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e07a68ec4784bc26687dafddb2b6c304" ContentType="image/png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5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6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8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9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10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11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72" r:id="rId3"/>
    <p:sldMasterId id="2147483677" r:id="rId4"/>
    <p:sldMasterId id="2147483680" r:id="rId5"/>
    <p:sldMasterId id="2147483695" r:id="rId6"/>
    <p:sldMasterId id="2147483709" r:id="rId7"/>
    <p:sldMasterId id="2147483720" r:id="rId8"/>
    <p:sldMasterId id="2147483724" r:id="rId9"/>
    <p:sldMasterId id="2147483731" r:id="rId10"/>
    <p:sldMasterId id="2147483743" r:id="rId11"/>
    <p:sldMasterId id="2147483756" r:id="rId12"/>
  </p:sldMasterIdLst>
  <p:notesMasterIdLst>
    <p:notesMasterId r:id="rId108"/>
  </p:notesMasterIdLst>
  <p:handoutMasterIdLst>
    <p:handoutMasterId r:id="rId109"/>
  </p:handoutMasterIdLst>
  <p:sldIdLst>
    <p:sldId id="258" r:id="rId13"/>
    <p:sldId id="4820" r:id="rId14"/>
    <p:sldId id="4626" r:id="rId15"/>
    <p:sldId id="4767" r:id="rId16"/>
    <p:sldId id="4749" r:id="rId17"/>
    <p:sldId id="4629" r:id="rId18"/>
    <p:sldId id="4630" r:id="rId19"/>
    <p:sldId id="4631" r:id="rId20"/>
    <p:sldId id="4632" r:id="rId21"/>
    <p:sldId id="4768" r:id="rId22"/>
    <p:sldId id="4633" r:id="rId23"/>
    <p:sldId id="4634" r:id="rId24"/>
    <p:sldId id="4635" r:id="rId25"/>
    <p:sldId id="4637" r:id="rId26"/>
    <p:sldId id="4639" r:id="rId27"/>
    <p:sldId id="4640" r:id="rId28"/>
    <p:sldId id="4641" r:id="rId29"/>
    <p:sldId id="4642" r:id="rId30"/>
    <p:sldId id="4643" r:id="rId31"/>
    <p:sldId id="4644" r:id="rId32"/>
    <p:sldId id="4645" r:id="rId33"/>
    <p:sldId id="4646" r:id="rId34"/>
    <p:sldId id="4647" r:id="rId35"/>
    <p:sldId id="4713" r:id="rId36"/>
    <p:sldId id="4652" r:id="rId37"/>
    <p:sldId id="4653" r:id="rId38"/>
    <p:sldId id="4654" r:id="rId39"/>
    <p:sldId id="4655" r:id="rId40"/>
    <p:sldId id="4656" r:id="rId41"/>
    <p:sldId id="4657" r:id="rId42"/>
    <p:sldId id="4658" r:id="rId43"/>
    <p:sldId id="4659" r:id="rId44"/>
    <p:sldId id="4821" r:id="rId45"/>
    <p:sldId id="4219" r:id="rId46"/>
    <p:sldId id="4668" r:id="rId47"/>
    <p:sldId id="4725" r:id="rId48"/>
    <p:sldId id="4670" r:id="rId49"/>
    <p:sldId id="4774" r:id="rId50"/>
    <p:sldId id="4672" r:id="rId51"/>
    <p:sldId id="4673" r:id="rId52"/>
    <p:sldId id="4733" r:id="rId53"/>
    <p:sldId id="4711" r:id="rId54"/>
    <p:sldId id="4674" r:id="rId55"/>
    <p:sldId id="4744" r:id="rId56"/>
    <p:sldId id="4775" r:id="rId57"/>
    <p:sldId id="4680" r:id="rId58"/>
    <p:sldId id="4681" r:id="rId59"/>
    <p:sldId id="4683" r:id="rId60"/>
    <p:sldId id="4685" r:id="rId61"/>
    <p:sldId id="4687" r:id="rId62"/>
    <p:sldId id="4688" r:id="rId63"/>
    <p:sldId id="4714" r:id="rId64"/>
    <p:sldId id="4715" r:id="rId65"/>
    <p:sldId id="4716" r:id="rId66"/>
    <p:sldId id="4717" r:id="rId67"/>
    <p:sldId id="4718" r:id="rId68"/>
    <p:sldId id="4696" r:id="rId69"/>
    <p:sldId id="4697" r:id="rId70"/>
    <p:sldId id="4719" r:id="rId71"/>
    <p:sldId id="4694" r:id="rId72"/>
    <p:sldId id="4771" r:id="rId73"/>
    <p:sldId id="4776" r:id="rId74"/>
    <p:sldId id="4763" r:id="rId75"/>
    <p:sldId id="4728" r:id="rId76"/>
    <p:sldId id="4770" r:id="rId77"/>
    <p:sldId id="4777" r:id="rId78"/>
    <p:sldId id="4741" r:id="rId79"/>
    <p:sldId id="4769" r:id="rId80"/>
    <p:sldId id="4743" r:id="rId81"/>
    <p:sldId id="4746" r:id="rId82"/>
    <p:sldId id="4738" r:id="rId83"/>
    <p:sldId id="4739" r:id="rId84"/>
    <p:sldId id="4740" r:id="rId85"/>
    <p:sldId id="4778" r:id="rId86"/>
    <p:sldId id="4734" r:id="rId87"/>
    <p:sldId id="4702" r:id="rId88"/>
    <p:sldId id="4779" r:id="rId89"/>
    <p:sldId id="4751" r:id="rId90"/>
    <p:sldId id="4752" r:id="rId91"/>
    <p:sldId id="4753" r:id="rId92"/>
    <p:sldId id="4754" r:id="rId93"/>
    <p:sldId id="4755" r:id="rId94"/>
    <p:sldId id="4756" r:id="rId95"/>
    <p:sldId id="4757" r:id="rId96"/>
    <p:sldId id="4758" r:id="rId97"/>
    <p:sldId id="4759" r:id="rId98"/>
    <p:sldId id="4760" r:id="rId99"/>
    <p:sldId id="4772" r:id="rId100"/>
    <p:sldId id="4761" r:id="rId101"/>
    <p:sldId id="4762" r:id="rId102"/>
    <p:sldId id="4764" r:id="rId103"/>
    <p:sldId id="4766" r:id="rId104"/>
    <p:sldId id="4765" r:id="rId105"/>
    <p:sldId id="2178" r:id="rId106"/>
    <p:sldId id="4883" r:id="rId107"/>
  </p:sldIdLst>
  <p:sldSz cx="12192000" cy="6858000"/>
  <p:notesSz cx="6797675" cy="9928225"/>
  <p:embeddedFontLst>
    <p:embeddedFont>
      <p:font typeface="Algerian" panose="04020705040A02060702" pitchFamily="82" charset="0"/>
      <p:regular r:id="rId110"/>
    </p:embeddedFont>
    <p:embeddedFont>
      <p:font typeface="Arial Narrow" panose="020B0606020202030204" pitchFamily="34" charset="0"/>
      <p:regular r:id="rId111"/>
      <p:bold r:id="rId112"/>
      <p:italic r:id="rId113"/>
      <p:boldItalic r:id="rId114"/>
    </p:embeddedFont>
    <p:embeddedFont>
      <p:font typeface="Calibri" panose="020F0502020204030204" pitchFamily="34" charset="0"/>
      <p:regular r:id="rId115"/>
      <p:bold r:id="rId116"/>
      <p:italic r:id="rId117"/>
      <p:boldItalic r:id="rId118"/>
    </p:embeddedFont>
    <p:embeddedFont>
      <p:font typeface="Consolas" panose="020B0609020204030204" pitchFamily="49" charset="0"/>
      <p:regular r:id="rId119"/>
      <p:bold r:id="rId120"/>
      <p:italic r:id="rId121"/>
      <p:boldItalic r:id="rId122"/>
    </p:embeddedFont>
    <p:embeddedFont>
      <p:font typeface="Courier New Bold" panose="02070609020205020404" pitchFamily="49" charset="0"/>
      <p:bold r:id="rId123"/>
    </p:embeddedFont>
    <p:embeddedFont>
      <p:font typeface="Garamond" panose="02020404030301010803" pitchFamily="18" charset="0"/>
      <p:regular r:id="rId124"/>
      <p:bold r:id="rId125"/>
      <p:italic r:id="rId126"/>
    </p:embeddedFont>
    <p:embeddedFont>
      <p:font typeface="MS PGothic" panose="020B0600070205080204" pitchFamily="34" charset="-128"/>
      <p:regular r:id="rId127"/>
    </p:embeddedFont>
    <p:embeddedFont>
      <p:font typeface="MS PGothic" panose="020B0600070205080204" pitchFamily="34" charset="-128"/>
      <p:regular r:id="rId127"/>
    </p:embeddedFont>
    <p:embeddedFont>
      <p:font typeface="MS UI Gothic" panose="020B0600070205080204" pitchFamily="34" charset="-128"/>
      <p:regular r:id="rId128"/>
    </p:embeddedFont>
    <p:embeddedFont>
      <p:font typeface="Segoe UI" panose="020B0502040204020203" pitchFamily="34" charset="0"/>
      <p:regular r:id="rId129"/>
      <p:bold r:id="rId130"/>
      <p:italic r:id="rId131"/>
      <p:boldItalic r:id="rId132"/>
    </p:embeddedFont>
    <p:embeddedFont>
      <p:font typeface="Segoe UI Black" panose="020B0A02040204020203" pitchFamily="34" charset="0"/>
      <p:bold r:id="rId133"/>
      <p:boldItalic r:id="rId134"/>
    </p:embeddedFont>
    <p:embeddedFont>
      <p:font typeface="Times" panose="02020603050405020304" pitchFamily="18" charset="0"/>
      <p:regular r:id="rId135"/>
      <p:bold r:id="rId136"/>
      <p:italic r:id="rId137"/>
      <p:boldItalic r:id="rId138"/>
    </p:embeddedFont>
    <p:embeddedFont>
      <p:font typeface="Wingdings 2" panose="05020102010507070707" pitchFamily="18" charset="2"/>
      <p:regular r:id="rId139"/>
    </p:embeddedFont>
    <p:embeddedFont>
      <p:font typeface="等线" panose="02010600030101010101" pitchFamily="2" charset="-122"/>
      <p:regular r:id="rId140"/>
      <p:bold r:id="rId141"/>
    </p:embeddedFont>
    <p:embeddedFont>
      <p:font typeface="方正舒体" panose="02010601030101010101" pitchFamily="2" charset="-122"/>
      <p:regular r:id="rId142"/>
    </p:embeddedFont>
    <p:embeddedFont>
      <p:font typeface="黑体" panose="02010609060101010101" pitchFamily="49" charset="-122"/>
      <p:regular r:id="rId143"/>
    </p:embeddedFont>
    <p:embeddedFont>
      <p:font typeface="华文仿宋" panose="02010600040101010101" pitchFamily="2" charset="-122"/>
      <p:regular r:id="rId144"/>
    </p:embeddedFont>
    <p:embeddedFont>
      <p:font typeface="华文楷体" panose="02010600040101010101" pitchFamily="2" charset="-122"/>
      <p:regular r:id="rId145"/>
    </p:embeddedFont>
    <p:embeddedFont>
      <p:font typeface="华文细黑" panose="02010600040101010101" pitchFamily="2" charset="-122"/>
      <p:regular r:id="rId146"/>
    </p:embeddedFont>
    <p:embeddedFont>
      <p:font typeface="华文新魏" panose="02010800040101010101" pitchFamily="2" charset="-122"/>
      <p:regular r:id="rId147"/>
    </p:embeddedFont>
    <p:embeddedFont>
      <p:font typeface="微软雅黑" panose="020B0503020204020204" pitchFamily="34" charset="-122"/>
      <p:regular r:id="rId148"/>
      <p:bold r:id="rId149"/>
    </p:embeddedFont>
    <p:embeddedFont>
      <p:font typeface="义启小楷书" panose="02010601030101010101" pitchFamily="2" charset="-128"/>
      <p:regular r:id="rId150"/>
    </p:embeddedFont>
  </p:embeddedFontLst>
  <p:custDataLst>
    <p:tags r:id="rId15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65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51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7C7F"/>
    <a:srgbClr val="36B0D1"/>
    <a:srgbClr val="0000FF"/>
    <a:srgbClr val="6783B3"/>
    <a:srgbClr val="FA8C29"/>
    <a:srgbClr val="FF7C80"/>
    <a:srgbClr val="FFCC00"/>
    <a:srgbClr val="92D050"/>
    <a:srgbClr val="00B0F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78" autoAdjust="0"/>
    <p:restoredTop sz="92714" autoAdjust="0"/>
  </p:normalViewPr>
  <p:slideViewPr>
    <p:cSldViewPr snapToGrid="0">
      <p:cViewPr varScale="1">
        <p:scale>
          <a:sx n="130" d="100"/>
          <a:sy n="130" d="100"/>
        </p:scale>
        <p:origin x="84" y="592"/>
      </p:cViewPr>
      <p:guideLst>
        <p:guide pos="416"/>
        <p:guide pos="7265"/>
        <p:guide orient="horz" pos="648"/>
        <p:guide orient="horz" pos="712"/>
        <p:guide orient="horz" pos="51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1796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8.fntdata"/><Relationship Id="rId21" Type="http://schemas.openxmlformats.org/officeDocument/2006/relationships/slide" Target="slides/slide9.xml"/><Relationship Id="rId42" Type="http://schemas.openxmlformats.org/officeDocument/2006/relationships/slide" Target="slides/slide30.xml"/><Relationship Id="rId63" Type="http://schemas.openxmlformats.org/officeDocument/2006/relationships/slide" Target="slides/slide51.xml"/><Relationship Id="rId84" Type="http://schemas.openxmlformats.org/officeDocument/2006/relationships/slide" Target="slides/slide72.xml"/><Relationship Id="rId138" Type="http://schemas.openxmlformats.org/officeDocument/2006/relationships/font" Target="fonts/font29.fntdata"/><Relationship Id="rId107" Type="http://schemas.openxmlformats.org/officeDocument/2006/relationships/slide" Target="slides/slide95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20.xml"/><Relationship Id="rId53" Type="http://schemas.openxmlformats.org/officeDocument/2006/relationships/slide" Target="slides/slide41.xml"/><Relationship Id="rId74" Type="http://schemas.openxmlformats.org/officeDocument/2006/relationships/slide" Target="slides/slide62.xml"/><Relationship Id="rId128" Type="http://schemas.openxmlformats.org/officeDocument/2006/relationships/font" Target="fonts/font19.fntdata"/><Relationship Id="rId149" Type="http://schemas.openxmlformats.org/officeDocument/2006/relationships/font" Target="fonts/font40.fntdata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83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64" Type="http://schemas.openxmlformats.org/officeDocument/2006/relationships/slide" Target="slides/slide52.xml"/><Relationship Id="rId69" Type="http://schemas.openxmlformats.org/officeDocument/2006/relationships/slide" Target="slides/slide57.xml"/><Relationship Id="rId113" Type="http://schemas.openxmlformats.org/officeDocument/2006/relationships/font" Target="fonts/font4.fntdata"/><Relationship Id="rId118" Type="http://schemas.openxmlformats.org/officeDocument/2006/relationships/font" Target="fonts/font9.fntdata"/><Relationship Id="rId134" Type="http://schemas.openxmlformats.org/officeDocument/2006/relationships/font" Target="fonts/font25.fntdata"/><Relationship Id="rId139" Type="http://schemas.openxmlformats.org/officeDocument/2006/relationships/font" Target="fonts/font30.fntdata"/><Relationship Id="rId80" Type="http://schemas.openxmlformats.org/officeDocument/2006/relationships/slide" Target="slides/slide68.xml"/><Relationship Id="rId85" Type="http://schemas.openxmlformats.org/officeDocument/2006/relationships/slide" Target="slides/slide73.xml"/><Relationship Id="rId150" Type="http://schemas.openxmlformats.org/officeDocument/2006/relationships/font" Target="fonts/font41.fntdata"/><Relationship Id="rId155" Type="http://schemas.openxmlformats.org/officeDocument/2006/relationships/tableStyles" Target="tableStyles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59" Type="http://schemas.openxmlformats.org/officeDocument/2006/relationships/slide" Target="slides/slide47.xml"/><Relationship Id="rId103" Type="http://schemas.openxmlformats.org/officeDocument/2006/relationships/slide" Target="slides/slide91.xml"/><Relationship Id="rId108" Type="http://schemas.openxmlformats.org/officeDocument/2006/relationships/notesMaster" Target="notesMasters/notesMaster1.xml"/><Relationship Id="rId124" Type="http://schemas.openxmlformats.org/officeDocument/2006/relationships/font" Target="fonts/font15.fntdata"/><Relationship Id="rId129" Type="http://schemas.openxmlformats.org/officeDocument/2006/relationships/font" Target="fonts/font20.fntdata"/><Relationship Id="rId54" Type="http://schemas.openxmlformats.org/officeDocument/2006/relationships/slide" Target="slides/slide42.xml"/><Relationship Id="rId70" Type="http://schemas.openxmlformats.org/officeDocument/2006/relationships/slide" Target="slides/slide58.xml"/><Relationship Id="rId75" Type="http://schemas.openxmlformats.org/officeDocument/2006/relationships/slide" Target="slides/slide63.xml"/><Relationship Id="rId91" Type="http://schemas.openxmlformats.org/officeDocument/2006/relationships/slide" Target="slides/slide79.xml"/><Relationship Id="rId96" Type="http://schemas.openxmlformats.org/officeDocument/2006/relationships/slide" Target="slides/slide84.xml"/><Relationship Id="rId140" Type="http://schemas.openxmlformats.org/officeDocument/2006/relationships/font" Target="fonts/font31.fntdata"/><Relationship Id="rId145" Type="http://schemas.openxmlformats.org/officeDocument/2006/relationships/font" Target="fonts/font36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49" Type="http://schemas.openxmlformats.org/officeDocument/2006/relationships/slide" Target="slides/slide37.xml"/><Relationship Id="rId114" Type="http://schemas.openxmlformats.org/officeDocument/2006/relationships/font" Target="fonts/font5.fntdata"/><Relationship Id="rId119" Type="http://schemas.openxmlformats.org/officeDocument/2006/relationships/font" Target="fonts/font10.fntdata"/><Relationship Id="rId44" Type="http://schemas.openxmlformats.org/officeDocument/2006/relationships/slide" Target="slides/slide32.xml"/><Relationship Id="rId60" Type="http://schemas.openxmlformats.org/officeDocument/2006/relationships/slide" Target="slides/slide48.xml"/><Relationship Id="rId65" Type="http://schemas.openxmlformats.org/officeDocument/2006/relationships/slide" Target="slides/slide53.xml"/><Relationship Id="rId81" Type="http://schemas.openxmlformats.org/officeDocument/2006/relationships/slide" Target="slides/slide69.xml"/><Relationship Id="rId86" Type="http://schemas.openxmlformats.org/officeDocument/2006/relationships/slide" Target="slides/slide74.xml"/><Relationship Id="rId130" Type="http://schemas.openxmlformats.org/officeDocument/2006/relationships/font" Target="fonts/font21.fntdata"/><Relationship Id="rId135" Type="http://schemas.openxmlformats.org/officeDocument/2006/relationships/font" Target="fonts/font26.fntdata"/><Relationship Id="rId151" Type="http://schemas.openxmlformats.org/officeDocument/2006/relationships/tags" Target="tags/tag1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39" Type="http://schemas.openxmlformats.org/officeDocument/2006/relationships/slide" Target="slides/slide27.xml"/><Relationship Id="rId109" Type="http://schemas.openxmlformats.org/officeDocument/2006/relationships/handoutMaster" Target="handoutMasters/handoutMaster1.xml"/><Relationship Id="rId34" Type="http://schemas.openxmlformats.org/officeDocument/2006/relationships/slide" Target="slides/slide22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76" Type="http://schemas.openxmlformats.org/officeDocument/2006/relationships/slide" Target="slides/slide64.xml"/><Relationship Id="rId97" Type="http://schemas.openxmlformats.org/officeDocument/2006/relationships/slide" Target="slides/slide85.xml"/><Relationship Id="rId104" Type="http://schemas.openxmlformats.org/officeDocument/2006/relationships/slide" Target="slides/slide92.xml"/><Relationship Id="rId120" Type="http://schemas.openxmlformats.org/officeDocument/2006/relationships/font" Target="fonts/font11.fntdata"/><Relationship Id="rId125" Type="http://schemas.openxmlformats.org/officeDocument/2006/relationships/font" Target="fonts/font16.fntdata"/><Relationship Id="rId141" Type="http://schemas.openxmlformats.org/officeDocument/2006/relationships/font" Target="fonts/font32.fntdata"/><Relationship Id="rId146" Type="http://schemas.openxmlformats.org/officeDocument/2006/relationships/font" Target="fonts/font37.fntdata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9.xml"/><Relationship Id="rId92" Type="http://schemas.openxmlformats.org/officeDocument/2006/relationships/slide" Target="slides/slide8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7.xml"/><Relationship Id="rId24" Type="http://schemas.openxmlformats.org/officeDocument/2006/relationships/slide" Target="slides/slide12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66" Type="http://schemas.openxmlformats.org/officeDocument/2006/relationships/slide" Target="slides/slide54.xml"/><Relationship Id="rId87" Type="http://schemas.openxmlformats.org/officeDocument/2006/relationships/slide" Target="slides/slide75.xml"/><Relationship Id="rId110" Type="http://schemas.openxmlformats.org/officeDocument/2006/relationships/font" Target="fonts/font1.fntdata"/><Relationship Id="rId115" Type="http://schemas.openxmlformats.org/officeDocument/2006/relationships/font" Target="fonts/font6.fntdata"/><Relationship Id="rId131" Type="http://schemas.openxmlformats.org/officeDocument/2006/relationships/font" Target="fonts/font22.fntdata"/><Relationship Id="rId136" Type="http://schemas.openxmlformats.org/officeDocument/2006/relationships/font" Target="fonts/font27.fntdata"/><Relationship Id="rId61" Type="http://schemas.openxmlformats.org/officeDocument/2006/relationships/slide" Target="slides/slide49.xml"/><Relationship Id="rId82" Type="http://schemas.openxmlformats.org/officeDocument/2006/relationships/slide" Target="slides/slide70.xml"/><Relationship Id="rId152" Type="http://schemas.openxmlformats.org/officeDocument/2006/relationships/presProps" Target="presProps.xml"/><Relationship Id="rId19" Type="http://schemas.openxmlformats.org/officeDocument/2006/relationships/slide" Target="slides/slide7.xml"/><Relationship Id="rId14" Type="http://schemas.openxmlformats.org/officeDocument/2006/relationships/slide" Target="slides/slide2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56" Type="http://schemas.openxmlformats.org/officeDocument/2006/relationships/slide" Target="slides/slide44.xml"/><Relationship Id="rId77" Type="http://schemas.openxmlformats.org/officeDocument/2006/relationships/slide" Target="slides/slide65.xml"/><Relationship Id="rId100" Type="http://schemas.openxmlformats.org/officeDocument/2006/relationships/slide" Target="slides/slide88.xml"/><Relationship Id="rId105" Type="http://schemas.openxmlformats.org/officeDocument/2006/relationships/slide" Target="slides/slide93.xml"/><Relationship Id="rId126" Type="http://schemas.openxmlformats.org/officeDocument/2006/relationships/font" Target="fonts/font17.fntdata"/><Relationship Id="rId147" Type="http://schemas.openxmlformats.org/officeDocument/2006/relationships/font" Target="fonts/font38.fntdata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9.xml"/><Relationship Id="rId72" Type="http://schemas.openxmlformats.org/officeDocument/2006/relationships/slide" Target="slides/slide60.xml"/><Relationship Id="rId93" Type="http://schemas.openxmlformats.org/officeDocument/2006/relationships/slide" Target="slides/slide81.xml"/><Relationship Id="rId98" Type="http://schemas.openxmlformats.org/officeDocument/2006/relationships/slide" Target="slides/slide86.xml"/><Relationship Id="rId121" Type="http://schemas.openxmlformats.org/officeDocument/2006/relationships/font" Target="fonts/font12.fntdata"/><Relationship Id="rId142" Type="http://schemas.openxmlformats.org/officeDocument/2006/relationships/font" Target="fonts/font33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3.xml"/><Relationship Id="rId46" Type="http://schemas.openxmlformats.org/officeDocument/2006/relationships/slide" Target="slides/slide34.xml"/><Relationship Id="rId67" Type="http://schemas.openxmlformats.org/officeDocument/2006/relationships/slide" Target="slides/slide55.xml"/><Relationship Id="rId116" Type="http://schemas.openxmlformats.org/officeDocument/2006/relationships/font" Target="fonts/font7.fntdata"/><Relationship Id="rId137" Type="http://schemas.openxmlformats.org/officeDocument/2006/relationships/font" Target="fonts/font28.fntdata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62" Type="http://schemas.openxmlformats.org/officeDocument/2006/relationships/slide" Target="slides/slide50.xml"/><Relationship Id="rId83" Type="http://schemas.openxmlformats.org/officeDocument/2006/relationships/slide" Target="slides/slide71.xml"/><Relationship Id="rId88" Type="http://schemas.openxmlformats.org/officeDocument/2006/relationships/slide" Target="slides/slide76.xml"/><Relationship Id="rId111" Type="http://schemas.openxmlformats.org/officeDocument/2006/relationships/font" Target="fonts/font2.fntdata"/><Relationship Id="rId132" Type="http://schemas.openxmlformats.org/officeDocument/2006/relationships/font" Target="fonts/font23.fntdata"/><Relationship Id="rId153" Type="http://schemas.openxmlformats.org/officeDocument/2006/relationships/viewProps" Target="viewProps.xml"/><Relationship Id="rId15" Type="http://schemas.openxmlformats.org/officeDocument/2006/relationships/slide" Target="slides/slide3.xml"/><Relationship Id="rId36" Type="http://schemas.openxmlformats.org/officeDocument/2006/relationships/slide" Target="slides/slide24.xml"/><Relationship Id="rId57" Type="http://schemas.openxmlformats.org/officeDocument/2006/relationships/slide" Target="slides/slide45.xml"/><Relationship Id="rId106" Type="http://schemas.openxmlformats.org/officeDocument/2006/relationships/slide" Target="slides/slide94.xml"/><Relationship Id="rId127" Type="http://schemas.openxmlformats.org/officeDocument/2006/relationships/font" Target="fonts/font18.fntdata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9.xml"/><Relationship Id="rId52" Type="http://schemas.openxmlformats.org/officeDocument/2006/relationships/slide" Target="slides/slide40.xml"/><Relationship Id="rId73" Type="http://schemas.openxmlformats.org/officeDocument/2006/relationships/slide" Target="slides/slide61.xml"/><Relationship Id="rId78" Type="http://schemas.openxmlformats.org/officeDocument/2006/relationships/slide" Target="slides/slide66.xml"/><Relationship Id="rId94" Type="http://schemas.openxmlformats.org/officeDocument/2006/relationships/slide" Target="slides/slide82.xml"/><Relationship Id="rId99" Type="http://schemas.openxmlformats.org/officeDocument/2006/relationships/slide" Target="slides/slide87.xml"/><Relationship Id="rId101" Type="http://schemas.openxmlformats.org/officeDocument/2006/relationships/slide" Target="slides/slide89.xml"/><Relationship Id="rId122" Type="http://schemas.openxmlformats.org/officeDocument/2006/relationships/font" Target="fonts/font13.fntdata"/><Relationship Id="rId143" Type="http://schemas.openxmlformats.org/officeDocument/2006/relationships/font" Target="fonts/font34.fntdata"/><Relationship Id="rId148" Type="http://schemas.openxmlformats.org/officeDocument/2006/relationships/font" Target="fonts/font39.fntdata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4.xml"/><Relationship Id="rId47" Type="http://schemas.openxmlformats.org/officeDocument/2006/relationships/slide" Target="slides/slide35.xml"/><Relationship Id="rId68" Type="http://schemas.openxmlformats.org/officeDocument/2006/relationships/slide" Target="slides/slide56.xml"/><Relationship Id="rId89" Type="http://schemas.openxmlformats.org/officeDocument/2006/relationships/slide" Target="slides/slide77.xml"/><Relationship Id="rId112" Type="http://schemas.openxmlformats.org/officeDocument/2006/relationships/font" Target="fonts/font3.fntdata"/><Relationship Id="rId133" Type="http://schemas.openxmlformats.org/officeDocument/2006/relationships/font" Target="fonts/font24.fntdata"/><Relationship Id="rId154" Type="http://schemas.openxmlformats.org/officeDocument/2006/relationships/theme" Target="theme/theme1.xml"/><Relationship Id="rId16" Type="http://schemas.openxmlformats.org/officeDocument/2006/relationships/slide" Target="slides/slide4.xml"/><Relationship Id="rId37" Type="http://schemas.openxmlformats.org/officeDocument/2006/relationships/slide" Target="slides/slide25.xml"/><Relationship Id="rId58" Type="http://schemas.openxmlformats.org/officeDocument/2006/relationships/slide" Target="slides/slide46.xml"/><Relationship Id="rId79" Type="http://schemas.openxmlformats.org/officeDocument/2006/relationships/slide" Target="slides/slide67.xml"/><Relationship Id="rId102" Type="http://schemas.openxmlformats.org/officeDocument/2006/relationships/slide" Target="slides/slide90.xml"/><Relationship Id="rId123" Type="http://schemas.openxmlformats.org/officeDocument/2006/relationships/font" Target="fonts/font14.fntdata"/><Relationship Id="rId144" Type="http://schemas.openxmlformats.org/officeDocument/2006/relationships/font" Target="fonts/font35.fntdata"/><Relationship Id="rId90" Type="http://schemas.openxmlformats.org/officeDocument/2006/relationships/slide" Target="slides/slide7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r">
              <a:defRPr sz="1200"/>
            </a:lvl1pPr>
          </a:lstStyle>
          <a:p>
            <a:fld id="{065A9D10-00A1-4316-9DBF-1CFF2F39C327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r">
              <a:defRPr sz="1200"/>
            </a:lvl1pPr>
          </a:lstStyle>
          <a:p>
            <a:fld id="{1C21E0D4-31D8-4080-A573-64BBB9E87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r">
              <a:defRPr sz="1200"/>
            </a:lvl1pPr>
          </a:lstStyle>
          <a:p>
            <a:fld id="{C117FD3C-5E99-4122-A1EC-C8FBF6B0781B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001" tIns="45501" rIns="91001" bIns="45501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001" tIns="45501" rIns="91001" bIns="45501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r">
              <a:defRPr sz="1200"/>
            </a:lvl1pPr>
          </a:lstStyle>
          <a:p>
            <a:fld id="{D5CE584D-DA30-42E6-B6AB-C9D2BEA4D8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376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dirty="0">
                <a:effectLst/>
              </a:rPr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259034-BEED-4024-A934-72E55E0D310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617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中断服务程序没有调用者？ 调用者保存寄存器也需要保存！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571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dirty="0">
                <a:effectLst/>
              </a:rPr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259034-BEED-4024-A934-72E55E0D310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8940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68953" indent="-29575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83005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56207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129409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602611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3075813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549015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4022217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490C13-B8FF-4A2D-ABA5-FBB8596806E0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32027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68953" indent="-29575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83005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56207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129409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602611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3075813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549015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4022217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35E7DC-79FD-4856-A00D-CF16E639645E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900"/>
              <a:t>Big-Endian</a:t>
            </a:r>
            <a:r>
              <a:rPr lang="zh-CN" altLang="en-US" sz="900"/>
              <a:t>？</a:t>
            </a:r>
            <a:r>
              <a:rPr lang="en-US" altLang="zh-CN" sz="900"/>
              <a:t>Little-Endian</a:t>
            </a:r>
            <a:r>
              <a:rPr lang="zh-CN" altLang="en-US" sz="900"/>
              <a:t>？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900"/>
              <a:t>2008/05/19 01:23 P.M.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900"/>
              <a:t>这确实是个挺头疼的问题</a:t>
            </a:r>
            <a:r>
              <a:rPr lang="en-US" altLang="zh-CN" sz="900"/>
              <a:t>,《</a:t>
            </a:r>
            <a:r>
              <a:rPr lang="zh-CN" altLang="en-US" sz="900"/>
              <a:t>佛列格游记</a:t>
            </a:r>
            <a:r>
              <a:rPr lang="en-US" altLang="zh-CN" sz="900"/>
              <a:t>》</a:t>
            </a:r>
            <a:r>
              <a:rPr lang="zh-CN" altLang="en-US" sz="900"/>
              <a:t>中</a:t>
            </a:r>
            <a:r>
              <a:rPr lang="en-US" altLang="zh-CN" sz="900"/>
              <a:t>,</a:t>
            </a:r>
            <a:r>
              <a:rPr lang="zh-CN" altLang="en-US" sz="900"/>
              <a:t>小人国曾因为</a:t>
            </a:r>
            <a:r>
              <a:rPr lang="en-US" altLang="zh-CN" sz="900"/>
              <a:t>Big-Endian</a:t>
            </a:r>
            <a:r>
              <a:rPr lang="zh-CN" altLang="en-US" sz="900"/>
              <a:t>与</a:t>
            </a:r>
            <a:r>
              <a:rPr lang="en-US" altLang="zh-CN" sz="900"/>
              <a:t>Little-Endian</a:t>
            </a:r>
            <a:r>
              <a:rPr lang="zh-CN" altLang="en-US" sz="900"/>
              <a:t>问题发生过六次叛乱</a:t>
            </a:r>
            <a:r>
              <a:rPr lang="en-US" altLang="zh-CN" sz="900"/>
              <a:t>,</a:t>
            </a:r>
            <a:r>
              <a:rPr lang="zh-CN" altLang="en-US" sz="900"/>
              <a:t>其中一个皇帝送了命</a:t>
            </a:r>
            <a:r>
              <a:rPr lang="en-US" altLang="zh-CN" sz="900"/>
              <a:t>,</a:t>
            </a:r>
            <a:r>
              <a:rPr lang="zh-CN" altLang="en-US" sz="900"/>
              <a:t>另一个丢了王位</a:t>
            </a:r>
            <a:r>
              <a:rPr lang="en-US" altLang="zh-CN" sz="900"/>
              <a:t>.</a:t>
            </a:r>
            <a:r>
              <a:rPr lang="zh-CN" altLang="en-US" sz="900" i="1"/>
              <a:t>注</a:t>
            </a:r>
            <a:r>
              <a:rPr lang="en-US" altLang="zh-CN" sz="900" i="1"/>
              <a:t>:</a:t>
            </a:r>
            <a:r>
              <a:rPr lang="zh-CN" altLang="en-US" sz="900" i="1"/>
              <a:t>我喜欢先敲大头</a:t>
            </a:r>
            <a:r>
              <a:rPr lang="en-US" altLang="zh-CN" sz="900" i="1"/>
              <a:t>,</a:t>
            </a:r>
            <a:r>
              <a:rPr lang="zh-CN" altLang="en-US" sz="900" i="1"/>
              <a:t>不知道小人国的</a:t>
            </a:r>
            <a:r>
              <a:rPr lang="en-US" altLang="zh-CN" sz="900" i="1"/>
              <a:t>"</a:t>
            </a:r>
            <a:r>
              <a:rPr lang="zh-CN" altLang="en-US" sz="900" i="1"/>
              <a:t>小头党</a:t>
            </a:r>
            <a:r>
              <a:rPr lang="en-US" altLang="zh-CN" sz="900" i="1"/>
              <a:t>"</a:t>
            </a:r>
            <a:r>
              <a:rPr lang="zh-CN" altLang="en-US" sz="900" i="1"/>
              <a:t>会不会来讨伐我</a:t>
            </a:r>
            <a:r>
              <a:rPr lang="en-US" altLang="zh-CN" sz="900" i="1"/>
              <a:t>.</a:t>
            </a:r>
            <a:r>
              <a:rPr lang="zh-CN" altLang="en-US" sz="900"/>
              <a:t>当然</a:t>
            </a:r>
            <a:r>
              <a:rPr lang="en-US" altLang="zh-CN" sz="900"/>
              <a:t>,</a:t>
            </a:r>
            <a:r>
              <a:rPr lang="zh-CN" altLang="en-US" sz="900"/>
              <a:t>他们争的是吃鸡蛋时先敲小头</a:t>
            </a:r>
            <a:r>
              <a:rPr lang="en-US" altLang="zh-CN" sz="900"/>
              <a:t>(Little-Endian)</a:t>
            </a:r>
            <a:r>
              <a:rPr lang="zh-CN" altLang="en-US" sz="900"/>
              <a:t>还是先敲大头</a:t>
            </a:r>
            <a:r>
              <a:rPr lang="en-US" altLang="zh-CN" sz="900"/>
              <a:t>(Big-Endian),</a:t>
            </a:r>
            <a:r>
              <a:rPr lang="zh-CN" altLang="en-US" sz="900"/>
              <a:t>现在的大头、小头问题当然不是讨论吃鸡蛋</a:t>
            </a:r>
            <a:r>
              <a:rPr lang="en-US" altLang="zh-CN" sz="900"/>
              <a:t>,</a:t>
            </a:r>
            <a:r>
              <a:rPr lang="zh-CN" altLang="en-US" sz="900"/>
              <a:t>而是数据在内存中的排放方式</a:t>
            </a:r>
            <a:r>
              <a:rPr lang="en-US" altLang="zh-CN" sz="900"/>
              <a:t>,</a:t>
            </a:r>
            <a:r>
              <a:rPr lang="zh-CN" altLang="en-US" sz="900"/>
              <a:t>也就是</a:t>
            </a:r>
            <a:r>
              <a:rPr lang="en-US" altLang="zh-CN" sz="900"/>
              <a:t>"</a:t>
            </a:r>
            <a:r>
              <a:rPr lang="zh-CN" altLang="en-US" sz="900"/>
              <a:t>字节序</a:t>
            </a:r>
            <a:r>
              <a:rPr lang="en-US" altLang="zh-CN" sz="900"/>
              <a:t>"</a:t>
            </a:r>
            <a:r>
              <a:rPr lang="zh-CN" altLang="en-US" sz="900"/>
              <a:t>问题</a:t>
            </a:r>
            <a:r>
              <a:rPr lang="en-US" altLang="zh-CN" sz="900"/>
              <a:t>,</a:t>
            </a:r>
            <a:r>
              <a:rPr lang="zh-CN" altLang="en-US" sz="900"/>
              <a:t>这两个问题之间应该没什么联系 </a:t>
            </a:r>
            <a:r>
              <a:rPr lang="en-US" altLang="zh-CN" sz="90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900" b="1"/>
              <a:t>1. "</a:t>
            </a:r>
            <a:r>
              <a:rPr lang="zh-CN" altLang="en-US" sz="900" b="1"/>
              <a:t>字节序</a:t>
            </a:r>
            <a:r>
              <a:rPr lang="en-US" altLang="zh-CN" sz="900" b="1"/>
              <a:t>"</a:t>
            </a:r>
            <a:r>
              <a:rPr lang="zh-CN" altLang="en-US" sz="900" b="1"/>
              <a:t>问题的粒度</a:t>
            </a:r>
            <a:endParaRPr lang="zh-CN" altLang="en-US" sz="900"/>
          </a:p>
          <a:p>
            <a:pPr eaLnBrk="1" hangingPunct="1">
              <a:lnSpc>
                <a:spcPct val="80000"/>
              </a:lnSpc>
            </a:pPr>
            <a:r>
              <a:rPr lang="zh-CN" altLang="en-US" sz="900"/>
              <a:t>    刚接触这个概念的时候</a:t>
            </a:r>
            <a:r>
              <a:rPr lang="en-US" altLang="zh-CN" sz="900"/>
              <a:t>,</a:t>
            </a:r>
            <a:r>
              <a:rPr lang="zh-CN" altLang="en-US" sz="900"/>
              <a:t>因为不求甚解的态度不知道字节序指的是</a:t>
            </a:r>
            <a:r>
              <a:rPr lang="en-US" altLang="zh-CN" sz="900"/>
              <a:t>"</a:t>
            </a:r>
            <a:r>
              <a:rPr lang="zh-CN" altLang="en-US" sz="900"/>
              <a:t>字节</a:t>
            </a:r>
            <a:r>
              <a:rPr lang="en-US" altLang="zh-CN" sz="900"/>
              <a:t>"</a:t>
            </a:r>
            <a:r>
              <a:rPr lang="zh-CN" altLang="en-US" sz="900"/>
              <a:t>还是字节中的</a:t>
            </a:r>
            <a:r>
              <a:rPr lang="en-US" altLang="zh-CN" sz="900"/>
              <a:t>"</a:t>
            </a:r>
            <a:r>
              <a:rPr lang="zh-CN" altLang="en-US" sz="900"/>
              <a:t>位</a:t>
            </a:r>
            <a:r>
              <a:rPr lang="en-US" altLang="zh-CN" sz="900"/>
              <a:t>",</a:t>
            </a:r>
            <a:r>
              <a:rPr lang="zh-CN" altLang="en-US" sz="900"/>
              <a:t>现在终于知道了</a:t>
            </a:r>
            <a:r>
              <a:rPr lang="en-US" altLang="zh-CN" sz="900"/>
              <a:t>,</a:t>
            </a:r>
            <a:r>
              <a:rPr lang="zh-CN" altLang="en-US" sz="900"/>
              <a:t>字节序讲的就是</a:t>
            </a:r>
            <a:r>
              <a:rPr lang="en-US" altLang="zh-CN" sz="900"/>
              <a:t>"</a:t>
            </a:r>
            <a:r>
              <a:rPr lang="zh-CN" altLang="en-US" sz="900"/>
              <a:t>字节</a:t>
            </a:r>
            <a:r>
              <a:rPr lang="en-US" altLang="zh-CN" sz="900"/>
              <a:t>"</a:t>
            </a:r>
            <a:r>
              <a:rPr lang="zh-CN" altLang="en-US" sz="900"/>
              <a:t>的顺序</a:t>
            </a:r>
            <a:r>
              <a:rPr lang="en-US" altLang="zh-CN" sz="900"/>
              <a:t>,</a:t>
            </a:r>
            <a:r>
              <a:rPr lang="zh-CN" altLang="en-US" sz="900"/>
              <a:t>与字节中的</a:t>
            </a:r>
            <a:r>
              <a:rPr lang="en-US" altLang="zh-CN" sz="900"/>
              <a:t>"</a:t>
            </a:r>
            <a:r>
              <a:rPr lang="zh-CN" altLang="en-US" sz="900"/>
              <a:t>位</a:t>
            </a:r>
            <a:r>
              <a:rPr lang="en-US" altLang="zh-CN" sz="900"/>
              <a:t>"</a:t>
            </a:r>
            <a:r>
              <a:rPr lang="zh-CN" altLang="en-US" sz="900"/>
              <a:t>没关系 </a:t>
            </a:r>
            <a:r>
              <a:rPr lang="en-US" altLang="zh-CN" sz="90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900" b="1"/>
              <a:t>2. </a:t>
            </a:r>
            <a:r>
              <a:rPr lang="zh-CN" altLang="en-US" sz="900" b="1"/>
              <a:t>什么是大头党？什么是小头党？</a:t>
            </a:r>
            <a:endParaRPr lang="zh-CN" altLang="en-US" sz="900"/>
          </a:p>
          <a:p>
            <a:pPr eaLnBrk="1" hangingPunct="1">
              <a:lnSpc>
                <a:spcPct val="80000"/>
              </a:lnSpc>
            </a:pPr>
            <a:r>
              <a:rPr lang="zh-CN" altLang="en-US" sz="900"/>
              <a:t>    </a:t>
            </a:r>
            <a:r>
              <a:rPr lang="en-US" altLang="zh-CN" sz="900"/>
              <a:t>"</a:t>
            </a:r>
            <a:r>
              <a:rPr lang="zh-CN" altLang="en-US" sz="900"/>
              <a:t>大头党</a:t>
            </a:r>
            <a:r>
              <a:rPr lang="en-US" altLang="zh-CN" sz="900"/>
              <a:t>"</a:t>
            </a:r>
            <a:r>
              <a:rPr lang="zh-CN" altLang="en-US" sz="900"/>
              <a:t>也就是</a:t>
            </a:r>
            <a:r>
              <a:rPr lang="en-US" altLang="zh-CN" sz="900"/>
              <a:t>Big-Endian,</a:t>
            </a:r>
            <a:r>
              <a:rPr lang="zh-CN" altLang="en-US" sz="900"/>
              <a:t>你也可以称之为大尾、大端</a:t>
            </a:r>
            <a:r>
              <a:rPr lang="en-US" altLang="zh-CN" sz="900"/>
              <a:t>.</a:t>
            </a:r>
            <a:r>
              <a:rPr lang="zh-CN" altLang="en-US" sz="900"/>
              <a:t>顾名思义</a:t>
            </a:r>
            <a:r>
              <a:rPr lang="en-US" altLang="zh-CN" sz="900"/>
              <a:t>,"</a:t>
            </a:r>
            <a:r>
              <a:rPr lang="zh-CN" altLang="en-US" sz="900"/>
              <a:t>大头党</a:t>
            </a:r>
            <a:r>
              <a:rPr lang="en-US" altLang="zh-CN" sz="900"/>
              <a:t>"</a:t>
            </a:r>
            <a:r>
              <a:rPr lang="zh-CN" altLang="en-US" sz="900"/>
              <a:t>也就是</a:t>
            </a:r>
            <a:r>
              <a:rPr lang="en-US" altLang="zh-CN" sz="900"/>
              <a:t>MSB (Most Significant Byte, </a:t>
            </a:r>
            <a:r>
              <a:rPr lang="zh-CN" altLang="en-US" sz="900"/>
              <a:t>最高有效字节</a:t>
            </a:r>
            <a:r>
              <a:rPr lang="en-US" altLang="zh-CN" sz="900"/>
              <a:t>)</a:t>
            </a:r>
            <a:r>
              <a:rPr lang="zh-CN" altLang="en-US" sz="900"/>
              <a:t>在低地址</a:t>
            </a:r>
            <a:r>
              <a:rPr lang="en-US" altLang="zh-CN" sz="900"/>
              <a:t>,"</a:t>
            </a:r>
            <a:r>
              <a:rPr lang="zh-CN" altLang="en-US" sz="900"/>
              <a:t>小头党</a:t>
            </a:r>
            <a:r>
              <a:rPr lang="en-US" altLang="zh-CN" sz="900"/>
              <a:t>"</a:t>
            </a:r>
            <a:r>
              <a:rPr lang="zh-CN" altLang="en-US" sz="900"/>
              <a:t>正好相反</a:t>
            </a:r>
            <a:r>
              <a:rPr lang="en-US" altLang="zh-CN" sz="900"/>
              <a:t>,LSB (Least Significant Byte, </a:t>
            </a:r>
            <a:r>
              <a:rPr lang="zh-CN" altLang="en-US" sz="900"/>
              <a:t>最低有效字节</a:t>
            </a:r>
            <a:r>
              <a:rPr lang="en-US" altLang="zh-CN" sz="900"/>
              <a:t>)</a:t>
            </a:r>
            <a:r>
              <a:rPr lang="zh-CN" altLang="en-US" sz="900"/>
              <a:t>在低地址</a:t>
            </a:r>
            <a:r>
              <a:rPr lang="en-US" altLang="zh-CN" sz="90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900" b="1"/>
              <a:t>3. </a:t>
            </a:r>
            <a:r>
              <a:rPr lang="zh-CN" altLang="en-US" sz="900" b="1"/>
              <a:t>谁是</a:t>
            </a:r>
            <a:r>
              <a:rPr lang="en-US" altLang="zh-CN" sz="900" b="1"/>
              <a:t>"</a:t>
            </a:r>
            <a:r>
              <a:rPr lang="zh-CN" altLang="en-US" sz="900" b="1"/>
              <a:t>大头党</a:t>
            </a:r>
            <a:r>
              <a:rPr lang="en-US" altLang="zh-CN" sz="900" b="1"/>
              <a:t>"</a:t>
            </a:r>
            <a:r>
              <a:rPr lang="zh-CN" altLang="en-US" sz="900" b="1"/>
              <a:t>？谁是</a:t>
            </a:r>
            <a:r>
              <a:rPr lang="en-US" altLang="zh-CN" sz="900" b="1"/>
              <a:t>"</a:t>
            </a:r>
            <a:r>
              <a:rPr lang="zh-CN" altLang="en-US" sz="900" b="1"/>
              <a:t>小头党</a:t>
            </a:r>
            <a:r>
              <a:rPr lang="en-US" altLang="zh-CN" sz="900" b="1"/>
              <a:t>"</a:t>
            </a:r>
            <a:r>
              <a:rPr lang="zh-CN" altLang="en-US" sz="900" b="1"/>
              <a:t>？</a:t>
            </a:r>
            <a:endParaRPr lang="zh-CN" altLang="en-US" sz="900"/>
          </a:p>
          <a:p>
            <a:pPr eaLnBrk="1" hangingPunct="1">
              <a:lnSpc>
                <a:spcPct val="80000"/>
              </a:lnSpc>
            </a:pPr>
            <a:r>
              <a:rPr lang="zh-CN" altLang="en-US" sz="900"/>
              <a:t>    </a:t>
            </a:r>
            <a:r>
              <a:rPr lang="zh-CN" altLang="en-US" sz="900" b="1"/>
              <a:t>硬件</a:t>
            </a:r>
            <a:r>
              <a:rPr lang="en-US" altLang="zh-CN" sz="900" b="1"/>
              <a:t>&amp;</a:t>
            </a:r>
            <a:r>
              <a:rPr lang="zh-CN" altLang="en-US" sz="900" b="1"/>
              <a:t>平台</a:t>
            </a:r>
            <a:r>
              <a:rPr lang="en-US" altLang="zh-CN" sz="900"/>
              <a:t>: x86</a:t>
            </a:r>
            <a:r>
              <a:rPr lang="zh-CN" altLang="en-US" sz="900"/>
              <a:t>系列</a:t>
            </a:r>
            <a:r>
              <a:rPr lang="en-US" altLang="zh-CN" sz="900"/>
              <a:t>CPU</a:t>
            </a:r>
            <a:r>
              <a:rPr lang="zh-CN" altLang="en-US" sz="900"/>
              <a:t>都是小头党</a:t>
            </a:r>
            <a:r>
              <a:rPr lang="en-US" altLang="zh-CN" sz="900"/>
              <a:t>,</a:t>
            </a:r>
            <a:r>
              <a:rPr lang="zh-CN" altLang="en-US" sz="900"/>
              <a:t>也就是我们最常用的</a:t>
            </a:r>
            <a:r>
              <a:rPr lang="en-US" altLang="zh-CN" sz="900"/>
              <a:t>PC,</a:t>
            </a:r>
            <a:r>
              <a:rPr lang="zh-CN" altLang="en-US" sz="900"/>
              <a:t>无论你的软件系统是</a:t>
            </a:r>
            <a:r>
              <a:rPr lang="en-US" altLang="zh-CN" sz="900"/>
              <a:t>Windows</a:t>
            </a:r>
            <a:r>
              <a:rPr lang="zh-CN" altLang="en-US" sz="900"/>
              <a:t>、</a:t>
            </a:r>
            <a:r>
              <a:rPr lang="en-US" altLang="zh-CN" sz="900"/>
              <a:t>Linux</a:t>
            </a:r>
            <a:r>
              <a:rPr lang="zh-CN" altLang="en-US" sz="900"/>
              <a:t>还是</a:t>
            </a:r>
            <a:r>
              <a:rPr lang="en-US" altLang="zh-CN" sz="900"/>
              <a:t>Unix,</a:t>
            </a:r>
            <a:r>
              <a:rPr lang="zh-CN" altLang="en-US" sz="900"/>
              <a:t>只要是处于</a:t>
            </a:r>
            <a:r>
              <a:rPr lang="en-US" altLang="zh-CN" sz="900"/>
              <a:t>x86</a:t>
            </a:r>
            <a:r>
              <a:rPr lang="zh-CN" altLang="en-US" sz="900"/>
              <a:t>架构的硬件系统就是小头党的</a:t>
            </a:r>
            <a:r>
              <a:rPr lang="en-US" altLang="zh-CN" sz="900"/>
              <a:t>;PowerPC</a:t>
            </a:r>
            <a:r>
              <a:rPr lang="zh-CN" altLang="en-US" sz="900"/>
              <a:t>是</a:t>
            </a:r>
            <a:r>
              <a:rPr lang="en-US" altLang="zh-CN" sz="900"/>
              <a:t>"</a:t>
            </a:r>
            <a:r>
              <a:rPr lang="zh-CN" altLang="en-US" sz="900"/>
              <a:t>墙头草</a:t>
            </a:r>
            <a:r>
              <a:rPr lang="en-US" altLang="zh-CN" sz="900"/>
              <a:t>",</a:t>
            </a:r>
            <a:r>
              <a:rPr lang="zh-CN" altLang="en-US" sz="900"/>
              <a:t>默认是</a:t>
            </a:r>
            <a:r>
              <a:rPr lang="en-US" altLang="zh-CN" sz="900"/>
              <a:t>"</a:t>
            </a:r>
            <a:r>
              <a:rPr lang="zh-CN" altLang="en-US" sz="900"/>
              <a:t>大头党</a:t>
            </a:r>
            <a:r>
              <a:rPr lang="en-US" altLang="zh-CN" sz="900"/>
              <a:t>";arm</a:t>
            </a:r>
            <a:r>
              <a:rPr lang="zh-CN" altLang="en-US" sz="900"/>
              <a:t>也是</a:t>
            </a:r>
            <a:r>
              <a:rPr lang="en-US" altLang="zh-CN" sz="900"/>
              <a:t>"</a:t>
            </a:r>
            <a:r>
              <a:rPr lang="zh-CN" altLang="en-US" sz="900"/>
              <a:t>墙头草</a:t>
            </a:r>
            <a:r>
              <a:rPr lang="en-US" altLang="zh-CN" sz="900"/>
              <a:t>",</a:t>
            </a:r>
            <a:r>
              <a:rPr lang="zh-CN" altLang="en-US" sz="900"/>
              <a:t>但是一般都是将其看待为</a:t>
            </a:r>
            <a:r>
              <a:rPr lang="en-US" altLang="zh-CN" sz="900"/>
              <a:t>"</a:t>
            </a:r>
            <a:r>
              <a:rPr lang="zh-CN" altLang="en-US" sz="900"/>
              <a:t>小头党</a:t>
            </a:r>
            <a:r>
              <a:rPr lang="en-US" altLang="zh-CN" sz="900"/>
              <a:t>";Java</a:t>
            </a:r>
            <a:r>
              <a:rPr lang="zh-CN" altLang="en-US" sz="900"/>
              <a:t>虚拟机是纯粹的</a:t>
            </a:r>
            <a:r>
              <a:rPr lang="en-US" altLang="zh-CN" sz="900"/>
              <a:t>"</a:t>
            </a:r>
            <a:r>
              <a:rPr lang="zh-CN" altLang="en-US" sz="900"/>
              <a:t>大头党</a:t>
            </a:r>
            <a:r>
              <a:rPr lang="en-US" altLang="zh-CN" sz="900"/>
              <a:t>".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900"/>
              <a:t>    </a:t>
            </a:r>
            <a:r>
              <a:rPr lang="zh-CN" altLang="en-US" sz="900" b="1"/>
              <a:t>协议</a:t>
            </a:r>
            <a:r>
              <a:rPr lang="en-US" altLang="zh-CN" sz="900" b="1"/>
              <a:t>&amp;</a:t>
            </a:r>
            <a:r>
              <a:rPr lang="zh-CN" altLang="en-US" sz="900" b="1"/>
              <a:t>标准</a:t>
            </a:r>
            <a:r>
              <a:rPr lang="en-US" altLang="zh-CN" sz="900"/>
              <a:t>: TCP/IP:"</a:t>
            </a:r>
            <a:r>
              <a:rPr lang="zh-CN" altLang="en-US" sz="900"/>
              <a:t>大头党</a:t>
            </a:r>
            <a:r>
              <a:rPr lang="en-US" altLang="zh-CN" sz="900"/>
              <a:t>",Unicode:</a:t>
            </a:r>
            <a:r>
              <a:rPr lang="zh-CN" altLang="en-US" sz="900"/>
              <a:t>没有明确表明其</a:t>
            </a:r>
            <a:r>
              <a:rPr lang="en-US" altLang="zh-CN" sz="900"/>
              <a:t>"</a:t>
            </a:r>
            <a:r>
              <a:rPr lang="zh-CN" altLang="en-US" sz="900"/>
              <a:t>字节序倾向</a:t>
            </a:r>
            <a:r>
              <a:rPr lang="en-US" altLang="zh-CN" sz="900"/>
              <a:t>",</a:t>
            </a:r>
            <a:r>
              <a:rPr lang="zh-CN" altLang="en-US" sz="900"/>
              <a:t>仍保持中立</a:t>
            </a:r>
            <a:r>
              <a:rPr lang="en-US" altLang="zh-CN" sz="900"/>
              <a:t>;GB</a:t>
            </a:r>
            <a:r>
              <a:rPr lang="zh-CN" altLang="en-US" sz="900"/>
              <a:t>标准</a:t>
            </a:r>
            <a:r>
              <a:rPr lang="en-US" altLang="zh-CN" sz="900"/>
              <a:t>:</a:t>
            </a:r>
            <a:r>
              <a:rPr lang="zh-CN" altLang="en-US" sz="900"/>
              <a:t>还没有调查其</a:t>
            </a:r>
            <a:r>
              <a:rPr lang="en-US" altLang="zh-CN" sz="900"/>
              <a:t>"</a:t>
            </a:r>
            <a:r>
              <a:rPr lang="zh-CN" altLang="en-US" sz="900"/>
              <a:t>字节序倾向</a:t>
            </a:r>
            <a:r>
              <a:rPr lang="en-US" altLang="zh-CN" sz="900"/>
              <a:t>",</a:t>
            </a:r>
            <a:r>
              <a:rPr lang="zh-CN" altLang="en-US" sz="900"/>
              <a:t>感兴趣的可以找找相关白皮书</a:t>
            </a:r>
            <a:r>
              <a:rPr lang="en-US" altLang="zh-CN" sz="90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900" b="1"/>
              <a:t>4. </a:t>
            </a:r>
            <a:r>
              <a:rPr lang="zh-CN" altLang="en-US" sz="900" b="1"/>
              <a:t>例子</a:t>
            </a:r>
            <a:endParaRPr lang="zh-CN" altLang="en-US" sz="900"/>
          </a:p>
          <a:p>
            <a:pPr eaLnBrk="1" hangingPunct="1">
              <a:lnSpc>
                <a:spcPct val="80000"/>
              </a:lnSpc>
            </a:pPr>
            <a:r>
              <a:rPr lang="en-US" altLang="zh-CN" sz="900"/>
              <a:t>/* </a:t>
            </a:r>
            <a:r>
              <a:rPr lang="zh-CN" altLang="en-US" sz="900"/>
              <a:t>例</a:t>
            </a:r>
            <a:r>
              <a:rPr lang="en-US" altLang="zh-CN" sz="900"/>
              <a:t>1 */</a:t>
            </a:r>
            <a:br>
              <a:rPr lang="en-US" altLang="zh-CN" sz="900"/>
            </a:br>
            <a:r>
              <a:rPr lang="en-US" altLang="zh-CN" sz="900"/>
              <a:t>INT16 n(1); //</a:t>
            </a:r>
            <a:r>
              <a:rPr lang="zh-CN" altLang="en-US" sz="900"/>
              <a:t>声明一个短整形</a:t>
            </a:r>
            <a:r>
              <a:rPr lang="en-US" altLang="zh-CN" sz="900"/>
              <a:t>(</a:t>
            </a:r>
            <a:r>
              <a:rPr lang="zh-CN" altLang="en-US" sz="900"/>
              <a:t>占两个字节</a:t>
            </a:r>
            <a:r>
              <a:rPr lang="en-US" altLang="zh-CN" sz="900"/>
              <a:t>)n,</a:t>
            </a:r>
            <a:r>
              <a:rPr lang="zh-CN" altLang="en-US" sz="900"/>
              <a:t>初始化值为</a:t>
            </a:r>
            <a:r>
              <a:rPr lang="en-US" altLang="zh-CN" sz="900"/>
              <a:t>1(Hex: 0x0001);</a:t>
            </a:r>
            <a:br>
              <a:rPr lang="en-US" altLang="zh-CN" sz="900"/>
            </a:br>
            <a:r>
              <a:rPr lang="en-US" altLang="zh-CN" sz="900"/>
              <a:t>*(char*)&amp;n; //</a:t>
            </a:r>
            <a:r>
              <a:rPr lang="zh-CN" altLang="en-US" sz="900"/>
              <a:t>将</a:t>
            </a:r>
            <a:r>
              <a:rPr lang="en-US" altLang="zh-CN" sz="900"/>
              <a:t>n</a:t>
            </a:r>
            <a:r>
              <a:rPr lang="zh-CN" altLang="en-US" sz="900"/>
              <a:t>的地址解释为</a:t>
            </a:r>
            <a:r>
              <a:rPr lang="en-US" altLang="zh-CN" sz="900"/>
              <a:t>char</a:t>
            </a:r>
            <a:r>
              <a:rPr lang="zh-CN" altLang="en-US" sz="900"/>
              <a:t>类型指针</a:t>
            </a:r>
            <a:r>
              <a:rPr lang="en-US" altLang="zh-CN" sz="900"/>
              <a:t>,</a:t>
            </a:r>
            <a:r>
              <a:rPr lang="zh-CN" altLang="en-US" sz="900"/>
              <a:t>并解引用</a:t>
            </a:r>
            <a:r>
              <a:rPr lang="en-US" altLang="zh-CN" sz="900"/>
              <a:t>,</a:t>
            </a:r>
            <a:r>
              <a:rPr lang="zh-CN" altLang="en-US" sz="900"/>
              <a:t>也就是取其低地址中的数据</a:t>
            </a:r>
            <a:r>
              <a:rPr lang="en-US" altLang="zh-CN" sz="900"/>
              <a:t>,</a:t>
            </a:r>
            <a:r>
              <a:rPr lang="zh-CN" altLang="en-US" sz="900"/>
              <a:t>在</a:t>
            </a:r>
            <a:r>
              <a:rPr lang="en-US" altLang="zh-CN" sz="900"/>
              <a:t>x86</a:t>
            </a:r>
            <a:r>
              <a:rPr lang="zh-CN" altLang="en-US" sz="900"/>
              <a:t>等</a:t>
            </a:r>
            <a:r>
              <a:rPr lang="en-US" altLang="zh-CN" sz="900"/>
              <a:t>"</a:t>
            </a:r>
            <a:r>
              <a:rPr lang="zh-CN" altLang="en-US" sz="900"/>
              <a:t>小头党</a:t>
            </a:r>
            <a:r>
              <a:rPr lang="en-US" altLang="zh-CN" sz="900"/>
              <a:t>"</a:t>
            </a:r>
            <a:r>
              <a:rPr lang="zh-CN" altLang="en-US" sz="900"/>
              <a:t>的平台下我们将得到</a:t>
            </a:r>
            <a:r>
              <a:rPr lang="en-US" altLang="zh-CN" sz="900"/>
              <a:t>"1",</a:t>
            </a:r>
            <a:r>
              <a:rPr lang="zh-CN" altLang="en-US" sz="900"/>
              <a:t>说明</a:t>
            </a:r>
            <a:r>
              <a:rPr lang="en-US" altLang="zh-CN" sz="900"/>
              <a:t>LSB</a:t>
            </a:r>
            <a:r>
              <a:rPr lang="zh-CN" altLang="en-US" sz="900"/>
              <a:t>在低地址</a:t>
            </a:r>
            <a:r>
              <a:rPr lang="en-US" altLang="zh-CN" sz="900"/>
              <a:t>,</a:t>
            </a:r>
            <a:r>
              <a:rPr lang="zh-CN" altLang="en-US" sz="900"/>
              <a:t>也就验证了当前平台是</a:t>
            </a:r>
            <a:r>
              <a:rPr lang="en-US" altLang="zh-CN" sz="900"/>
              <a:t>"</a:t>
            </a:r>
            <a:r>
              <a:rPr lang="zh-CN" altLang="en-US" sz="900"/>
              <a:t>小头党</a:t>
            </a:r>
            <a:r>
              <a:rPr lang="en-US" altLang="zh-CN" sz="900"/>
              <a:t>",</a:t>
            </a:r>
            <a:r>
              <a:rPr lang="zh-CN" altLang="en-US" sz="900"/>
              <a:t>反之则是</a:t>
            </a:r>
            <a:r>
              <a:rPr lang="en-US" altLang="zh-CN" sz="900"/>
              <a:t>"</a:t>
            </a:r>
            <a:r>
              <a:rPr lang="zh-CN" altLang="en-US" sz="900"/>
              <a:t>大头党</a:t>
            </a:r>
            <a:r>
              <a:rPr lang="en-US" altLang="zh-CN" sz="900"/>
              <a:t>".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900"/>
              <a:t>/* </a:t>
            </a:r>
            <a:r>
              <a:rPr lang="zh-CN" altLang="en-US" sz="900"/>
              <a:t>例</a:t>
            </a:r>
            <a:r>
              <a:rPr lang="en-US" altLang="zh-CN" sz="900"/>
              <a:t>2 */</a:t>
            </a:r>
            <a:br>
              <a:rPr lang="en-US" altLang="zh-CN" sz="900"/>
            </a:br>
            <a:r>
              <a:rPr lang="en-US" altLang="zh-CN" sz="900"/>
              <a:t>INT16 n(256); //</a:t>
            </a:r>
            <a:r>
              <a:rPr lang="zh-CN" altLang="en-US" sz="900"/>
              <a:t>声明一个短整形</a:t>
            </a:r>
            <a:r>
              <a:rPr lang="en-US" altLang="zh-CN" sz="900"/>
              <a:t>(</a:t>
            </a:r>
            <a:r>
              <a:rPr lang="zh-CN" altLang="en-US" sz="900"/>
              <a:t>占两个字节</a:t>
            </a:r>
            <a:r>
              <a:rPr lang="en-US" altLang="zh-CN" sz="900"/>
              <a:t>)n,</a:t>
            </a:r>
            <a:r>
              <a:rPr lang="zh-CN" altLang="en-US" sz="900"/>
              <a:t>初始化值为</a:t>
            </a:r>
            <a:r>
              <a:rPr lang="en-US" altLang="zh-CN" sz="900"/>
              <a:t>256(Hex: 0x0100);</a:t>
            </a:r>
            <a:br>
              <a:rPr lang="en-US" altLang="zh-CN" sz="900"/>
            </a:br>
            <a:r>
              <a:rPr lang="en-US" altLang="zh-CN" sz="900"/>
              <a:t>*(char*)&amp;n; //</a:t>
            </a:r>
            <a:r>
              <a:rPr lang="zh-CN" altLang="en-US" sz="900"/>
              <a:t>将</a:t>
            </a:r>
            <a:r>
              <a:rPr lang="en-US" altLang="zh-CN" sz="900"/>
              <a:t>n</a:t>
            </a:r>
            <a:r>
              <a:rPr lang="zh-CN" altLang="en-US" sz="900"/>
              <a:t>的地址解释为</a:t>
            </a:r>
            <a:r>
              <a:rPr lang="en-US" altLang="zh-CN" sz="900"/>
              <a:t>char</a:t>
            </a:r>
            <a:r>
              <a:rPr lang="zh-CN" altLang="en-US" sz="900"/>
              <a:t>类型指针</a:t>
            </a:r>
            <a:r>
              <a:rPr lang="en-US" altLang="zh-CN" sz="900"/>
              <a:t>,</a:t>
            </a:r>
            <a:r>
              <a:rPr lang="zh-CN" altLang="en-US" sz="900"/>
              <a:t>并解引用</a:t>
            </a:r>
            <a:r>
              <a:rPr lang="en-US" altLang="zh-CN" sz="900"/>
              <a:t>,</a:t>
            </a:r>
            <a:r>
              <a:rPr lang="zh-CN" altLang="en-US" sz="900"/>
              <a:t>也就是取其低地址中的数据</a:t>
            </a:r>
            <a:r>
              <a:rPr lang="en-US" altLang="zh-CN" sz="900"/>
              <a:t>,</a:t>
            </a:r>
            <a:r>
              <a:rPr lang="zh-CN" altLang="en-US" sz="900"/>
              <a:t>在</a:t>
            </a:r>
            <a:r>
              <a:rPr lang="en-US" altLang="zh-CN" sz="900"/>
              <a:t>x86</a:t>
            </a:r>
            <a:r>
              <a:rPr lang="zh-CN" altLang="en-US" sz="900"/>
              <a:t>等</a:t>
            </a:r>
            <a:r>
              <a:rPr lang="en-US" altLang="zh-CN" sz="900"/>
              <a:t>"</a:t>
            </a:r>
            <a:r>
              <a:rPr lang="zh-CN" altLang="en-US" sz="900"/>
              <a:t>小头党</a:t>
            </a:r>
            <a:r>
              <a:rPr lang="en-US" altLang="zh-CN" sz="900"/>
              <a:t>"</a:t>
            </a:r>
            <a:r>
              <a:rPr lang="zh-CN" altLang="en-US" sz="900"/>
              <a:t>的平台下我们将得到</a:t>
            </a:r>
            <a:r>
              <a:rPr lang="en-US" altLang="zh-CN" sz="900"/>
              <a:t>"0",</a:t>
            </a:r>
            <a:r>
              <a:rPr lang="zh-CN" altLang="en-US" sz="900"/>
              <a:t>说明</a:t>
            </a:r>
            <a:r>
              <a:rPr lang="en-US" altLang="zh-CN" sz="900"/>
              <a:t>LSB</a:t>
            </a:r>
            <a:r>
              <a:rPr lang="zh-CN" altLang="en-US" sz="900"/>
              <a:t>在低地址</a:t>
            </a:r>
            <a:r>
              <a:rPr lang="en-US" altLang="zh-CN" sz="900"/>
              <a:t>,</a:t>
            </a:r>
            <a:r>
              <a:rPr lang="zh-CN" altLang="en-US" sz="900"/>
              <a:t>也就验证了当前平台是</a:t>
            </a:r>
            <a:r>
              <a:rPr lang="en-US" altLang="zh-CN" sz="900"/>
              <a:t>"</a:t>
            </a:r>
            <a:r>
              <a:rPr lang="zh-CN" altLang="en-US" sz="900"/>
              <a:t>小头党</a:t>
            </a:r>
            <a:r>
              <a:rPr lang="en-US" altLang="zh-CN" sz="900"/>
              <a:t>",</a:t>
            </a:r>
            <a:r>
              <a:rPr lang="zh-CN" altLang="en-US" sz="900"/>
              <a:t>反之则是</a:t>
            </a:r>
            <a:r>
              <a:rPr lang="en-US" altLang="zh-CN" sz="900"/>
              <a:t>"</a:t>
            </a:r>
            <a:r>
              <a:rPr lang="zh-CN" altLang="en-US" sz="900"/>
              <a:t>大头党</a:t>
            </a:r>
            <a:r>
              <a:rPr lang="en-US" altLang="zh-CN" sz="900"/>
              <a:t>".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900"/>
              <a:t>这样</a:t>
            </a:r>
            <a:r>
              <a:rPr lang="en-US" altLang="zh-CN" sz="900"/>
              <a:t>"</a:t>
            </a:r>
            <a:r>
              <a:rPr lang="zh-CN" altLang="en-US" sz="900"/>
              <a:t>大头党</a:t>
            </a:r>
            <a:r>
              <a:rPr lang="en-US" altLang="zh-CN" sz="900"/>
              <a:t>"</a:t>
            </a:r>
            <a:r>
              <a:rPr lang="zh-CN" altLang="en-US" sz="900"/>
              <a:t>中</a:t>
            </a:r>
            <a:r>
              <a:rPr lang="en-US" altLang="zh-CN" sz="900"/>
              <a:t>INT16</a:t>
            </a:r>
            <a:r>
              <a:rPr lang="zh-CN" altLang="en-US" sz="900"/>
              <a:t>类型的</a:t>
            </a:r>
            <a:r>
              <a:rPr lang="en-US" altLang="zh-CN" sz="900"/>
              <a:t>256</a:t>
            </a:r>
            <a:r>
              <a:rPr lang="zh-CN" altLang="en-US" sz="900"/>
              <a:t>跟</a:t>
            </a:r>
            <a:r>
              <a:rPr lang="en-US" altLang="zh-CN" sz="900"/>
              <a:t>"</a:t>
            </a:r>
            <a:r>
              <a:rPr lang="zh-CN" altLang="en-US" sz="900"/>
              <a:t>小头党</a:t>
            </a:r>
            <a:r>
              <a:rPr lang="en-US" altLang="zh-CN" sz="900"/>
              <a:t>"</a:t>
            </a:r>
            <a:r>
              <a:rPr lang="zh-CN" altLang="en-US" sz="900"/>
              <a:t>中</a:t>
            </a:r>
            <a:r>
              <a:rPr lang="en-US" altLang="zh-CN" sz="900"/>
              <a:t>INT16</a:t>
            </a:r>
            <a:r>
              <a:rPr lang="zh-CN" altLang="en-US" sz="900"/>
              <a:t>类型的</a:t>
            </a:r>
            <a:r>
              <a:rPr lang="en-US" altLang="zh-CN" sz="900"/>
              <a:t>1</a:t>
            </a:r>
            <a:r>
              <a:rPr lang="zh-CN" altLang="en-US" sz="900"/>
              <a:t>内存排列是一样的</a:t>
            </a:r>
            <a:r>
              <a:rPr lang="en-US" altLang="zh-CN" sz="900"/>
              <a:t>,</a:t>
            </a:r>
            <a:r>
              <a:rPr lang="zh-CN" altLang="en-US" sz="900"/>
              <a:t>反之也是一样的</a:t>
            </a:r>
            <a:r>
              <a:rPr lang="en-US" altLang="zh-CN" sz="90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900"/>
              <a:t>这就是所谓的</a:t>
            </a:r>
            <a:r>
              <a:rPr lang="en-US" altLang="zh-CN" sz="900"/>
              <a:t>"</a:t>
            </a:r>
            <a:r>
              <a:rPr lang="zh-CN" altLang="en-US" sz="900"/>
              <a:t>字节序</a:t>
            </a:r>
            <a:r>
              <a:rPr lang="en-US" altLang="zh-CN" sz="900"/>
              <a:t>"</a:t>
            </a:r>
            <a:r>
              <a:rPr lang="zh-CN" altLang="en-US" sz="900"/>
              <a:t>问题</a:t>
            </a:r>
            <a:r>
              <a:rPr lang="en-US" altLang="zh-CN" sz="900"/>
              <a:t>.</a:t>
            </a:r>
          </a:p>
          <a:p>
            <a:pPr eaLnBrk="1" hangingPunct="1">
              <a:lnSpc>
                <a:spcPct val="80000"/>
              </a:lnSpc>
            </a:pPr>
            <a:endParaRPr lang="en-US" altLang="zh-CN" sz="900"/>
          </a:p>
        </p:txBody>
      </p:sp>
    </p:spTree>
    <p:extLst>
      <p:ext uri="{BB962C8B-B14F-4D97-AF65-F5344CB8AC3E}">
        <p14:creationId xmlns:p14="http://schemas.microsoft.com/office/powerpoint/2010/main" val="1599380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68953" indent="-29575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83005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56207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129409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602611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3075813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549015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4022217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0876F2E-6DD8-46E7-8EBD-A6756087C1AA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7466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77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367952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计算机组成原理 </a:t>
            </a:r>
            <a:r>
              <a:rPr lang="zh-CN" altLang="en-US" sz="1400">
                <a:solidFill>
                  <a:srgbClr val="000000"/>
                </a:solidFill>
              </a:rPr>
              <a:t> </a:t>
            </a:r>
            <a:r>
              <a:rPr lang="en-US" altLang="zh-CN" sz="1400">
                <a:solidFill>
                  <a:srgbClr val="000000"/>
                </a:solidFill>
              </a:rPr>
              <a:t>Slide</a:t>
            </a:r>
            <a:r>
              <a:rPr lang="en-US" altLang="zh-CN" sz="1200">
                <a:solidFill>
                  <a:srgbClr val="000000"/>
                </a:solidFill>
              </a:rPr>
              <a:t> </a:t>
            </a:r>
            <a:fld id="{5D78C381-D073-48B3-882F-973BA030D6AA}" type="slidenum">
              <a:rPr lang="en-US" altLang="zh-CN" sz="1200">
                <a:solidFill>
                  <a:srgbClr val="080808"/>
                </a:solidFill>
              </a:rPr>
              <a:pPr>
                <a:defRPr/>
              </a:pPr>
              <a:t>‹#›</a:t>
            </a:fld>
            <a:r>
              <a:rPr lang="en-US" altLang="zh-CN" sz="120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248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DA9CF-03F6-42E8-909A-D8D840B3AC4D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04D-74F3-442C-BEA0-A4B04CBF96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810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 smtClean="0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 smtClean="0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51" y="6023137"/>
            <a:ext cx="12192000" cy="8366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23500" y="6237288"/>
            <a:ext cx="1354667" cy="476250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07A58F-92FA-4C20-BF32-9E303ED892C9}" type="slidenum">
              <a:rPr lang="en-US" altLang="zh-CN" smtClean="0">
                <a:latin typeface="Arial" panose="020B0604020202020204" pitchFamily="34" charset="0"/>
              </a:rPr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  <a:t>‹#›</a:t>
            </a:fld>
            <a:r>
              <a:rPr lang="en-US" altLang="zh-CN" sz="1200"/>
              <a:t> 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F1B861D5-4278-4A9D-8ED0-7377610CDC48}"/>
              </a:ext>
            </a:extLst>
          </p:cNvPr>
          <p:cNvGrpSpPr/>
          <p:nvPr userDrawn="1"/>
        </p:nvGrpSpPr>
        <p:grpSpPr>
          <a:xfrm>
            <a:off x="4049" y="-2356"/>
            <a:ext cx="12187951" cy="6993161"/>
            <a:chOff x="4049" y="26519"/>
            <a:chExt cx="12187951" cy="6993161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8D88757B-29E9-48FA-BB05-5DBB273EDD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clrChange>
                <a:clrFrom>
                  <a:srgbClr val="01182D"/>
                </a:clrFrom>
                <a:clrTo>
                  <a:srgbClr val="01182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6" t="50499" r="52"/>
            <a:stretch/>
          </p:blipFill>
          <p:spPr>
            <a:xfrm>
              <a:off x="6561" y="3618316"/>
              <a:ext cx="12185439" cy="3401364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11C6EAF-2C7D-41C7-9766-B0EB0DC3A5A4}"/>
                </a:ext>
              </a:extLst>
            </p:cNvPr>
            <p:cNvSpPr/>
            <p:nvPr userDrawn="1"/>
          </p:nvSpPr>
          <p:spPr>
            <a:xfrm>
              <a:off x="4049" y="26519"/>
              <a:ext cx="12187951" cy="6692474"/>
            </a:xfrm>
            <a:prstGeom prst="rect">
              <a:avLst/>
            </a:prstGeom>
            <a:gradFill flip="none" rotWithShape="1">
              <a:gsLst>
                <a:gs pos="3000">
                  <a:schemeClr val="accent1">
                    <a:alpha val="97000"/>
                    <a:lumMod val="5000"/>
                    <a:lumOff val="95000"/>
                  </a:schemeClr>
                </a:gs>
                <a:gs pos="89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E46B8DF8-64E9-4B5F-B81C-B9279295C04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10585" y="364350"/>
            <a:ext cx="1554844" cy="353947"/>
          </a:xfrm>
          <a:prstGeom prst="rect">
            <a:avLst/>
          </a:prstGeom>
        </p:spPr>
      </p:pic>
      <p:sp>
        <p:nvSpPr>
          <p:cNvPr id="29" name="任意多边形 20">
            <a:extLst>
              <a:ext uri="{FF2B5EF4-FFF2-40B4-BE49-F238E27FC236}">
                <a16:creationId xmlns:a16="http://schemas.microsoft.com/office/drawing/2014/main" id="{5D476917-2E7D-41B1-B075-AB7281EBBE87}"/>
              </a:ext>
            </a:extLst>
          </p:cNvPr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18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F1E81A38-539A-4F72-AF0D-BE525BD561F3}"/>
              </a:ext>
            </a:extLst>
          </p:cNvPr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8978B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2EBC616-44BD-48BA-99C3-EE15D0A9A120}"/>
              </a:ext>
            </a:extLst>
          </p:cNvPr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8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3DCE60C-FD8B-4891-B0CE-55B50813BF84}"/>
              </a:ext>
            </a:extLst>
          </p:cNvPr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44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灯片编号占位符 3">
            <a:extLst>
              <a:ext uri="{FF2B5EF4-FFF2-40B4-BE49-F238E27FC236}">
                <a16:creationId xmlns:a16="http://schemas.microsoft.com/office/drawing/2014/main" id="{859954AE-1149-4D91-AC6F-B5C8159322E9}"/>
              </a:ext>
            </a:extLst>
          </p:cNvPr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‹#›</a:t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8B6D1B4A-918C-44F5-9B45-4153C8D1016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biLevel thresh="50000"/>
          </a:blip>
          <a:stretch>
            <a:fillRect/>
          </a:stretch>
        </p:blipFill>
        <p:spPr>
          <a:xfrm>
            <a:off x="617443" y="6665667"/>
            <a:ext cx="1380275" cy="25502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180938" cy="5637024"/>
          </a:xfrm>
          <a:prstGeom prst="rect">
            <a:avLst/>
          </a:prstGeom>
        </p:spPr>
        <p:txBody>
          <a:bodyPr/>
          <a:lstStyle>
            <a:lvl1pPr marL="342900" indent="-3429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0E7C7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381" y="214313"/>
            <a:ext cx="10972800" cy="58261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dirty="0" smtClean="0">
                <a:solidFill>
                  <a:srgbClr val="0D7157"/>
                </a:solidFill>
              </a:rPr>
              <a:t>‹#›</a:t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565" y="116632"/>
            <a:ext cx="10668000" cy="648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0"/>
          </p:nvPr>
        </p:nvSpPr>
        <p:spPr>
          <a:xfrm>
            <a:off x="527381" y="3429000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 rotWithShape="1">
          <a:blip r:embed="rId2"/>
          <a:srcRect l="2404" t="-5367" r="14962" b="24558"/>
          <a:stretch>
            <a:fillRect/>
          </a:stretch>
        </p:blipFill>
        <p:spPr>
          <a:xfrm rot="16200000" flipH="1">
            <a:off x="7369494" y="2035492"/>
            <a:ext cx="6857998" cy="2787017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 userDrawn="1"/>
        </p:nvPicPr>
        <p:blipFill rotWithShape="1">
          <a:blip r:embed="rId2"/>
          <a:srcRect l="2404" r="33315" b="46267"/>
          <a:stretch>
            <a:fillRect/>
          </a:stretch>
        </p:blipFill>
        <p:spPr>
          <a:xfrm rot="5400000" flipH="1">
            <a:off x="-1108285" y="1108283"/>
            <a:ext cx="3396401" cy="11798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"/>
            <a:ext cx="12192000" cy="6857841"/>
          </a:xfrm>
          <a:prstGeom prst="rect">
            <a:avLst/>
          </a:prstGeom>
        </p:spPr>
      </p:pic>
      <p:pic>
        <p:nvPicPr>
          <p:cNvPr id="10" name="图片 9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46"/>
          <a:stretch>
            <a:fillRect/>
          </a:stretch>
        </p:blipFill>
        <p:spPr>
          <a:xfrm rot="5400000" flipH="1">
            <a:off x="6586760" y="1273196"/>
            <a:ext cx="6857999" cy="4352484"/>
          </a:xfrm>
          <a:prstGeom prst="rect">
            <a:avLst/>
          </a:prstGeom>
        </p:spPr>
      </p:pic>
      <p:pic>
        <p:nvPicPr>
          <p:cNvPr id="11" name="图片 10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" r="26146" b="66609"/>
          <a:stretch>
            <a:fillRect/>
          </a:stretch>
        </p:blipFill>
        <p:spPr>
          <a:xfrm rot="16200000" flipH="1">
            <a:off x="-2770703" y="2770706"/>
            <a:ext cx="6857999" cy="1316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47" y="6774"/>
            <a:ext cx="12203853" cy="6852073"/>
          </a:xfrm>
          <a:prstGeom prst="rect">
            <a:avLst/>
          </a:prstGeom>
          <a:gradFill>
            <a:gsLst>
              <a:gs pos="0">
                <a:srgbClr val="2E4E7E"/>
              </a:gs>
              <a:gs pos="100000">
                <a:srgbClr val="1387B7"/>
              </a:gs>
            </a:gsLst>
            <a:lin ang="19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693" y="-7620"/>
            <a:ext cx="12187767" cy="68664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矩形 8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矩形 9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2023/4/19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10038"/>
            <a:ext cx="10515600" cy="285323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90266"/>
            <a:ext cx="10515600" cy="15004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8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2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89"/>
            <a:ext cx="10515600" cy="1325795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5267"/>
            <a:ext cx="5157787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6067"/>
            <a:ext cx="5157787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745267"/>
            <a:ext cx="5183188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616067"/>
            <a:ext cx="5183188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713797"/>
            <a:ext cx="4681655" cy="142841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798"/>
            <a:ext cx="5711883" cy="54045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835" indent="0">
              <a:buNone/>
              <a:defRPr sz="2000"/>
            </a:lvl7pPr>
            <a:lvl8pPr marL="3201035" indent="0">
              <a:buNone/>
              <a:defRPr sz="2000"/>
            </a:lvl8pPr>
            <a:lvl9pPr marL="3658235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1" y="2314278"/>
            <a:ext cx="4681655" cy="381225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835" indent="0">
              <a:buNone/>
              <a:defRPr sz="1000"/>
            </a:lvl7pPr>
            <a:lvl8pPr marL="3201035" indent="0">
              <a:buNone/>
              <a:defRPr sz="1000"/>
            </a:lvl8pPr>
            <a:lvl9pPr marL="3658235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2023/4/19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9" y="365190"/>
            <a:ext cx="908901" cy="5812855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90"/>
            <a:ext cx="9446443" cy="5812855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640"/>
            <a:ext cx="10515600" cy="555994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5332486-88F3-4A48-9EC2-66646CFA1BC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549221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3571F94-E5E5-4A54-8A06-F305846661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57568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5C251E5-7CCA-4DA3-AA80-A42DA27621B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022208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F4039E46-F4C7-49A4-9367-76E34A81F6C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316458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B85E15E-130D-48C6-81EB-CEA992FB9F7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57025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DBD5A7A5-A845-4344-86D1-29C7FA977B6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43637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D1B44A1-4939-4887-84BB-7FB130EEC19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36325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9373BB8-A121-4608-AD20-8BEECCC372C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492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FB61761-3FF1-4F59-B9D7-6E756298F23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038284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96BC17B-A293-4B9D-B715-8101B30D639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900997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E860031F-1906-46A1-B9A0-5E9CA84BEE1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907595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3A14CFCF-D29E-4EF7-BE8F-F195BB74B9B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580887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181639373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148907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26101854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73C808F-8CB0-43E5-AB97-CCAD81A48CB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902087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 dirty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7857FD0-78B7-4748-B262-90984D9C86C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612737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1213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  <a:pPr>
                <a:defRPr/>
              </a:pPr>
              <a:t>‹#›</a:t>
            </a:fld>
            <a:r>
              <a:rPr lang="en-US" altLang="zh-CN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062206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344940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201530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010591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7030141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997800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175386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/>
              <a:t> -</a:t>
            </a:r>
            <a:fld id="{01D71506-0713-46DD-9483-17E15EDE737E}" type="slidenum">
              <a:rPr lang="en-US" altLang="zh-CN" smtClean="0">
                <a:solidFill>
                  <a:schemeClr val="accent2"/>
                </a:solidFill>
              </a:rPr>
              <a:pPr>
                <a:defRPr/>
              </a:pPr>
              <a:t>‹#›</a:t>
            </a:fld>
            <a:r>
              <a:rPr lang="en-US" altLang="zh-CN" dirty="0">
                <a:solidFill>
                  <a:schemeClr val="accent2"/>
                </a:solidFill>
              </a:rPr>
              <a:t>-</a:t>
            </a:r>
            <a:r>
              <a:rPr lang="en-US" altLang="zh-C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94248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01D71506-0713-46DD-9483-17E15EDE737E}" type="slidenum">
              <a:rPr lang="en-US" altLang="zh-CN" smtClean="0"/>
              <a:pPr>
                <a:defRPr/>
              </a:pPr>
              <a:t>‹#›</a:t>
            </a:fld>
            <a:r>
              <a:rPr lang="en-US" altLang="zh-CN"/>
              <a:t>-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6557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单击此处编辑母版标题样式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01D71506-0713-46DD-9483-17E15EDE737E}" type="slidenum">
              <a:rPr lang="en-US" altLang="zh-CN" smtClean="0"/>
              <a:pPr>
                <a:defRPr/>
              </a:pPr>
              <a:t>‹#›</a:t>
            </a:fld>
            <a:r>
              <a:rPr lang="en-US" altLang="zh-CN"/>
              <a:t>-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921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01D71506-0713-46DD-9483-17E15EDE737E}" type="slidenum">
              <a:rPr lang="en-US" altLang="zh-CN" smtClean="0"/>
              <a:pPr>
                <a:defRPr/>
              </a:pPr>
              <a:t>‹#›</a:t>
            </a:fld>
            <a:r>
              <a:rPr lang="en-US" altLang="zh-CN"/>
              <a:t>-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0561205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574841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计算机组成原理 </a:t>
            </a:r>
            <a:r>
              <a:rPr lang="zh-CN" altLang="en-US" sz="1400"/>
              <a:t> </a:t>
            </a:r>
            <a:r>
              <a:rPr lang="en-US" altLang="zh-CN" sz="1400"/>
              <a:t>Slide</a:t>
            </a:r>
            <a:r>
              <a:rPr lang="en-US" altLang="zh-CN" sz="1200"/>
              <a:t> </a:t>
            </a:r>
            <a:fld id="{5D78C381-D073-48B3-882F-973BA030D6AA}" type="slidenum">
              <a:rPr lang="en-US" altLang="zh-CN" sz="1200">
                <a:solidFill>
                  <a:schemeClr val="accent2"/>
                </a:solidFill>
              </a:rPr>
              <a:pPr>
                <a:defRPr/>
              </a:pPr>
              <a:t>‹#›</a:t>
            </a:fld>
            <a:r>
              <a:rPr lang="en-US" altLang="zh-CN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461440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1BB3A1-65C3-4E75-A2BD-906C0F23ADD0}" type="datetime1">
              <a:rPr lang="zh-CN" altLang="en-US"/>
              <a:pPr>
                <a:defRPr/>
              </a:pPr>
              <a:t>2023/4/19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4348344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1941EF-660A-4E92-ACAC-539811C171E5}" type="datetime1">
              <a:rPr lang="zh-CN" altLang="en-US"/>
              <a:pPr>
                <a:defRPr/>
              </a:pPr>
              <a:t>2023/4/19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5246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20BE3-6D8C-4B62-A969-FE7E7E2B6928}" type="datetime1">
              <a:rPr lang="zh-CN" altLang="en-US"/>
              <a:pPr>
                <a:defRPr/>
              </a:pPr>
              <a:t>2023/4/19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709763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CC1CBC-74E1-4255-80C6-BE21CD07F9AC}" type="datetime1">
              <a:rPr lang="zh-CN" altLang="en-US"/>
              <a:pPr>
                <a:defRPr/>
              </a:pPr>
              <a:t>2023/4/19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091508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4C2D2C-7273-49BC-9363-236101833B0C}" type="datetime1">
              <a:rPr lang="zh-CN" altLang="en-US"/>
              <a:pPr>
                <a:defRPr/>
              </a:pPr>
              <a:t>2023/4/19</a:t>
            </a:fld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30339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02F92F-7C78-4894-908B-B472228B9B9F}" type="datetime1">
              <a:rPr lang="zh-CN" altLang="en-US"/>
              <a:pPr>
                <a:defRPr/>
              </a:pPr>
              <a:t>2023/4/19</a:t>
            </a:fld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638043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4EC1EB-5900-4036-AD40-E623F37FE102}" type="datetime1">
              <a:rPr lang="zh-CN" altLang="en-US"/>
              <a:pPr>
                <a:defRPr/>
              </a:pPr>
              <a:t>2023/4/19</a:t>
            </a:fld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6774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79C2E-3989-4D32-ADDF-67286EB50E31}" type="datetime1">
              <a:rPr lang="zh-CN" altLang="en-US"/>
              <a:pPr>
                <a:defRPr/>
              </a:pPr>
              <a:t>2023/4/19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61691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6826BE-2738-42DC-A0E2-8B36218DDC5C}" type="datetime1">
              <a:rPr lang="zh-CN" altLang="en-US"/>
              <a:pPr>
                <a:defRPr/>
              </a:pPr>
              <a:t>2023/4/19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042798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623753-2E3E-4A25-90FD-5503B25F8AFF}" type="datetime1">
              <a:rPr lang="zh-CN" altLang="en-US"/>
              <a:pPr>
                <a:defRPr/>
              </a:pPr>
              <a:t>2023/4/19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888442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FBC5C2-F163-48D9-A776-C03FFA52DE2D}" type="datetime1">
              <a:rPr lang="zh-CN" altLang="en-US"/>
              <a:pPr>
                <a:defRPr/>
              </a:pPr>
              <a:t>2023/4/19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570322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9ACAFC84-1D78-4EA5-8F54-FB3752257CDF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9632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A65DE9DA-CA77-4A42-BCB0-1BA993809D31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61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92FBBBF8-DCF2-40A5-AE86-E7868EF6CCD8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25899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9D1FCDD1-5A77-4F04-8A7D-2A7D4E71E806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81328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6922FAB2-CDA9-4C88-B03B-E5128D6C9647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8550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20B96318-B5F1-404C-8870-EE761F183A8B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76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4001F674-BDFE-49F9-8F28-7BC1D3D7F2DB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48678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F85594D8-5B49-4995-B651-3F088F58220A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23954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E07F998F-6952-4AA2-B3AD-6545F196EB61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4752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695CB9BF-ABE6-4748-94D2-1B6D8FF2E3F7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88087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CF5871F1-3F64-4E72-95D8-651F376FEF98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50878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49670830-EBFA-47DB-8B28-CC3BD18044F7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22234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</a:rPr>
              <a:t> -</a:t>
            </a:r>
            <a:fld id="{01D71506-0713-46DD-9483-17E15EDE737E}" type="slidenum">
              <a:rPr lang="en-US" altLang="zh-CN" smtClean="0">
                <a:solidFill>
                  <a:srgbClr val="080808"/>
                </a:solidFill>
              </a:rPr>
              <a:pPr>
                <a:defRPr/>
              </a:pPr>
              <a:t>‹#›</a:t>
            </a:fld>
            <a:r>
              <a:rPr lang="en-US" altLang="zh-CN" dirty="0">
                <a:solidFill>
                  <a:srgbClr val="080808"/>
                </a:solidFill>
              </a:rPr>
              <a:t>-</a:t>
            </a:r>
            <a:r>
              <a:rPr lang="en-US" altLang="zh-CN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224374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01D71506-0713-46DD-9483-17E15EDE737E}" type="slidenum">
              <a:rPr lang="en-US" altLang="zh-CN" smtClean="0"/>
              <a:pPr>
                <a:defRPr/>
              </a:pPr>
              <a:t>‹#›</a:t>
            </a:fld>
            <a:r>
              <a:rPr lang="en-US" altLang="zh-CN"/>
              <a:t>-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6631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单击此处编辑母版标题样式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01D71506-0713-46DD-9483-17E15EDE737E}" type="slidenum">
              <a:rPr lang="en-US" altLang="zh-CN" smtClean="0"/>
              <a:pPr>
                <a:defRPr/>
              </a:pPr>
              <a:t>‹#›</a:t>
            </a:fld>
            <a:r>
              <a:rPr lang="en-US" altLang="zh-CN"/>
              <a:t>-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6179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01D71506-0713-46DD-9483-17E15EDE737E}" type="slidenum">
              <a:rPr lang="en-US" altLang="zh-CN" smtClean="0"/>
              <a:pPr>
                <a:defRPr/>
              </a:pPr>
              <a:t>‹#›</a:t>
            </a:fld>
            <a:r>
              <a:rPr lang="en-US" altLang="zh-CN"/>
              <a:t>-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15326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image" Target="../media/image4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98.xml"/><Relationship Id="rId7" Type="http://schemas.openxmlformats.org/officeDocument/2006/relationships/theme" Target="../theme/theme12.xml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9.xml"/><Relationship Id="rId9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30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image" Target="../media/image4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4.pn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69.xml"/><Relationship Id="rId7" Type="http://schemas.openxmlformats.org/officeDocument/2006/relationships/theme" Target="../theme/theme9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9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2" b="39018"/>
          <a:stretch>
            <a:fillRect/>
          </a:stretch>
        </p:blipFill>
        <p:spPr bwMode="auto">
          <a:xfrm>
            <a:off x="0" y="2060576"/>
            <a:ext cx="12192000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10"/>
          <p:cNvSpPr>
            <a:spLocks noChangeArrowheads="1"/>
          </p:cNvSpPr>
          <p:nvPr/>
        </p:nvSpPr>
        <p:spPr bwMode="auto">
          <a:xfrm>
            <a:off x="0" y="1989138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zh-CN" altLang="en-US" sz="1800" i="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028" name="Rectangle 11"/>
          <p:cNvSpPr>
            <a:spLocks noChangeArrowheads="1"/>
          </p:cNvSpPr>
          <p:nvPr/>
        </p:nvSpPr>
        <p:spPr bwMode="auto">
          <a:xfrm rot="10800000">
            <a:off x="0" y="42926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zh-CN" altLang="en-US" sz="1800" i="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029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9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fld id="{6421DC2E-B140-464B-9D5F-A11A3A6E11F5}" type="datetime1">
              <a:rPr lang="zh-CN" altLang="en-US"/>
              <a:pPr>
                <a:defRPr/>
              </a:pPr>
              <a:t>2023/4/19</a:t>
            </a:fld>
            <a:endParaRPr lang="en-US" altLang="zh-CN"/>
          </a:p>
        </p:txBody>
      </p:sp>
      <p:sp>
        <p:nvSpPr>
          <p:cNvPr id="2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1264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zh-CN" altLang="en-US" sz="1800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417" y="6524625"/>
            <a:ext cx="1919816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latin typeface="Arial" charset="0"/>
              </a:defRPr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BEDA5455-C0F8-40C1-B087-B18F0E71664A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542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10" name="Picture 2"/>
            <p:cNvPicPr>
              <a:picLocks noChangeAspect="1" noChangeArrowheads="1"/>
            </p:cNvPicPr>
            <p:nvPr userDrawn="1"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1" name="Picture 8"/>
            <p:cNvPicPr>
              <a:picLocks noChangeAspect="1" noChangeArrowheads="1"/>
            </p:cNvPicPr>
            <p:nvPr userDrawn="1"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dirty="0"/>
              <a:t>单击此处编辑母版文本样式</a:t>
            </a:r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p"/>
            </a:pPr>
            <a:r>
              <a:rPr lang="zh-CN" altLang="en-US" dirty="0"/>
              <a:t>第二级</a:t>
            </a:r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u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en-US" sz="1800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12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</a:rPr>
              <a:t> -</a:t>
            </a:r>
            <a:fld id="{01D71506-0713-46DD-9483-17E15EDE737E}" type="slidenum">
              <a:rPr lang="en-US" altLang="zh-CN" smtClean="0">
                <a:solidFill>
                  <a:srgbClr val="080808"/>
                </a:solidFill>
              </a:rPr>
              <a:pPr>
                <a:defRPr/>
              </a:pPr>
              <a:t>‹#›</a:t>
            </a:fld>
            <a:r>
              <a:rPr lang="en-US" altLang="zh-CN" dirty="0">
                <a:solidFill>
                  <a:srgbClr val="080808"/>
                </a:solidFill>
              </a:rPr>
              <a:t>-</a:t>
            </a:r>
            <a:r>
              <a:rPr lang="en-US" altLang="zh-CN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6014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  <a:t>‹#›</a:t>
            </a:fld>
            <a:r>
              <a:rPr lang="en-US" altLang="zh-CN"/>
              <a:t>-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838200" y="365189"/>
            <a:ext cx="10515600" cy="1325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838200" y="1825944"/>
            <a:ext cx="10515600" cy="4352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2023/4/19</a:t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7462"/>
            <a:ext cx="41148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2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l" eaLnBrk="1" hangingPunct="1"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417" y="6524625"/>
            <a:ext cx="1919816" cy="1968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E5DDCFB-3ACE-4311-B546-53507CE1A8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0950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3780554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 t="23912" b="39018"/>
          <a:stretch>
            <a:fillRect/>
          </a:stretch>
        </p:blipFill>
        <p:spPr bwMode="auto">
          <a:xfrm>
            <a:off x="0" y="2060576"/>
            <a:ext cx="12192000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10"/>
          <p:cNvSpPr>
            <a:spLocks noChangeArrowheads="1"/>
          </p:cNvSpPr>
          <p:nvPr/>
        </p:nvSpPr>
        <p:spPr bwMode="auto">
          <a:xfrm>
            <a:off x="0" y="1989138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en-US" sz="1800" i="0">
              <a:ea typeface="宋体" pitchFamily="2" charset="-122"/>
            </a:endParaRPr>
          </a:p>
        </p:txBody>
      </p:sp>
      <p:sp>
        <p:nvSpPr>
          <p:cNvPr id="1028" name="Rectangle 11"/>
          <p:cNvSpPr>
            <a:spLocks noChangeArrowheads="1"/>
          </p:cNvSpPr>
          <p:nvPr/>
        </p:nvSpPr>
        <p:spPr bwMode="auto">
          <a:xfrm rot="10800000">
            <a:off x="0" y="42926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en-US" sz="1800" i="0">
              <a:ea typeface="宋体" pitchFamily="2" charset="-122"/>
            </a:endParaRPr>
          </a:p>
        </p:txBody>
      </p:sp>
      <p:sp>
        <p:nvSpPr>
          <p:cNvPr id="1029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9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91876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10" name="Picture 2"/>
            <p:cNvPicPr>
              <a:picLocks noChangeAspect="1" noChangeArrowheads="1"/>
            </p:cNvPicPr>
            <p:nvPr userDrawn="1"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1" name="Picture 8"/>
            <p:cNvPicPr>
              <a:picLocks noChangeAspect="1" noChangeArrowheads="1"/>
            </p:cNvPicPr>
            <p:nvPr userDrawn="1"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dirty="0"/>
              <a:t>单击此处编辑母版文本样式</a:t>
            </a:r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p"/>
            </a:pPr>
            <a:r>
              <a:rPr lang="zh-CN" altLang="en-US" dirty="0"/>
              <a:t>第二级</a:t>
            </a:r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u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12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/>
              <a:t> -</a:t>
            </a:r>
            <a:fld id="{01D71506-0713-46DD-9483-17E15EDE737E}" type="slidenum">
              <a:rPr lang="en-US" altLang="zh-CN" smtClean="0">
                <a:solidFill>
                  <a:schemeClr val="accent2"/>
                </a:solidFill>
              </a:rPr>
              <a:pPr>
                <a:defRPr/>
              </a:pPr>
              <a:t>‹#›</a:t>
            </a:fld>
            <a:r>
              <a:rPr lang="en-US" altLang="zh-CN" dirty="0">
                <a:solidFill>
                  <a:schemeClr val="accent2"/>
                </a:solidFill>
              </a:rPr>
              <a:t>-</a:t>
            </a:r>
            <a:r>
              <a:rPr lang="en-US" altLang="zh-C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135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10" Type="http://schemas.openxmlformats.org/officeDocument/2006/relationships/image" Target="../media/image28.jpg"/><Relationship Id="rId4" Type="http://schemas.openxmlformats.org/officeDocument/2006/relationships/image" Target="../media/image22.png"/><Relationship Id="rId9" Type="http://schemas.openxmlformats.org/officeDocument/2006/relationships/image" Target="../media/image27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1268339.htm" TargetMode="External"/><Relationship Id="rId2" Type="http://schemas.openxmlformats.org/officeDocument/2006/relationships/hyperlink" Target="http://baike.baidu.com/view/47173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aike.baidu.com/subview/18536/18536.htm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07a68ec4784bc26687dafddb2b6c304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AC0AA7F-AEB9-40C7-8756-798F5732E964}"/>
              </a:ext>
            </a:extLst>
          </p:cNvPr>
          <p:cNvSpPr/>
          <p:nvPr/>
        </p:nvSpPr>
        <p:spPr>
          <a:xfrm>
            <a:off x="-7857" y="0"/>
            <a:ext cx="12207714" cy="6868925"/>
          </a:xfrm>
          <a:prstGeom prst="rect">
            <a:avLst/>
          </a:prstGeom>
          <a:solidFill>
            <a:srgbClr val="18978B">
              <a:alpha val="52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6594FE8-11C3-4097-9D5D-A4998C5E369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30" y="690584"/>
            <a:ext cx="2842655" cy="64712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5382E74-124E-4322-B29B-8C99CBB53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915" y="4805783"/>
            <a:ext cx="7139015" cy="151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47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历史机型中的寄存器数目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586422"/>
              </p:ext>
            </p:extLst>
          </p:nvPr>
        </p:nvGraphicFramePr>
        <p:xfrm>
          <a:off x="761015" y="967779"/>
          <a:ext cx="1067159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78">
                  <a:extLst>
                    <a:ext uri="{9D8B030D-6E8A-4147-A177-3AD203B41FA5}">
                      <a16:colId xmlns:a16="http://schemas.microsoft.com/office/drawing/2014/main" val="4173100313"/>
                    </a:ext>
                  </a:extLst>
                </a:gridCol>
                <a:gridCol w="1548635">
                  <a:extLst>
                    <a:ext uri="{9D8B030D-6E8A-4147-A177-3AD203B41FA5}">
                      <a16:colId xmlns:a16="http://schemas.microsoft.com/office/drawing/2014/main" val="3601360032"/>
                    </a:ext>
                  </a:extLst>
                </a:gridCol>
                <a:gridCol w="1498135">
                  <a:extLst>
                    <a:ext uri="{9D8B030D-6E8A-4147-A177-3AD203B41FA5}">
                      <a16:colId xmlns:a16="http://schemas.microsoft.com/office/drawing/2014/main" val="3073949763"/>
                    </a:ext>
                  </a:extLst>
                </a:gridCol>
                <a:gridCol w="3514383">
                  <a:extLst>
                    <a:ext uri="{9D8B030D-6E8A-4147-A177-3AD203B41FA5}">
                      <a16:colId xmlns:a16="http://schemas.microsoft.com/office/drawing/2014/main" val="2517943081"/>
                    </a:ext>
                  </a:extLst>
                </a:gridCol>
                <a:gridCol w="3340359">
                  <a:extLst>
                    <a:ext uri="{9D8B030D-6E8A-4147-A177-3AD203B41FA5}">
                      <a16:colId xmlns:a16="http://schemas.microsoft.com/office/drawing/2014/main" val="3058686955"/>
                    </a:ext>
                  </a:extLst>
                </a:gridCol>
              </a:tblGrid>
              <a:tr h="2563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年代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机型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通用寄存器个数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体系结构类型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指令形式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346797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1949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EDSAC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累加器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 200    (AC)+200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AC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，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956003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1953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IBM 701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累加器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944779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1963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CDC 6600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Load-Store  </a:t>
                      </a:r>
                      <a:r>
                        <a:rPr lang="zh-CN" altLang="en-US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Register-Register</a:t>
                      </a:r>
                      <a:r>
                        <a:rPr lang="zh-CN" altLang="en-US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只有访存指令才能访问内存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59284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1964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IBM S/360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16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Register-Memory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一个操作数在内存中，一个在寄存器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745358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1965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DEC PDP-8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累加器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209777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1970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DEC PDP-11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8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Register-Memory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370439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1972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Intel 8008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CN" altLang="en-US" sz="1400" dirty="0"/>
                        <a:t>累加器                                     （</a:t>
                      </a:r>
                      <a:r>
                        <a:rPr lang="en-US" altLang="zh-CN" sz="1400" dirty="0"/>
                        <a:t>1</a:t>
                      </a:r>
                      <a:r>
                        <a:rPr lang="zh-CN" altLang="en-US" sz="1400" dirty="0"/>
                        <a:t>个累加器</a:t>
                      </a:r>
                      <a:r>
                        <a:rPr lang="en-US" altLang="zh-CN" sz="1400" dirty="0"/>
                        <a:t>+6</a:t>
                      </a:r>
                      <a:r>
                        <a:rPr lang="zh-CN" altLang="en-US" sz="1400" dirty="0"/>
                        <a:t>个通用寄存器</a:t>
                      </a:r>
                      <a:r>
                        <a:rPr lang="en-US" altLang="zh-CN" sz="1400" dirty="0"/>
                        <a:t>+2</a:t>
                      </a:r>
                      <a:r>
                        <a:rPr lang="zh-CN" altLang="en-US" sz="1400" dirty="0"/>
                        <a:t>个</a:t>
                      </a:r>
                      <a:r>
                        <a:rPr lang="en-US" altLang="zh-CN" sz="1400" dirty="0"/>
                        <a:t>ALU</a:t>
                      </a:r>
                      <a:r>
                        <a:rPr lang="zh-CN" altLang="en-US" sz="1400" dirty="0"/>
                        <a:t>暂存寄存器）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409436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1974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Motorola 6800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累加器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814130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1977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DEC VAX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Register-Memory</a:t>
                      </a:r>
                      <a:r>
                        <a:rPr lang="zh-CN" altLang="en-US" sz="1400" dirty="0"/>
                        <a:t>，</a:t>
                      </a:r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Memory-Memory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两个操作数可同时在内存中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558663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1978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Intel 8086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1" dirty="0">
                          <a:solidFill>
                            <a:srgbClr val="C00000"/>
                          </a:solidFill>
                        </a:rPr>
                        <a:t>扩展的累加器</a:t>
                      </a:r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/</a:t>
                      </a:r>
                      <a:r>
                        <a:rPr lang="zh-CN" altLang="en-US" sz="1400" b="1" dirty="0">
                          <a:solidFill>
                            <a:srgbClr val="C00000"/>
                          </a:solidFill>
                        </a:rPr>
                        <a:t>专用寄存器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685335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1980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Motorola 68000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Register-Memory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24843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1985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Intel 80386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8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Register-Memory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737675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1985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MIPS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32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Load-Store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689772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1986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HP PA-RISC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Load-Store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656225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1987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SUN SPARC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Load-Store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133170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1992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IBM PowerPC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Load-Store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400624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1992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DEC Alpha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Load-Store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423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3953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MIPS</a:t>
            </a:r>
            <a:r>
              <a:rPr lang="zh-CN" altLang="en-US" dirty="0"/>
              <a:t>加减指令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800" b="1" dirty="0"/>
              <a:t>加法</a:t>
            </a:r>
            <a:endParaRPr lang="en-US" altLang="zh-CN" sz="2800" b="1" dirty="0"/>
          </a:p>
          <a:p>
            <a:pPr lvl="1" eaLnBrk="1" hangingPunct="1"/>
            <a:r>
              <a:rPr lang="en-US" altLang="zh-CN" sz="2400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a</a:t>
            </a:r>
            <a:r>
              <a:rPr lang="en-US" altLang="zh-CN" sz="2400" b="1" dirty="0"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rPr>
              <a:t>=</a:t>
            </a:r>
            <a:r>
              <a:rPr lang="en-US" altLang="zh-CN" sz="2400" b="1" dirty="0"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ea typeface="MS PGothic" pitchFamily="34" charset="-128"/>
              </a:rPr>
              <a:t>b</a:t>
            </a:r>
            <a:r>
              <a:rPr lang="en-US" altLang="zh-CN" sz="2400" b="1" dirty="0"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rPr>
              <a:t>+</a:t>
            </a:r>
            <a:r>
              <a:rPr lang="en-US" altLang="zh-CN" sz="2400" b="1" dirty="0"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c</a:t>
            </a:r>
            <a:r>
              <a:rPr lang="en-US" altLang="zh-CN" sz="2400" b="1" dirty="0">
                <a:ea typeface="MS PGothic" pitchFamily="34" charset="-128"/>
              </a:rPr>
              <a:t>                   (in C)</a:t>
            </a:r>
          </a:p>
          <a:p>
            <a:pPr lvl="1" eaLnBrk="1" hangingPunct="1"/>
            <a:r>
              <a:rPr lang="en-US" altLang="zh-CN" sz="2400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add </a:t>
            </a:r>
            <a:r>
              <a:rPr lang="en-US" altLang="zh-CN" sz="2400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$s0</a:t>
            </a:r>
            <a:r>
              <a:rPr lang="en-US" altLang="zh-CN" sz="2400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,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ea typeface="MS PGothic" pitchFamily="34" charset="-128"/>
              </a:rPr>
              <a:t>$s1</a:t>
            </a:r>
            <a:r>
              <a:rPr lang="en-US" altLang="zh-CN" sz="2400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,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$s2</a:t>
            </a:r>
            <a:r>
              <a:rPr lang="en-US" altLang="zh-CN" sz="2400" b="1" dirty="0">
                <a:ea typeface="MS PGothic" pitchFamily="34" charset="-128"/>
              </a:rPr>
              <a:t>       (in MIPS)</a:t>
            </a:r>
          </a:p>
          <a:p>
            <a:pPr lvl="1"/>
            <a:r>
              <a:rPr lang="en-US" altLang="zh-CN" sz="2400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a</a:t>
            </a:r>
            <a:r>
              <a:rPr lang="en-US" altLang="zh-CN" sz="2400" dirty="0"/>
              <a:t>, 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ea typeface="MS PGothic" pitchFamily="34" charset="-128"/>
              </a:rPr>
              <a:t>b</a:t>
            </a:r>
            <a:r>
              <a:rPr lang="en-US" altLang="zh-CN" sz="2400" dirty="0"/>
              <a:t>, 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c</a:t>
            </a:r>
            <a:r>
              <a:rPr lang="zh-CN" altLang="en-US" sz="2400" dirty="0"/>
              <a:t>编译后对应寄存器</a:t>
            </a:r>
            <a:r>
              <a:rPr lang="en-US" altLang="zh-CN" sz="2400" dirty="0"/>
              <a:t> </a:t>
            </a:r>
            <a:r>
              <a:rPr lang="en-US" altLang="zh-CN" sz="2400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$s0</a:t>
            </a:r>
            <a:r>
              <a:rPr lang="en-US" altLang="zh-CN" sz="2400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,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ea typeface="MS PGothic" pitchFamily="34" charset="-128"/>
              </a:rPr>
              <a:t>$s1</a:t>
            </a:r>
            <a:r>
              <a:rPr lang="en-US" altLang="zh-CN" sz="2400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,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$s2</a:t>
            </a:r>
            <a:endParaRPr lang="en-US" altLang="zh-CN" sz="2400" b="1" dirty="0">
              <a:solidFill>
                <a:srgbClr val="800080"/>
              </a:solidFill>
              <a:latin typeface="Courier New" pitchFamily="49" charset="0"/>
              <a:ea typeface="MS PGothic" pitchFamily="34" charset="-128"/>
            </a:endParaRPr>
          </a:p>
          <a:p>
            <a:pPr eaLnBrk="1" hangingPunct="1"/>
            <a:r>
              <a:rPr lang="zh-CN" altLang="en-US" sz="2800" b="1" dirty="0"/>
              <a:t>减法</a:t>
            </a:r>
            <a:endParaRPr lang="en-US" altLang="zh-CN" sz="2800" b="1" dirty="0"/>
          </a:p>
          <a:p>
            <a:pPr lvl="1" eaLnBrk="1" hangingPunct="1"/>
            <a:r>
              <a:rPr lang="en-US" altLang="zh-CN" sz="2400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d</a:t>
            </a:r>
            <a:r>
              <a:rPr lang="en-US" altLang="zh-CN" sz="2400" b="1" dirty="0"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rPr>
              <a:t>=</a:t>
            </a:r>
            <a:r>
              <a:rPr lang="en-US" altLang="zh-CN" sz="2400" b="1" dirty="0"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ea typeface="MS PGothic" pitchFamily="34" charset="-128"/>
              </a:rPr>
              <a:t>e</a:t>
            </a:r>
            <a:r>
              <a:rPr lang="en-US" altLang="zh-CN" sz="2400" b="1" dirty="0"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rPr>
              <a:t>–</a:t>
            </a:r>
            <a:r>
              <a:rPr lang="en-US" altLang="zh-CN" sz="2400" b="1" dirty="0"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f</a:t>
            </a:r>
            <a:r>
              <a:rPr lang="en-US" altLang="zh-CN" sz="2400" b="1" dirty="0">
                <a:latin typeface="Courier New" pitchFamily="49" charset="0"/>
                <a:ea typeface="MS PGothic" pitchFamily="34" charset="-128"/>
              </a:rPr>
              <a:t>         </a:t>
            </a:r>
            <a:r>
              <a:rPr lang="en-US" altLang="zh-CN" sz="2400" b="1" dirty="0">
                <a:ea typeface="MS PGothic" pitchFamily="34" charset="-128"/>
              </a:rPr>
              <a:t> (in C)</a:t>
            </a:r>
          </a:p>
          <a:p>
            <a:pPr lvl="1" eaLnBrk="1" hangingPunct="1"/>
            <a:r>
              <a:rPr lang="en-US" altLang="zh-CN" sz="2400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sub </a:t>
            </a:r>
            <a:r>
              <a:rPr lang="en-US" altLang="zh-CN" sz="2400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$s3</a:t>
            </a:r>
            <a:r>
              <a:rPr lang="en-US" altLang="zh-CN" sz="2400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,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ea typeface="MS PGothic" pitchFamily="34" charset="-128"/>
              </a:rPr>
              <a:t>$s4</a:t>
            </a:r>
            <a:r>
              <a:rPr lang="en-US" altLang="zh-CN" sz="2400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,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$s5</a:t>
            </a:r>
            <a:r>
              <a:rPr lang="en-US" altLang="zh-CN" sz="2400" b="1" dirty="0">
                <a:ea typeface="MS PGothic" pitchFamily="34" charset="-128"/>
              </a:rPr>
              <a:t>       (in MIPS)</a:t>
            </a:r>
          </a:p>
          <a:p>
            <a:pPr lvl="1"/>
            <a:r>
              <a:rPr lang="en-US" altLang="zh-CN" sz="2400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d</a:t>
            </a:r>
            <a:r>
              <a:rPr lang="en-US" altLang="zh-CN" sz="2400" dirty="0"/>
              <a:t>, 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ea typeface="MS PGothic" pitchFamily="34" charset="-128"/>
              </a:rPr>
              <a:t>e</a:t>
            </a:r>
            <a:r>
              <a:rPr lang="en-US" altLang="zh-CN" sz="2400" dirty="0"/>
              <a:t>, 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f</a:t>
            </a:r>
            <a:r>
              <a:rPr lang="en-US" altLang="zh-CN" sz="2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zh-CN" altLang="en-US" sz="2400" dirty="0"/>
              <a:t>编译后对应寄存器</a:t>
            </a:r>
            <a:r>
              <a:rPr lang="en-US" altLang="zh-CN" sz="2400" dirty="0"/>
              <a:t> </a:t>
            </a:r>
            <a:r>
              <a:rPr lang="en-US" altLang="zh-CN" sz="2400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$s3</a:t>
            </a:r>
            <a:r>
              <a:rPr lang="en-US" altLang="zh-CN" sz="2400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,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ea typeface="MS PGothic" pitchFamily="34" charset="-128"/>
              </a:rPr>
              <a:t>$s4</a:t>
            </a:r>
            <a:r>
              <a:rPr lang="en-US" altLang="zh-CN" sz="2400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,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$s5</a:t>
            </a:r>
            <a:r>
              <a:rPr lang="en-US" altLang="zh-CN" sz="2400" b="1" dirty="0">
                <a:ea typeface="MS PGothic" pitchFamily="34" charset="-128"/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7450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MIPS</a:t>
            </a:r>
            <a:r>
              <a:rPr lang="zh-CN" altLang="en-US" dirty="0"/>
              <a:t>加减指令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/>
              <a:t>如何编译下面的</a:t>
            </a:r>
            <a:r>
              <a:rPr lang="en-US" altLang="zh-CN" sz="2800" dirty="0"/>
              <a:t>C</a:t>
            </a:r>
            <a:r>
              <a:rPr lang="zh-CN" altLang="en-US" sz="2800" dirty="0"/>
              <a:t>语言表达式</a:t>
            </a:r>
            <a:r>
              <a:rPr lang="en-US" altLang="zh-CN" sz="2800" dirty="0"/>
              <a:t>?</a:t>
            </a:r>
          </a:p>
          <a:p>
            <a:pPr algn="ctr" eaLnBrk="1" hangingPunct="1">
              <a:buFont typeface="Times" pitchFamily="18" charset="0"/>
              <a:buNone/>
            </a:pPr>
            <a:r>
              <a:rPr lang="en-US" altLang="zh-CN" sz="2800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a</a:t>
            </a:r>
            <a:r>
              <a:rPr lang="en-US" altLang="zh-CN" sz="2800" b="1" dirty="0">
                <a:solidFill>
                  <a:srgbClr val="C00000"/>
                </a:solidFill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sz="2800" b="1" dirty="0">
                <a:latin typeface="Courier New" pitchFamily="49" charset="0"/>
                <a:ea typeface="MS PGothic" pitchFamily="34" charset="-128"/>
              </a:rPr>
              <a:t>=</a:t>
            </a:r>
            <a:r>
              <a:rPr lang="en-US" altLang="zh-CN" sz="2800" b="1" dirty="0">
                <a:solidFill>
                  <a:srgbClr val="C00000"/>
                </a:solidFill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ea typeface="MS PGothic" pitchFamily="34" charset="-128"/>
              </a:rPr>
              <a:t>b</a:t>
            </a:r>
            <a:r>
              <a:rPr lang="en-US" altLang="zh-CN" sz="2800" b="1" dirty="0">
                <a:solidFill>
                  <a:srgbClr val="C00000"/>
                </a:solidFill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sz="2800" b="1" dirty="0">
                <a:latin typeface="Courier New" pitchFamily="49" charset="0"/>
                <a:ea typeface="MS PGothic" pitchFamily="34" charset="-128"/>
              </a:rPr>
              <a:t>+</a:t>
            </a:r>
            <a:r>
              <a:rPr lang="en-US" altLang="zh-CN" sz="2800" b="1" dirty="0">
                <a:solidFill>
                  <a:srgbClr val="C00000"/>
                </a:solidFill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sz="28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c</a:t>
            </a:r>
            <a:r>
              <a:rPr lang="en-US" altLang="zh-CN" sz="2800" b="1" dirty="0">
                <a:solidFill>
                  <a:srgbClr val="C00000"/>
                </a:solidFill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sz="2800" b="1" dirty="0">
                <a:latin typeface="Courier New" pitchFamily="49" charset="0"/>
                <a:ea typeface="MS PGothic" pitchFamily="34" charset="-128"/>
              </a:rPr>
              <a:t>+</a:t>
            </a:r>
            <a:r>
              <a:rPr lang="en-US" altLang="zh-CN" sz="2800" b="1" dirty="0">
                <a:solidFill>
                  <a:srgbClr val="C00000"/>
                </a:solidFill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sz="2800" b="1" dirty="0">
                <a:solidFill>
                  <a:srgbClr val="7030A0"/>
                </a:solidFill>
                <a:latin typeface="Courier New" pitchFamily="49" charset="0"/>
                <a:ea typeface="MS PGothic" pitchFamily="34" charset="-128"/>
              </a:rPr>
              <a:t>d</a:t>
            </a:r>
            <a:r>
              <a:rPr lang="en-US" altLang="zh-CN" sz="2800" b="1" dirty="0">
                <a:solidFill>
                  <a:srgbClr val="C00000"/>
                </a:solidFill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sz="2800" b="1" dirty="0">
                <a:latin typeface="Courier New" pitchFamily="49" charset="0"/>
                <a:ea typeface="MS PGothic" pitchFamily="34" charset="-128"/>
              </a:rPr>
              <a:t>-</a:t>
            </a:r>
            <a:r>
              <a:rPr lang="en-US" altLang="zh-CN" sz="2800" b="1" dirty="0">
                <a:solidFill>
                  <a:srgbClr val="C00000"/>
                </a:solidFill>
                <a:latin typeface="Courier New" pitchFamily="49" charset="0"/>
                <a:ea typeface="MS PGothic" pitchFamily="34" charset="-128"/>
              </a:rPr>
              <a:t> e;</a:t>
            </a:r>
          </a:p>
          <a:p>
            <a:r>
              <a:rPr lang="zh-CN" altLang="en-US" sz="2800" dirty="0"/>
              <a:t>编译成多行汇编指令</a:t>
            </a:r>
            <a:endParaRPr lang="en-US" altLang="zh-CN" sz="2800" dirty="0"/>
          </a:p>
          <a:p>
            <a:pPr lvl="1" eaLnBrk="1" hangingPunct="1">
              <a:buFontTx/>
              <a:buNone/>
            </a:pPr>
            <a:r>
              <a:rPr lang="en-US" altLang="zh-CN" sz="2400" b="1" dirty="0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rPr>
              <a:t>add $t0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49" charset="0"/>
                <a:ea typeface="MS PGothic" pitchFamily="34" charset="-128"/>
              </a:rPr>
              <a:t>, </a:t>
            </a:r>
            <a:r>
              <a:rPr lang="en-US" altLang="zh-CN" sz="2400" b="1" dirty="0">
                <a:solidFill>
                  <a:srgbClr val="0070C0"/>
                </a:solidFill>
                <a:latin typeface="Courier New" pitchFamily="49" charset="0"/>
                <a:ea typeface="MS PGothic" pitchFamily="34" charset="-128"/>
              </a:rPr>
              <a:t>$s1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49" charset="0"/>
                <a:ea typeface="MS PGothic" pitchFamily="34" charset="-128"/>
              </a:rPr>
              <a:t>, 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$s2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# temp = b + c</a:t>
            </a:r>
          </a:p>
          <a:p>
            <a:pPr lvl="1" eaLnBrk="1" hangingPunct="1">
              <a:buFontTx/>
              <a:buNone/>
            </a:pPr>
            <a:r>
              <a:rPr lang="en-US" altLang="zh-CN" sz="2400" b="1" dirty="0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rPr>
              <a:t>add $t0, $t0, 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49" charset="0"/>
                <a:ea typeface="MS PGothic" pitchFamily="34" charset="-128"/>
              </a:rPr>
              <a:t>$s3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# temp = temp + d</a:t>
            </a:r>
          </a:p>
          <a:p>
            <a:pPr lvl="1">
              <a:buNone/>
            </a:pPr>
            <a:r>
              <a:rPr lang="en-US" altLang="zh-CN" sz="2400" b="1" dirty="0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rPr>
              <a:t>sub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sz="2400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$s0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49" charset="0"/>
                <a:ea typeface="MS PGothic" pitchFamily="34" charset="-128"/>
              </a:rPr>
              <a:t>, </a:t>
            </a:r>
            <a:r>
              <a:rPr lang="en-US" altLang="zh-CN" sz="2400" b="1" dirty="0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rPr>
              <a:t>$t0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49" charset="0"/>
                <a:ea typeface="MS PGothic" pitchFamily="34" charset="-128"/>
              </a:rPr>
              <a:t>, </a:t>
            </a:r>
            <a:r>
              <a:rPr lang="en-US" altLang="zh-CN" sz="2400" b="1" dirty="0">
                <a:latin typeface="Courier New" pitchFamily="49" charset="0"/>
                <a:ea typeface="MS PGothic" pitchFamily="34" charset="-128"/>
              </a:rPr>
              <a:t>$s4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# a = temp - e</a:t>
            </a:r>
          </a:p>
          <a:p>
            <a:pPr eaLnBrk="1" hangingPunct="1"/>
            <a:r>
              <a:rPr lang="zh-CN" altLang="en-US" sz="2800" dirty="0"/>
              <a:t>一个简单的</a:t>
            </a:r>
            <a:r>
              <a:rPr lang="en-US" altLang="zh-CN" sz="2800" dirty="0"/>
              <a:t>C</a:t>
            </a:r>
            <a:r>
              <a:rPr lang="zh-CN" altLang="en-US" sz="2800" dirty="0"/>
              <a:t>语言表达式变成多行汇编语句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062344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MIPS</a:t>
            </a:r>
            <a:r>
              <a:rPr lang="zh-CN" altLang="en-US" dirty="0"/>
              <a:t>访存指令 </a:t>
            </a:r>
            <a:r>
              <a:rPr lang="en-US" altLang="zh-CN" dirty="0" err="1"/>
              <a:t>lw</a:t>
            </a:r>
            <a:r>
              <a:rPr lang="en-US" altLang="zh-CN" dirty="0"/>
              <a:t> </a:t>
            </a:r>
            <a:r>
              <a:rPr lang="en-US" altLang="zh-CN" dirty="0" err="1"/>
              <a:t>sw</a:t>
            </a:r>
            <a:r>
              <a:rPr lang="en-US" altLang="zh-CN" dirty="0"/>
              <a:t> </a:t>
            </a:r>
            <a:r>
              <a:rPr lang="en-US" altLang="zh-CN" dirty="0" err="1"/>
              <a:t>lb</a:t>
            </a:r>
            <a:r>
              <a:rPr lang="en-US" altLang="zh-CN" dirty="0"/>
              <a:t> sb </a:t>
            </a:r>
            <a:r>
              <a:rPr lang="en-US" altLang="zh-CN" dirty="0" err="1"/>
              <a:t>lh</a:t>
            </a:r>
            <a:r>
              <a:rPr lang="en-US" altLang="zh-CN" dirty="0"/>
              <a:t> </a:t>
            </a:r>
            <a:r>
              <a:rPr lang="en-US" altLang="zh-CN" dirty="0" err="1"/>
              <a:t>sh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zh-CN" altLang="en-US" b="1" dirty="0"/>
              <a:t>读内存指令</a:t>
            </a:r>
            <a:endParaRPr lang="en-US" altLang="zh-CN" b="1" dirty="0"/>
          </a:p>
          <a:p>
            <a:pPr lvl="1"/>
            <a:r>
              <a:rPr lang="en-US" altLang="zh-CN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g</a:t>
            </a:r>
            <a:r>
              <a:rPr lang="en-US" altLang="zh-CN" b="1" dirty="0"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rPr>
              <a:t>=</a:t>
            </a:r>
            <a:r>
              <a:rPr lang="en-US" altLang="zh-CN" b="1" dirty="0"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Courier New" pitchFamily="49" charset="0"/>
                <a:ea typeface="MS PGothic" pitchFamily="34" charset="-128"/>
              </a:rPr>
              <a:t>h</a:t>
            </a:r>
            <a:r>
              <a:rPr lang="en-US" altLang="zh-CN" b="1" dirty="0"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rPr>
              <a:t>+</a:t>
            </a:r>
            <a:r>
              <a:rPr lang="en-US" altLang="zh-CN" b="1" dirty="0">
                <a:latin typeface="Courier New" pitchFamily="49" charset="0"/>
                <a:ea typeface="MS PGothic" pitchFamily="34" charset="-128"/>
              </a:rPr>
              <a:t> A[8]</a:t>
            </a:r>
            <a:r>
              <a:rPr lang="zh-CN" altLang="en-US" b="1" dirty="0">
                <a:latin typeface="Courier New" pitchFamily="49" charset="0"/>
                <a:ea typeface="MS PGothic" pitchFamily="34" charset="-128"/>
              </a:rPr>
              <a:t>；</a:t>
            </a:r>
            <a:r>
              <a:rPr lang="en-US" altLang="zh-CN" b="1" dirty="0">
                <a:ea typeface="MS PGothic" pitchFamily="34" charset="-128"/>
              </a:rPr>
              <a:t> 	           </a:t>
            </a:r>
            <a:r>
              <a:rPr lang="en-US" altLang="zh-CN" sz="2100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#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A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为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int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数组          </a:t>
            </a:r>
            <a:r>
              <a:rPr lang="en-US" altLang="zh-CN" b="1" dirty="0">
                <a:ea typeface="MS PGothic" pitchFamily="34" charset="-128"/>
              </a:rPr>
              <a:t>(in C)</a:t>
            </a:r>
          </a:p>
          <a:p>
            <a:pPr lvl="1"/>
            <a:r>
              <a:rPr lang="en-US" altLang="zh-CN" b="1" dirty="0" err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rPr>
              <a:t>lw</a:t>
            </a:r>
            <a:r>
              <a:rPr lang="en-US" altLang="zh-CN" b="1" dirty="0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$t0,</a:t>
            </a:r>
            <a:r>
              <a:rPr lang="en-US" altLang="zh-CN" b="1" dirty="0">
                <a:latin typeface="Courier New" pitchFamily="49" charset="0"/>
                <a:ea typeface="MS PGothic" pitchFamily="34" charset="-128"/>
              </a:rPr>
              <a:t>32($s3)</a:t>
            </a:r>
            <a:r>
              <a:rPr lang="en-US" altLang="zh-CN" b="1" dirty="0">
                <a:ea typeface="MS PGothic" pitchFamily="34" charset="-128"/>
              </a:rPr>
              <a:t>        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# $s3</a:t>
            </a:r>
            <a:r>
              <a:rPr lang="zh-CN" altLang="en-US" sz="1800" dirty="0">
                <a:solidFill>
                  <a:schemeClr val="bg2">
                    <a:lumMod val="50000"/>
                  </a:schemeClr>
                </a:solidFill>
              </a:rPr>
              <a:t>为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A[0]</a:t>
            </a:r>
            <a:r>
              <a:rPr lang="zh-CN" altLang="en-US" sz="1800" dirty="0">
                <a:solidFill>
                  <a:schemeClr val="bg2">
                    <a:lumMod val="50000"/>
                  </a:schemeClr>
                </a:solidFill>
              </a:rPr>
              <a:t>地址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        </a:t>
            </a:r>
            <a:r>
              <a:rPr lang="en-US" altLang="zh-CN" b="1" dirty="0">
                <a:ea typeface="MS PGothic" pitchFamily="34" charset="-128"/>
              </a:rPr>
              <a:t>(in MIPS)</a:t>
            </a:r>
          </a:p>
          <a:p>
            <a:pPr lvl="1"/>
            <a:r>
              <a:rPr lang="en-US" altLang="zh-CN" b="1" dirty="0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rPr>
              <a:t>add </a:t>
            </a:r>
            <a:r>
              <a:rPr lang="en-US" altLang="zh-CN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$s1</a:t>
            </a:r>
            <a:r>
              <a:rPr lang="en-US" altLang="zh-CN" b="1" dirty="0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rPr>
              <a:t>,</a:t>
            </a:r>
            <a:r>
              <a:rPr lang="en-US" altLang="zh-CN" b="1" dirty="0">
                <a:solidFill>
                  <a:srgbClr val="0070C0"/>
                </a:solidFill>
                <a:latin typeface="Courier New" pitchFamily="49" charset="0"/>
                <a:ea typeface="MS PGothic" pitchFamily="34" charset="-128"/>
              </a:rPr>
              <a:t>$s2</a:t>
            </a:r>
            <a:r>
              <a:rPr lang="en-US" altLang="zh-CN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,$t0    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# g=</a:t>
            </a:r>
            <a:r>
              <a:rPr lang="en-US" altLang="zh-CN" b="1" i="1" dirty="0" err="1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h+A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[8]</a:t>
            </a:r>
          </a:p>
          <a:p>
            <a:r>
              <a:rPr lang="zh-CN" altLang="en-US" b="1" dirty="0"/>
              <a:t>变址寻址</a:t>
            </a:r>
            <a:endParaRPr lang="en-US" altLang="zh-CN" b="1" dirty="0"/>
          </a:p>
          <a:p>
            <a:pPr lvl="1"/>
            <a:r>
              <a:rPr lang="zh-CN" altLang="en-US" sz="2100" dirty="0"/>
              <a:t>基址寄存器 </a:t>
            </a:r>
            <a:r>
              <a:rPr lang="en-US" altLang="zh-CN" sz="2100" dirty="0"/>
              <a:t>+ </a:t>
            </a:r>
            <a:r>
              <a:rPr lang="zh-CN" altLang="en-US" sz="2100" dirty="0"/>
              <a:t>偏移量</a:t>
            </a:r>
            <a:endParaRPr lang="en-US" altLang="zh-CN" sz="2100" dirty="0"/>
          </a:p>
          <a:p>
            <a:pPr eaLnBrk="1" hangingPunct="1"/>
            <a:r>
              <a:rPr lang="zh-CN" altLang="en-US" b="1" dirty="0"/>
              <a:t>写内存指令</a:t>
            </a:r>
            <a:endParaRPr lang="en-US" altLang="zh-CN" b="1" dirty="0"/>
          </a:p>
          <a:p>
            <a:pPr lvl="1"/>
            <a:r>
              <a:rPr lang="en-US" altLang="zh-CN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A[12] </a:t>
            </a:r>
            <a:r>
              <a:rPr lang="en-US" altLang="zh-CN" b="1" dirty="0">
                <a:latin typeface="Courier New" pitchFamily="49" charset="0"/>
                <a:ea typeface="MS PGothic" pitchFamily="34" charset="-128"/>
              </a:rPr>
              <a:t>= </a:t>
            </a:r>
            <a:r>
              <a:rPr lang="en-US" altLang="zh-CN" b="1" dirty="0">
                <a:solidFill>
                  <a:srgbClr val="0070C0"/>
                </a:solidFill>
                <a:latin typeface="Courier New" pitchFamily="49" charset="0"/>
                <a:ea typeface="MS PGothic" pitchFamily="34" charset="-128"/>
              </a:rPr>
              <a:t>h</a:t>
            </a:r>
            <a:r>
              <a:rPr lang="en-US" altLang="zh-CN" b="1" dirty="0">
                <a:latin typeface="Courier New" pitchFamily="49" charset="0"/>
                <a:ea typeface="MS PGothic" pitchFamily="34" charset="-128"/>
              </a:rPr>
              <a:t> + A[8]</a:t>
            </a:r>
            <a:r>
              <a:rPr lang="zh-CN" altLang="en-US" b="1" dirty="0">
                <a:latin typeface="Courier New" pitchFamily="49" charset="0"/>
                <a:ea typeface="MS PGothic" pitchFamily="34" charset="-128"/>
              </a:rPr>
              <a:t>；</a:t>
            </a:r>
            <a:r>
              <a:rPr lang="en-US" altLang="zh-CN" b="1" dirty="0">
                <a:ea typeface="MS PGothic" pitchFamily="34" charset="-128"/>
              </a:rPr>
              <a:t>    </a:t>
            </a:r>
            <a:r>
              <a:rPr lang="en-US" altLang="zh-CN" sz="2100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#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A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为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int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数组          </a:t>
            </a:r>
            <a:r>
              <a:rPr lang="en-US" altLang="zh-CN" b="1" dirty="0">
                <a:ea typeface="MS PGothic" pitchFamily="34" charset="-128"/>
              </a:rPr>
              <a:t>(in C)</a:t>
            </a:r>
            <a:endParaRPr lang="en-US" altLang="zh-CN" b="1" dirty="0">
              <a:latin typeface="Courier New" pitchFamily="49" charset="0"/>
              <a:ea typeface="MS PGothic" pitchFamily="34" charset="-128"/>
            </a:endParaRPr>
          </a:p>
          <a:p>
            <a:pPr lvl="1" eaLnBrk="1" hangingPunct="1"/>
            <a:r>
              <a:rPr lang="en-US" altLang="zh-CN" b="1" dirty="0" err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rPr>
              <a:t>lw</a:t>
            </a:r>
            <a:r>
              <a:rPr lang="en-US" altLang="zh-CN" b="1" dirty="0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$t0,</a:t>
            </a:r>
            <a:r>
              <a:rPr lang="en-US" altLang="zh-CN" b="1" dirty="0">
                <a:latin typeface="Courier New" pitchFamily="49" charset="0"/>
                <a:ea typeface="MS PGothic" pitchFamily="34" charset="-128"/>
              </a:rPr>
              <a:t>32($s3)</a:t>
            </a:r>
            <a:r>
              <a:rPr lang="en-US" altLang="zh-CN" b="1" dirty="0">
                <a:ea typeface="MS PGothic" pitchFamily="34" charset="-128"/>
              </a:rPr>
              <a:t>        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# get A[8]      </a:t>
            </a:r>
            <a:r>
              <a:rPr lang="en-US" altLang="zh-CN" b="1" dirty="0">
                <a:ea typeface="MS PGothic" pitchFamily="34" charset="-128"/>
              </a:rPr>
              <a:t>(in MIPS)</a:t>
            </a:r>
          </a:p>
          <a:p>
            <a:pPr lvl="1" eaLnBrk="1" hangingPunct="1"/>
            <a:r>
              <a:rPr lang="en-US" altLang="zh-CN" b="1" dirty="0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rPr>
              <a:t>add</a:t>
            </a:r>
            <a:r>
              <a:rPr lang="en-US" altLang="zh-CN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$t0,</a:t>
            </a:r>
            <a:r>
              <a:rPr lang="en-US" altLang="zh-CN" b="1" dirty="0">
                <a:solidFill>
                  <a:srgbClr val="0070C0"/>
                </a:solidFill>
                <a:latin typeface="Courier New" pitchFamily="49" charset="0"/>
                <a:ea typeface="MS PGothic" pitchFamily="34" charset="-128"/>
              </a:rPr>
              <a:t>$s2</a:t>
            </a:r>
            <a:r>
              <a:rPr lang="en-US" altLang="zh-CN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,$t0    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# </a:t>
            </a:r>
            <a:r>
              <a:rPr lang="en-US" altLang="zh-CN" b="1" i="1" dirty="0" err="1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h+A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[8]</a:t>
            </a:r>
          </a:p>
          <a:p>
            <a:pPr lvl="1" eaLnBrk="1" hangingPunct="1"/>
            <a:r>
              <a:rPr lang="en-US" altLang="zh-CN" b="1" dirty="0" err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rPr>
              <a:t>sw</a:t>
            </a:r>
            <a:r>
              <a:rPr lang="en-US" altLang="zh-CN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 $t0,</a:t>
            </a:r>
            <a:r>
              <a:rPr lang="en-US" altLang="zh-CN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48($s3)</a:t>
            </a:r>
            <a:r>
              <a:rPr lang="en-US" altLang="zh-CN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   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# store A[12] </a:t>
            </a:r>
          </a:p>
          <a:p>
            <a:pPr lvl="1" eaLnBrk="1" hangingPunct="1"/>
            <a:endParaRPr lang="en-US" altLang="zh-CN" i="1" dirty="0">
              <a:solidFill>
                <a:schemeClr val="bg2"/>
              </a:solidFill>
              <a:latin typeface="Courier New" pitchFamily="49" charset="0"/>
              <a:ea typeface="MS PGothic" pitchFamily="34" charset="-128"/>
            </a:endParaRPr>
          </a:p>
          <a:p>
            <a:pPr lvl="1" eaLnBrk="1" hangingPunct="1"/>
            <a:endParaRPr lang="en-US" altLang="zh-CN" dirty="0"/>
          </a:p>
          <a:p>
            <a:pPr lvl="1" eaLnBrk="1" hangingPunct="1"/>
            <a:endParaRPr lang="en-US" altLang="zh-CN" i="1" dirty="0">
              <a:solidFill>
                <a:schemeClr val="bg2"/>
              </a:solidFill>
              <a:latin typeface="Courier New" pitchFamily="49" charset="0"/>
              <a:ea typeface="MS PGothic" pitchFamily="34" charset="-128"/>
            </a:endParaRPr>
          </a:p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6717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加立即数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3252999"/>
          </a:xfrm>
        </p:spPr>
        <p:txBody>
          <a:bodyPr>
            <a:normAutofit lnSpcReduction="10000"/>
          </a:bodyPr>
          <a:lstStyle/>
          <a:p>
            <a:pPr>
              <a:lnSpc>
                <a:spcPct val="140000"/>
              </a:lnSpc>
            </a:pPr>
            <a:r>
              <a:rPr lang="zh-CN" altLang="en-US" b="1" dirty="0"/>
              <a:t>加常数运算</a:t>
            </a:r>
            <a:endParaRPr lang="en-US" altLang="zh-CN" b="1" dirty="0"/>
          </a:p>
          <a:p>
            <a:pPr lvl="1">
              <a:lnSpc>
                <a:spcPct val="140000"/>
              </a:lnSpc>
            </a:pPr>
            <a:r>
              <a:rPr lang="en-US" altLang="zh-CN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g</a:t>
            </a:r>
            <a:r>
              <a:rPr lang="en-US" altLang="zh-CN" b="1" dirty="0">
                <a:latin typeface="Courier New" pitchFamily="49" charset="0"/>
                <a:ea typeface="MS PGothic" pitchFamily="34" charset="-128"/>
              </a:rPr>
              <a:t> = </a:t>
            </a:r>
            <a:r>
              <a:rPr lang="en-US" altLang="zh-CN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g</a:t>
            </a:r>
            <a:r>
              <a:rPr lang="en-US" altLang="zh-CN" b="1" dirty="0">
                <a:latin typeface="Courier New" pitchFamily="49" charset="0"/>
                <a:ea typeface="MS PGothic" pitchFamily="34" charset="-128"/>
              </a:rPr>
              <a:t> + 4</a:t>
            </a:r>
            <a:r>
              <a:rPr lang="zh-CN" altLang="en-US" b="1" dirty="0">
                <a:latin typeface="Courier New" pitchFamily="49" charset="0"/>
                <a:ea typeface="MS PGothic" pitchFamily="34" charset="-128"/>
              </a:rPr>
              <a:t>；</a:t>
            </a:r>
            <a:r>
              <a:rPr lang="en-US" altLang="zh-CN" b="1" dirty="0">
                <a:ea typeface="MS PGothic" pitchFamily="34" charset="-128"/>
              </a:rPr>
              <a:t>                                           </a:t>
            </a:r>
            <a:r>
              <a:rPr lang="en-US" altLang="zh-CN" dirty="0">
                <a:ea typeface="MS PGothic" pitchFamily="34" charset="-128"/>
              </a:rPr>
              <a:t> (in C)</a:t>
            </a:r>
          </a:p>
          <a:p>
            <a:pPr lvl="1">
              <a:lnSpc>
                <a:spcPct val="140000"/>
              </a:lnSpc>
            </a:pPr>
            <a:r>
              <a:rPr lang="en-US" altLang="zh-CN" b="1" dirty="0" err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rPr>
              <a:t>lw</a:t>
            </a:r>
            <a:r>
              <a:rPr lang="en-US" altLang="zh-CN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$t0, </a:t>
            </a:r>
            <a:r>
              <a:rPr lang="en-US" altLang="zh-CN" b="1" dirty="0">
                <a:latin typeface="Courier New" pitchFamily="49" charset="0"/>
                <a:ea typeface="MS PGothic" pitchFamily="34" charset="-128"/>
              </a:rPr>
              <a:t>0($s3)</a:t>
            </a:r>
            <a:r>
              <a:rPr lang="en-US" altLang="zh-CN" b="1" dirty="0">
                <a:ea typeface="MS PGothic" pitchFamily="34" charset="-128"/>
              </a:rPr>
              <a:t>      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#</a:t>
            </a:r>
            <a:r>
              <a:rPr lang="en-US" altLang="zh-CN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$t0=4  $s3=Address(4) </a:t>
            </a:r>
            <a:endParaRPr lang="en-US" altLang="zh-CN" dirty="0">
              <a:solidFill>
                <a:schemeClr val="bg2">
                  <a:lumMod val="50000"/>
                </a:schemeClr>
              </a:solidFill>
              <a:ea typeface="MS PGothic" pitchFamily="34" charset="-128"/>
            </a:endParaRPr>
          </a:p>
          <a:p>
            <a:pPr lvl="1">
              <a:lnSpc>
                <a:spcPct val="140000"/>
              </a:lnSpc>
            </a:pPr>
            <a:r>
              <a:rPr lang="en-US" altLang="zh-CN" b="1" dirty="0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rPr>
              <a:t>add</a:t>
            </a:r>
            <a:r>
              <a:rPr lang="en-US" altLang="zh-CN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$s1</a:t>
            </a:r>
            <a:r>
              <a:rPr lang="en-US" altLang="zh-CN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,</a:t>
            </a:r>
            <a:r>
              <a:rPr lang="en-US" altLang="zh-CN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$s1</a:t>
            </a:r>
            <a:r>
              <a:rPr lang="en-US" altLang="zh-CN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,$t0  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# g=g+4</a:t>
            </a:r>
          </a:p>
          <a:p>
            <a:pPr>
              <a:lnSpc>
                <a:spcPct val="140000"/>
              </a:lnSpc>
            </a:pPr>
            <a:r>
              <a:rPr lang="zh-CN" altLang="en-US" b="1" dirty="0"/>
              <a:t>立即数加指令</a:t>
            </a:r>
            <a:endParaRPr lang="en-US" altLang="zh-CN" b="1" dirty="0"/>
          </a:p>
          <a:p>
            <a:pPr lvl="1">
              <a:lnSpc>
                <a:spcPct val="140000"/>
              </a:lnSpc>
            </a:pPr>
            <a:r>
              <a:rPr lang="en-US" altLang="zh-CN" b="1" dirty="0" err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rPr>
              <a:t>addi</a:t>
            </a:r>
            <a:r>
              <a:rPr lang="en-US" altLang="zh-CN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$s1</a:t>
            </a:r>
            <a:r>
              <a:rPr lang="en-US" altLang="zh-CN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,</a:t>
            </a:r>
            <a:r>
              <a:rPr lang="en-US" altLang="zh-CN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$s1</a:t>
            </a:r>
            <a:r>
              <a:rPr lang="en-US" altLang="zh-CN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,</a:t>
            </a:r>
            <a:r>
              <a:rPr lang="en-US" altLang="zh-CN" b="1" dirty="0">
                <a:latin typeface="Courier New" pitchFamily="49" charset="0"/>
                <a:ea typeface="MS PGothic" pitchFamily="34" charset="-128"/>
              </a:rPr>
              <a:t>4</a:t>
            </a:r>
            <a:r>
              <a:rPr lang="en-US" altLang="zh-CN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 </a:t>
            </a:r>
            <a:r>
              <a:rPr lang="en-US" altLang="zh-CN" b="1" dirty="0">
                <a:ea typeface="MS PGothic" pitchFamily="34" charset="-128"/>
              </a:rPr>
              <a:t>  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# $s1=$s1+4    </a:t>
            </a:r>
            <a:r>
              <a:rPr lang="en-US" altLang="zh-CN" dirty="0">
                <a:ea typeface="MS PGothic" pitchFamily="34" charset="-128"/>
              </a:rPr>
              <a:t>(in MIPS)</a:t>
            </a:r>
          </a:p>
          <a:p>
            <a:pPr lvl="1">
              <a:buNone/>
            </a:pPr>
            <a:endParaRPr lang="en-US" altLang="zh-CN" i="1" dirty="0">
              <a:solidFill>
                <a:schemeClr val="bg2"/>
              </a:solidFill>
              <a:latin typeface="Courier New" pitchFamily="49" charset="0"/>
              <a:ea typeface="MS PGothic" pitchFamily="34" charset="-128"/>
            </a:endParaRPr>
          </a:p>
          <a:p>
            <a:pPr lvl="1"/>
            <a:endParaRPr lang="en-US" altLang="zh-CN" dirty="0"/>
          </a:p>
          <a:p>
            <a:pPr lvl="1"/>
            <a:endParaRPr lang="en-US" altLang="zh-CN" i="1" dirty="0">
              <a:solidFill>
                <a:schemeClr val="bg2"/>
              </a:solidFill>
              <a:latin typeface="Courier New" pitchFamily="49" charset="0"/>
              <a:ea typeface="MS PGothic" pitchFamily="34" charset="-128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1939926" y="4094163"/>
          <a:ext cx="8424863" cy="2447928"/>
        </p:xfrm>
        <a:graphic>
          <a:graphicData uri="http://schemas.openxmlformats.org/drawingml/2006/table">
            <a:tbl>
              <a:tblPr/>
              <a:tblGrid>
                <a:gridCol w="111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44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63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指令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实例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语义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注释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加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add $s1,$s2,$s3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$s1=$s2+$s3</a:t>
                      </a: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寄存器寻址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减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sub $s1,$s2,$s3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$s1=$s2-$s3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寄存器寻址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加立即数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addi $s1,$s2,100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$s1=$s2+100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寄存器寻址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+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立即数寻址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取字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lw $s1,100($s2)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$s1=Mem[$s2+100]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寄存器寻址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+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变址寻址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存字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sw $s1,100($s2)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Mem[$s2+100]=$s1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寄存器寻址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+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变址寻址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" name="Picture 250" descr="j0312558">
            <a:extLst>
              <a:ext uri="{FF2B5EF4-FFF2-40B4-BE49-F238E27FC236}">
                <a16:creationId xmlns:a16="http://schemas.microsoft.com/office/drawing/2014/main" id="{0E8713A8-ED56-4717-9F1E-F87BD1238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50325" y="45349"/>
            <a:ext cx="25146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574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6163568" y="3644900"/>
            <a:ext cx="4326632" cy="2844800"/>
          </a:xfrm>
          <a:prstGeom prst="roundRect">
            <a:avLst>
              <a:gd name="adj" fmla="val 327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条件判断指令   </a:t>
            </a:r>
            <a:r>
              <a:rPr lang="en-US" altLang="zh-CN" dirty="0" err="1"/>
              <a:t>beq</a:t>
            </a:r>
            <a:r>
              <a:rPr lang="en-US" altLang="zh-CN" dirty="0"/>
              <a:t> reg</a:t>
            </a:r>
            <a:r>
              <a:rPr lang="en-US" altLang="zh-CN" baseline="-25000" dirty="0"/>
              <a:t>1</a:t>
            </a:r>
            <a:r>
              <a:rPr lang="en-US" altLang="zh-CN" dirty="0"/>
              <a:t>,reg</a:t>
            </a:r>
            <a:r>
              <a:rPr lang="en-US" altLang="zh-CN" baseline="-25000" dirty="0"/>
              <a:t>2</a:t>
            </a:r>
            <a:r>
              <a:rPr lang="en-US" altLang="zh-CN" dirty="0"/>
              <a:t>,label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3" y="942764"/>
            <a:ext cx="4515978" cy="5637024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altLang="zh-CN" b="1" dirty="0"/>
              <a:t>C</a:t>
            </a:r>
            <a:r>
              <a:rPr lang="zh-CN" altLang="en-US" b="1" dirty="0"/>
              <a:t>语言条件判断指令</a:t>
            </a:r>
            <a:endParaRPr lang="en-US" altLang="zh-CN" b="1" dirty="0"/>
          </a:p>
          <a:p>
            <a:pPr marL="457200" lvl="1" indent="0">
              <a:buNone/>
              <a:defRPr/>
            </a:pPr>
            <a:r>
              <a:rPr lang="en-US" altLang="zh-CN" dirty="0"/>
              <a:t>If  (a==b)</a:t>
            </a:r>
          </a:p>
          <a:p>
            <a:pPr marL="457200" lvl="1" indent="0">
              <a:buNone/>
              <a:defRPr/>
            </a:pPr>
            <a:r>
              <a:rPr lang="en-US" altLang="zh-CN" dirty="0"/>
              <a:t> {  </a:t>
            </a:r>
            <a:r>
              <a:rPr lang="en-US" altLang="zh-CN" dirty="0" err="1"/>
              <a:t>i</a:t>
            </a:r>
            <a:r>
              <a:rPr lang="en-US" altLang="zh-CN" dirty="0"/>
              <a:t>=1; } </a:t>
            </a:r>
          </a:p>
          <a:p>
            <a:pPr marL="457200" lvl="1" indent="0">
              <a:buNone/>
              <a:defRPr/>
            </a:pPr>
            <a:r>
              <a:rPr lang="en-US" altLang="zh-CN" dirty="0"/>
              <a:t>else   </a:t>
            </a:r>
          </a:p>
          <a:p>
            <a:pPr marL="457200" lvl="1" indent="0">
              <a:buNone/>
              <a:defRPr/>
            </a:pPr>
            <a:r>
              <a:rPr lang="en-US" altLang="zh-CN" dirty="0"/>
              <a:t> { </a:t>
            </a:r>
            <a:r>
              <a:rPr lang="en-US" altLang="zh-CN" dirty="0" err="1"/>
              <a:t>i</a:t>
            </a:r>
            <a:r>
              <a:rPr lang="en-US" altLang="zh-CN" dirty="0"/>
              <a:t>=2; }</a:t>
            </a:r>
          </a:p>
          <a:p>
            <a:pPr marL="457200" lvl="1" indent="0">
              <a:buNone/>
              <a:defRPr/>
            </a:pPr>
            <a:endParaRPr lang="en-US" altLang="zh-CN" dirty="0"/>
          </a:p>
          <a:p>
            <a:pPr>
              <a:defRPr/>
            </a:pPr>
            <a:r>
              <a:rPr lang="zh-CN" altLang="en-US" b="1" dirty="0"/>
              <a:t>等效</a:t>
            </a:r>
            <a:r>
              <a:rPr lang="en-US" altLang="zh-CN" b="1" dirty="0"/>
              <a:t>C</a:t>
            </a:r>
            <a:r>
              <a:rPr lang="zh-CN" altLang="en-US" b="1" dirty="0"/>
              <a:t>指令</a:t>
            </a:r>
            <a:endParaRPr lang="en-US" altLang="zh-CN" b="1" dirty="0"/>
          </a:p>
          <a:p>
            <a:pPr marL="457200" lvl="1" indent="0">
              <a:buNone/>
              <a:defRPr/>
            </a:pP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  if (a==b) </a:t>
            </a:r>
            <a:r>
              <a:rPr lang="en-US" altLang="zh-CN" b="1" dirty="0" err="1">
                <a:latin typeface="Courier New" pitchFamily="49" charset="0"/>
                <a:ea typeface="ＭＳ Ｐゴシック" pitchFamily="34" charset="-128"/>
              </a:rPr>
              <a:t>goto</a:t>
            </a: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 L1;</a:t>
            </a:r>
          </a:p>
          <a:p>
            <a:pPr marL="457200" lvl="1" indent="0">
              <a:buNone/>
              <a:defRPr/>
            </a:pP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   </a:t>
            </a:r>
            <a:r>
              <a:rPr lang="en-US" altLang="zh-CN" b="1" dirty="0" err="1">
                <a:latin typeface="Courier New" pitchFamily="49" charset="0"/>
                <a:ea typeface="ＭＳ Ｐゴシック" pitchFamily="34" charset="-128"/>
              </a:rPr>
              <a:t>i</a:t>
            </a: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=2;</a:t>
            </a:r>
          </a:p>
          <a:p>
            <a:pPr marL="457200" lvl="1" indent="0">
              <a:buNone/>
              <a:defRPr/>
            </a:pP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   </a:t>
            </a:r>
            <a:r>
              <a:rPr lang="en-US" altLang="zh-CN" b="1" dirty="0" err="1">
                <a:latin typeface="Courier New" pitchFamily="49" charset="0"/>
                <a:ea typeface="ＭＳ Ｐゴシック" pitchFamily="34" charset="-128"/>
              </a:rPr>
              <a:t>goto</a:t>
            </a: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 L2;</a:t>
            </a:r>
          </a:p>
          <a:p>
            <a:pPr marL="457200" lvl="1" indent="0">
              <a:buNone/>
              <a:defRPr/>
            </a:pP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L1:i=1;</a:t>
            </a:r>
          </a:p>
          <a:p>
            <a:pPr marL="457200" lvl="1" indent="0">
              <a:buNone/>
              <a:defRPr/>
            </a:pP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L2: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6163568" y="942764"/>
            <a:ext cx="4326632" cy="237648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 marL="342900" indent="-3429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1pPr>
            <a:lvl2pPr indent="-2794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</a:pPr>
            <a:r>
              <a:rPr lang="en-US" altLang="zh-CN" sz="2400" b="1" i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MIPS</a:t>
            </a:r>
            <a:r>
              <a:rPr lang="zh-CN" altLang="en-US" sz="2400" b="1" i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数据传送指令</a:t>
            </a:r>
            <a:endParaRPr lang="en-US" altLang="zh-CN" sz="2400" b="1" i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b="1" i="0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 </a:t>
            </a:r>
            <a:r>
              <a:rPr lang="en-US" altLang="zh-CN" sz="2000" b="1" i="0" dirty="0" err="1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addi</a:t>
            </a:r>
            <a:r>
              <a:rPr lang="en-US" altLang="zh-CN" sz="2000" b="1" i="0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$s3,$zero,1</a:t>
            </a: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i="0" dirty="0">
                <a:solidFill>
                  <a:srgbClr val="868686"/>
                </a:solidFill>
                <a:latin typeface="Courier New" pitchFamily="49" charset="0"/>
                <a:ea typeface="MS PGothic" pitchFamily="34" charset="-128"/>
              </a:rPr>
              <a:t>  </a:t>
            </a:r>
            <a:r>
              <a:rPr lang="en-US" altLang="zh-CN" sz="2000" b="1" i="0" dirty="0">
                <a:solidFill>
                  <a:srgbClr val="868686"/>
                </a:solidFill>
                <a:latin typeface="Courier New" pitchFamily="49" charset="0"/>
                <a:ea typeface="MS PGothic" pitchFamily="34" charset="-128"/>
              </a:rPr>
              <a:t># $s3=1    </a:t>
            </a:r>
            <a:r>
              <a:rPr lang="zh-CN" altLang="en-US" sz="1600" i="0" dirty="0">
                <a:solidFill>
                  <a:srgbClr val="868686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立即数传送</a:t>
            </a:r>
            <a:endParaRPr lang="en-US" altLang="zh-CN" sz="1600" i="0" dirty="0">
              <a:solidFill>
                <a:srgbClr val="868686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b="1" i="0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 add $s3,$s2,$zero</a:t>
            </a: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b="1" i="0" dirty="0">
                <a:solidFill>
                  <a:srgbClr val="868686"/>
                </a:solidFill>
                <a:latin typeface="Courier New" pitchFamily="49" charset="0"/>
                <a:ea typeface="MS PGothic" pitchFamily="34" charset="-128"/>
              </a:rPr>
              <a:t>  # $s3=</a:t>
            </a:r>
            <a:r>
              <a:rPr lang="en-US" altLang="zh-CN" sz="2000" b="1" i="0" dirty="0">
                <a:solidFill>
                  <a:srgbClr val="868686"/>
                </a:solidFill>
                <a:latin typeface="Courier New" pitchFamily="49" charset="0"/>
                <a:ea typeface="MS PGothic" pitchFamily="34" charset="-128"/>
                <a:sym typeface="Wingdings" pitchFamily="2" charset="2"/>
              </a:rPr>
              <a:t>$s2  </a:t>
            </a:r>
            <a:r>
              <a:rPr lang="zh-CN" altLang="en-US" sz="1600" i="0" dirty="0">
                <a:solidFill>
                  <a:srgbClr val="868686"/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Wingdings" pitchFamily="2" charset="2"/>
              </a:rPr>
              <a:t>寄存器传送</a:t>
            </a:r>
            <a:endParaRPr lang="en-US" altLang="zh-CN" sz="1600" i="0" dirty="0">
              <a:solidFill>
                <a:srgbClr val="868686"/>
              </a:solidFill>
              <a:latin typeface="华文仿宋" panose="02010600040101010101" pitchFamily="2" charset="-122"/>
              <a:ea typeface="华文仿宋" panose="02010600040101010101" pitchFamily="2" charset="-122"/>
              <a:sym typeface="Wingdings" pitchFamily="2" charset="2"/>
            </a:endParaRP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endParaRPr lang="en-US" altLang="zh-CN" sz="2000" i="0" dirty="0">
              <a:solidFill>
                <a:srgbClr val="800080"/>
              </a:solidFill>
              <a:latin typeface="Courier New" pitchFamily="49" charset="0"/>
              <a:ea typeface="MS PGothic" pitchFamily="34" charset="-128"/>
            </a:endParaRP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endParaRPr lang="en-US" altLang="zh-CN" sz="2000" i="0" dirty="0">
              <a:solidFill>
                <a:srgbClr val="800080"/>
              </a:solidFill>
              <a:latin typeface="Courier New" pitchFamily="49" charset="0"/>
              <a:ea typeface="MS PGothic" pitchFamily="34" charset="-128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6167897" y="3761276"/>
            <a:ext cx="4166033" cy="288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1pPr>
            <a:lvl2pPr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2400" b="1" i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等效</a:t>
            </a:r>
            <a:r>
              <a:rPr lang="en-US" altLang="zh-CN" sz="2400" b="1" i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MIPS</a:t>
            </a:r>
            <a:r>
              <a:rPr lang="zh-CN" altLang="en-US" sz="2400" b="1" i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指令</a:t>
            </a:r>
            <a:endParaRPr lang="en-US" altLang="zh-CN" sz="2400" b="1" i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b="1" i="0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  </a:t>
            </a:r>
            <a:r>
              <a:rPr lang="en-US" altLang="zh-CN" sz="2000" b="1" i="0" u="sng" dirty="0" err="1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beq</a:t>
            </a:r>
            <a:r>
              <a:rPr lang="en-US" altLang="zh-CN" sz="2000" b="1" i="0" u="sng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  $s0,$s1,L1 </a:t>
            </a: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b="1" i="0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  </a:t>
            </a:r>
            <a:r>
              <a:rPr lang="en-US" altLang="zh-CN" sz="2000" b="1" i="0" dirty="0" err="1">
                <a:solidFill>
                  <a:srgbClr val="C00000"/>
                </a:solidFill>
                <a:latin typeface="Courier New" pitchFamily="49" charset="0"/>
                <a:ea typeface="MS PGothic" pitchFamily="34" charset="-128"/>
              </a:rPr>
              <a:t>addi</a:t>
            </a:r>
            <a:r>
              <a:rPr lang="en-US" altLang="zh-CN" sz="2000" b="1" i="0" dirty="0">
                <a:solidFill>
                  <a:srgbClr val="C00000"/>
                </a:solidFill>
                <a:latin typeface="Courier New" pitchFamily="49" charset="0"/>
                <a:ea typeface="MS PGothic" pitchFamily="34" charset="-128"/>
              </a:rPr>
              <a:t> $s3,$zero,2</a:t>
            </a: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b="1" i="0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  j L2;   </a:t>
            </a: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b="1" i="0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L1:addi $s3,$zero,1</a:t>
            </a: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b="1" i="0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L2:</a:t>
            </a:r>
          </a:p>
          <a:p>
            <a:pPr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</a:pPr>
            <a:endParaRPr lang="zh-CN" altLang="en-US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右箭头​​ 1"/>
          <p:cNvSpPr/>
          <p:nvPr/>
        </p:nvSpPr>
        <p:spPr>
          <a:xfrm>
            <a:off x="4608013" y="3886200"/>
            <a:ext cx="947847" cy="503238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i="1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92925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5" grpId="1" animBg="1"/>
      <p:bldP spid="6" grpId="0" build="allAtOnce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MIPS </a:t>
            </a:r>
            <a:r>
              <a:rPr lang="zh-CN" altLang="en-US"/>
              <a:t>条件判断指令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dirty="0"/>
              <a:t>条件跳转</a:t>
            </a:r>
            <a:endParaRPr lang="en-US" altLang="zh-CN" b="1" dirty="0"/>
          </a:p>
          <a:p>
            <a:pPr lvl="1">
              <a:defRPr/>
            </a:pPr>
            <a:r>
              <a:rPr lang="en-US" altLang="zh-CN" sz="2400" b="1" dirty="0">
                <a:latin typeface="Courier New" pitchFamily="-65" charset="0"/>
                <a:cs typeface="+mn-cs"/>
              </a:rPr>
              <a:t>if (reg</a:t>
            </a:r>
            <a:r>
              <a:rPr lang="en-US" altLang="zh-CN" sz="2400" b="1" baseline="-25000" dirty="0">
                <a:latin typeface="Courier New" pitchFamily="-65" charset="0"/>
                <a:cs typeface="+mn-cs"/>
              </a:rPr>
              <a:t>1</a:t>
            </a:r>
            <a:r>
              <a:rPr lang="en-US" altLang="zh-CN" sz="2400" b="1" dirty="0">
                <a:latin typeface="Courier New" pitchFamily="-65" charset="0"/>
                <a:cs typeface="+mn-cs"/>
              </a:rPr>
              <a:t>==reg</a:t>
            </a:r>
            <a:r>
              <a:rPr lang="en-US" altLang="zh-CN" sz="2400" b="1" baseline="-25000" dirty="0">
                <a:latin typeface="Courier New" pitchFamily="-65" charset="0"/>
                <a:cs typeface="+mn-cs"/>
              </a:rPr>
              <a:t>2</a:t>
            </a:r>
            <a:r>
              <a:rPr lang="en-US" altLang="zh-CN" sz="2400" b="1" dirty="0">
                <a:latin typeface="Courier New" pitchFamily="-65" charset="0"/>
                <a:cs typeface="+mn-cs"/>
              </a:rPr>
              <a:t>) </a:t>
            </a:r>
            <a:r>
              <a:rPr lang="en-US" altLang="zh-CN" sz="2400" b="1" dirty="0" err="1">
                <a:latin typeface="Courier New" pitchFamily="-65" charset="0"/>
                <a:cs typeface="+mn-cs"/>
              </a:rPr>
              <a:t>goto</a:t>
            </a:r>
            <a:r>
              <a:rPr lang="en-US" altLang="zh-CN" sz="2400" b="1" dirty="0">
                <a:latin typeface="Courier New" pitchFamily="-65" charset="0"/>
                <a:cs typeface="+mn-cs"/>
              </a:rPr>
              <a:t> Label</a:t>
            </a:r>
            <a:r>
              <a:rPr lang="en-US" altLang="zh-CN" sz="2400" b="1" baseline="-25000" dirty="0">
                <a:latin typeface="Courier New" pitchFamily="-65" charset="0"/>
                <a:cs typeface="+mn-cs"/>
              </a:rPr>
              <a:t>1</a:t>
            </a:r>
            <a:r>
              <a:rPr lang="en-US" altLang="zh-CN" sz="2400" b="1" dirty="0">
                <a:latin typeface="Courier New" pitchFamily="-65" charset="0"/>
                <a:cs typeface="+mn-cs"/>
              </a:rPr>
              <a:t>  </a:t>
            </a:r>
            <a:r>
              <a:rPr lang="en-US" altLang="zh-CN" sz="2400" dirty="0">
                <a:latin typeface="Courier New" pitchFamily="-65" charset="0"/>
                <a:cs typeface="+mn-cs"/>
              </a:rPr>
              <a:t>(C</a:t>
            </a:r>
            <a:r>
              <a:rPr lang="zh-CN" altLang="en-US" sz="2400" dirty="0">
                <a:latin typeface="Courier New" pitchFamily="-65" charset="0"/>
                <a:cs typeface="+mn-cs"/>
              </a:rPr>
              <a:t>语言</a:t>
            </a:r>
            <a:r>
              <a:rPr lang="en-US" altLang="zh-CN" sz="2400" dirty="0">
                <a:latin typeface="Courier New" pitchFamily="-65" charset="0"/>
                <a:cs typeface="+mn-cs"/>
              </a:rPr>
              <a:t>)</a:t>
            </a:r>
          </a:p>
          <a:p>
            <a:pPr lvl="1">
              <a:defRPr/>
            </a:pPr>
            <a:r>
              <a:rPr lang="en-US" altLang="zh-CN" sz="2400" b="1" kern="1200" dirty="0" err="1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beq</a:t>
            </a:r>
            <a:r>
              <a:rPr lang="en-US" altLang="zh-CN" sz="2400" b="1" kern="1200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 reg</a:t>
            </a:r>
            <a:r>
              <a:rPr lang="en-US" altLang="zh-CN" sz="2400" b="1" kern="1200" baseline="-25000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1</a:t>
            </a:r>
            <a:r>
              <a:rPr lang="en-US" altLang="zh-CN" sz="2400" b="1" kern="1200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,reg</a:t>
            </a:r>
            <a:r>
              <a:rPr lang="en-US" altLang="zh-CN" sz="2400" b="1" kern="1200" baseline="-25000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2</a:t>
            </a:r>
            <a:r>
              <a:rPr lang="en-US" altLang="zh-CN" sz="2400" b="1" kern="1200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,Label</a:t>
            </a:r>
            <a:r>
              <a:rPr lang="en-US" altLang="zh-CN" sz="2400" b="1" kern="1200" baseline="-25000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1</a:t>
            </a:r>
            <a:r>
              <a:rPr lang="en-US" altLang="zh-CN" sz="2400" b="1" kern="1200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         </a:t>
            </a:r>
            <a:r>
              <a:rPr lang="en-US" altLang="zh-CN" sz="2400" dirty="0">
                <a:solidFill>
                  <a:srgbClr val="7030A0"/>
                </a:solidFill>
                <a:latin typeface="Courier New" pitchFamily="-65" charset="0"/>
                <a:cs typeface="+mn-cs"/>
              </a:rPr>
              <a:t>(MIPS</a:t>
            </a:r>
            <a:r>
              <a:rPr lang="zh-CN" altLang="en-US" sz="2400" dirty="0">
                <a:solidFill>
                  <a:srgbClr val="7030A0"/>
                </a:solidFill>
                <a:latin typeface="Courier New" pitchFamily="-65" charset="0"/>
                <a:cs typeface="+mn-cs"/>
              </a:rPr>
              <a:t>指令</a:t>
            </a:r>
            <a:r>
              <a:rPr lang="en-US" altLang="zh-CN" sz="2400" dirty="0">
                <a:solidFill>
                  <a:srgbClr val="7030A0"/>
                </a:solidFill>
                <a:latin typeface="Courier New" pitchFamily="-65" charset="0"/>
                <a:cs typeface="+mn-cs"/>
              </a:rPr>
              <a:t>)</a:t>
            </a:r>
          </a:p>
          <a:p>
            <a:pPr lvl="1">
              <a:defRPr/>
            </a:pPr>
            <a:r>
              <a:rPr lang="en-US" altLang="zh-CN" sz="2400" b="1" kern="1200" dirty="0" err="1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bne</a:t>
            </a:r>
            <a:r>
              <a:rPr lang="en-US" altLang="zh-CN" sz="2400" b="1" kern="1200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 reg</a:t>
            </a:r>
            <a:r>
              <a:rPr lang="en-US" altLang="zh-CN" sz="2400" b="1" kern="1200" baseline="-25000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1</a:t>
            </a:r>
            <a:r>
              <a:rPr lang="en-US" altLang="zh-CN" sz="2400" b="1" kern="1200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,reg</a:t>
            </a:r>
            <a:r>
              <a:rPr lang="en-US" altLang="zh-CN" sz="2400" b="1" kern="1200" baseline="-25000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2</a:t>
            </a:r>
            <a:r>
              <a:rPr lang="en-US" altLang="zh-CN" sz="2400" b="1" kern="1200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,Label</a:t>
            </a:r>
            <a:r>
              <a:rPr lang="en-US" altLang="zh-CN" sz="2400" b="1" kern="1200" baseline="-25000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2</a:t>
            </a:r>
          </a:p>
          <a:p>
            <a:pPr>
              <a:defRPr/>
            </a:pPr>
            <a:r>
              <a:rPr lang="zh-CN" altLang="en-US" b="1" dirty="0"/>
              <a:t>无条件跳转指令</a:t>
            </a:r>
            <a:endParaRPr lang="en-US" altLang="zh-CN" b="1" dirty="0"/>
          </a:p>
          <a:p>
            <a:pPr lvl="1">
              <a:defRPr/>
            </a:pPr>
            <a:r>
              <a:rPr lang="en-US" altLang="zh-CN" sz="2400" b="1" dirty="0" err="1">
                <a:latin typeface="Courier New" pitchFamily="-65" charset="0"/>
                <a:cs typeface="+mn-cs"/>
              </a:rPr>
              <a:t>goto</a:t>
            </a:r>
            <a:r>
              <a:rPr lang="en-US" altLang="zh-CN" sz="2400" b="1" dirty="0">
                <a:latin typeface="Courier New" pitchFamily="-65" charset="0"/>
                <a:cs typeface="+mn-cs"/>
              </a:rPr>
              <a:t> Label</a:t>
            </a:r>
            <a:r>
              <a:rPr lang="zh-CN" altLang="en-US" sz="2400" b="1" dirty="0">
                <a:latin typeface="Courier New" pitchFamily="-65" charset="0"/>
                <a:cs typeface="+mn-cs"/>
              </a:rPr>
              <a:t>；</a:t>
            </a:r>
            <a:r>
              <a:rPr lang="en-US" altLang="zh-CN" sz="2400" b="1" dirty="0">
                <a:latin typeface="Courier New" pitchFamily="-65" charset="0"/>
                <a:cs typeface="+mn-cs"/>
              </a:rPr>
              <a:t>            </a:t>
            </a:r>
            <a:r>
              <a:rPr lang="en-US" altLang="zh-CN" sz="2400" dirty="0">
                <a:latin typeface="Courier New" pitchFamily="-65" charset="0"/>
                <a:cs typeface="+mn-cs"/>
              </a:rPr>
              <a:t>(C</a:t>
            </a:r>
            <a:r>
              <a:rPr lang="zh-CN" altLang="en-US" sz="2400" dirty="0">
                <a:latin typeface="Courier New" pitchFamily="-65" charset="0"/>
                <a:cs typeface="+mn-cs"/>
              </a:rPr>
              <a:t>语言</a:t>
            </a:r>
            <a:r>
              <a:rPr lang="en-US" altLang="zh-CN" sz="2400" dirty="0">
                <a:latin typeface="Courier New" pitchFamily="-65" charset="0"/>
                <a:cs typeface="+mn-cs"/>
              </a:rPr>
              <a:t>)</a:t>
            </a:r>
          </a:p>
          <a:p>
            <a:pPr lvl="1">
              <a:defRPr/>
            </a:pPr>
            <a:r>
              <a:rPr lang="en-US" altLang="zh-CN" sz="2400" b="1" dirty="0">
                <a:solidFill>
                  <a:srgbClr val="00B050"/>
                </a:solidFill>
                <a:latin typeface="Courier New" pitchFamily="-65" charset="0"/>
                <a:cs typeface="+mn-cs"/>
              </a:rPr>
              <a:t>j label                 </a:t>
            </a:r>
            <a:r>
              <a:rPr lang="en-US" altLang="zh-CN" sz="2400" dirty="0">
                <a:latin typeface="Courier New" pitchFamily="-65" charset="0"/>
                <a:cs typeface="+mn-cs"/>
              </a:rPr>
              <a:t>(MIPS</a:t>
            </a:r>
            <a:r>
              <a:rPr lang="zh-CN" altLang="en-US" sz="2400" dirty="0">
                <a:latin typeface="Courier New" pitchFamily="-65" charset="0"/>
                <a:cs typeface="+mn-cs"/>
              </a:rPr>
              <a:t>指令</a:t>
            </a:r>
            <a:r>
              <a:rPr lang="en-US" altLang="zh-CN" sz="2400" dirty="0">
                <a:solidFill>
                  <a:srgbClr val="7030A0"/>
                </a:solidFill>
                <a:latin typeface="Courier New" pitchFamily="-65" charset="0"/>
                <a:cs typeface="+mn-cs"/>
              </a:rPr>
              <a:t>)</a:t>
            </a:r>
          </a:p>
          <a:p>
            <a:pPr lvl="1">
              <a:defRPr/>
            </a:pPr>
            <a:r>
              <a:rPr lang="en-US" altLang="zh-CN" sz="2400" b="1" dirty="0" err="1">
                <a:solidFill>
                  <a:srgbClr val="7030A0"/>
                </a:solidFill>
                <a:latin typeface="Courier New" pitchFamily="-65" charset="0"/>
                <a:cs typeface="+mn-cs"/>
              </a:rPr>
              <a:t>beq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  <a:cs typeface="+mn-cs"/>
              </a:rPr>
              <a:t> $zero,$</a:t>
            </a:r>
            <a:r>
              <a:rPr lang="en-US" altLang="zh-CN" sz="2400" b="1" dirty="0" err="1">
                <a:solidFill>
                  <a:srgbClr val="7030A0"/>
                </a:solidFill>
                <a:latin typeface="Courier New" pitchFamily="-65" charset="0"/>
                <a:cs typeface="+mn-cs"/>
              </a:rPr>
              <a:t>zero,label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  <a:cs typeface="+mn-cs"/>
              </a:rPr>
              <a:t>   </a:t>
            </a:r>
            <a:r>
              <a:rPr lang="en-US" altLang="zh-CN" sz="2400" dirty="0">
                <a:solidFill>
                  <a:srgbClr val="7030A0"/>
                </a:solidFill>
                <a:latin typeface="Courier New" pitchFamily="-65" charset="0"/>
                <a:cs typeface="+mn-cs"/>
              </a:rPr>
              <a:t>(MIPS</a:t>
            </a:r>
            <a:r>
              <a:rPr lang="zh-CN" altLang="en-US" sz="2400" dirty="0">
                <a:solidFill>
                  <a:srgbClr val="7030A0"/>
                </a:solidFill>
                <a:latin typeface="Courier New" pitchFamily="-65" charset="0"/>
                <a:cs typeface="+mn-cs"/>
              </a:rPr>
              <a:t>指令</a:t>
            </a:r>
            <a:r>
              <a:rPr lang="en-US" altLang="zh-CN" sz="2400" dirty="0">
                <a:solidFill>
                  <a:srgbClr val="7030A0"/>
                </a:solidFill>
                <a:latin typeface="Courier New" pitchFamily="-65" charset="0"/>
                <a:cs typeface="+mn-cs"/>
              </a:rPr>
              <a:t>)</a:t>
            </a:r>
          </a:p>
          <a:p>
            <a:pPr lvl="2">
              <a:defRPr/>
            </a:pPr>
            <a:r>
              <a:rPr lang="zh-CN" altLang="en-US" dirty="0">
                <a:solidFill>
                  <a:srgbClr val="C00000"/>
                </a:solidFill>
                <a:latin typeface="Courier New" pitchFamily="-65" charset="0"/>
                <a:cs typeface="+mn-cs"/>
              </a:rPr>
              <a:t>不能完全等效？</a:t>
            </a:r>
            <a:endParaRPr lang="en-US" altLang="zh-CN" dirty="0">
              <a:solidFill>
                <a:srgbClr val="C00000"/>
              </a:solidFill>
              <a:latin typeface="Courier New" pitchFamily="-65" charset="0"/>
              <a:cs typeface="+mn-cs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06E991E-163D-44B5-8EE1-179C906D031F}"/>
              </a:ext>
            </a:extLst>
          </p:cNvPr>
          <p:cNvGrpSpPr/>
          <p:nvPr/>
        </p:nvGrpSpPr>
        <p:grpSpPr>
          <a:xfrm>
            <a:off x="8186889" y="5582725"/>
            <a:ext cx="3356952" cy="579957"/>
            <a:chOff x="747312" y="4732301"/>
            <a:chExt cx="1887609" cy="57995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EFD3B2F-9816-4A74-8843-51B3FEDD50E2}"/>
                </a:ext>
              </a:extLst>
            </p:cNvPr>
            <p:cNvSpPr/>
            <p:nvPr/>
          </p:nvSpPr>
          <p:spPr>
            <a:xfrm>
              <a:off x="747312" y="4732301"/>
              <a:ext cx="1887608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29DCCAA-97C9-4AD3-8546-9B48FDBB62A1}"/>
                </a:ext>
              </a:extLst>
            </p:cNvPr>
            <p:cNvSpPr/>
            <p:nvPr/>
          </p:nvSpPr>
          <p:spPr>
            <a:xfrm>
              <a:off x="757451" y="4822224"/>
              <a:ext cx="187747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相对寻址，</a:t>
              </a:r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label</a:t>
              </a: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可正可负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074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981200" y="895121"/>
            <a:ext cx="5813276" cy="5696179"/>
          </a:xfrm>
          <a:prstGeom prst="rect">
            <a:avLst/>
          </a:prstGeom>
          <a:solidFill>
            <a:srgbClr val="F8F6D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/>
          <a:lstStyle>
            <a:defPPr>
              <a:defRPr lang="zh-CN"/>
            </a:defPPr>
            <a:lvl1pPr marL="342900" indent="-342900" algn="l">
              <a:lnSpc>
                <a:spcPts val="2500"/>
              </a:lnSpc>
              <a:spcAft>
                <a:spcPts val="0"/>
              </a:spcAft>
              <a:defRPr b="1" kern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3  	</a:t>
            </a:r>
            <a:r>
              <a:rPr lang="en-US" altLang="zh-CN" i="1" dirty="0">
                <a:solidFill>
                  <a:srgbClr val="FF0000"/>
                </a:solidFill>
              </a:rPr>
              <a:t>{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0x00401334</a:t>
            </a:r>
            <a:r>
              <a:rPr lang="en-US" altLang="zh-CN" i="1" dirty="0">
                <a:solidFill>
                  <a:srgbClr val="000000"/>
                </a:solidFill>
              </a:rPr>
              <a:t>	push   %</a:t>
            </a:r>
            <a:r>
              <a:rPr lang="en-US" altLang="zh-CN" i="1" dirty="0" err="1">
                <a:solidFill>
                  <a:srgbClr val="000000"/>
                </a:solidFill>
              </a:rPr>
              <a:t>ebp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0x00401335</a:t>
            </a:r>
            <a:r>
              <a:rPr lang="en-US" altLang="zh-CN" i="1" dirty="0">
                <a:solidFill>
                  <a:srgbClr val="000000"/>
                </a:solidFill>
              </a:rPr>
              <a:t>	</a:t>
            </a:r>
            <a:r>
              <a:rPr lang="en-US" altLang="zh-CN" i="1" dirty="0" err="1">
                <a:solidFill>
                  <a:srgbClr val="000000"/>
                </a:solidFill>
              </a:rPr>
              <a:t>mov</a:t>
            </a:r>
            <a:r>
              <a:rPr lang="en-US" altLang="zh-CN" i="1" dirty="0">
                <a:solidFill>
                  <a:srgbClr val="000000"/>
                </a:solidFill>
              </a:rPr>
              <a:t>    %</a:t>
            </a:r>
            <a:r>
              <a:rPr lang="en-US" altLang="zh-CN" i="1" dirty="0" err="1">
                <a:solidFill>
                  <a:srgbClr val="000000"/>
                </a:solidFill>
              </a:rPr>
              <a:t>esp</a:t>
            </a:r>
            <a:r>
              <a:rPr lang="en-US" altLang="zh-CN" i="1" dirty="0">
                <a:solidFill>
                  <a:srgbClr val="000000"/>
                </a:solidFill>
              </a:rPr>
              <a:t>,%</a:t>
            </a:r>
            <a:r>
              <a:rPr lang="en-US" altLang="zh-CN" i="1" dirty="0" err="1">
                <a:solidFill>
                  <a:srgbClr val="000000"/>
                </a:solidFill>
              </a:rPr>
              <a:t>ebp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0x00401337</a:t>
            </a:r>
            <a:r>
              <a:rPr lang="en-US" altLang="zh-CN" i="1" dirty="0">
                <a:solidFill>
                  <a:srgbClr val="000000"/>
                </a:solidFill>
              </a:rPr>
              <a:t>	and    $0xfffffff0,%esp</a:t>
            </a: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0x0040133A</a:t>
            </a:r>
            <a:r>
              <a:rPr lang="en-US" altLang="zh-CN" i="1" dirty="0">
                <a:solidFill>
                  <a:srgbClr val="000000"/>
                </a:solidFill>
              </a:rPr>
              <a:t>	sub    $0x10,%esp</a:t>
            </a: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0x0040133D</a:t>
            </a:r>
            <a:r>
              <a:rPr lang="en-US" altLang="zh-CN" i="1" dirty="0">
                <a:solidFill>
                  <a:srgbClr val="000000"/>
                </a:solidFill>
              </a:rPr>
              <a:t>	call   0x401910 &lt;__main&gt;</a:t>
            </a: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4  	    </a:t>
            </a:r>
            <a:r>
              <a:rPr lang="en-US" altLang="zh-CN" i="1" dirty="0" err="1">
                <a:solidFill>
                  <a:srgbClr val="0000A0"/>
                </a:solidFill>
              </a:rPr>
              <a:t>int</a:t>
            </a:r>
            <a:r>
              <a:rPr lang="en-US" altLang="zh-CN" i="1" dirty="0">
                <a:solidFill>
                  <a:srgbClr val="0000A0"/>
                </a:solidFill>
              </a:rPr>
              <a:t> </a:t>
            </a:r>
            <a:r>
              <a:rPr lang="en-US" altLang="zh-CN" i="1" dirty="0" err="1">
                <a:solidFill>
                  <a:srgbClr val="000000"/>
                </a:solidFill>
              </a:rPr>
              <a:t>i</a:t>
            </a:r>
            <a:r>
              <a:rPr lang="en-US" altLang="zh-CN" i="1" dirty="0" err="1">
                <a:solidFill>
                  <a:srgbClr val="FF0000"/>
                </a:solidFill>
              </a:rPr>
              <a:t>,</a:t>
            </a:r>
            <a:r>
              <a:rPr lang="en-US" altLang="zh-CN" i="1" dirty="0" err="1">
                <a:solidFill>
                  <a:srgbClr val="000000"/>
                </a:solidFill>
              </a:rPr>
              <a:t>result</a:t>
            </a:r>
            <a:r>
              <a:rPr lang="en-US" altLang="zh-CN" i="1" dirty="0">
                <a:solidFill>
                  <a:srgbClr val="FF0000"/>
                </a:solidFill>
              </a:rPr>
              <a:t>;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5  	    </a:t>
            </a:r>
            <a:r>
              <a:rPr lang="en-US" altLang="zh-CN" i="1" dirty="0">
                <a:solidFill>
                  <a:srgbClr val="0000A0"/>
                </a:solidFill>
              </a:rPr>
              <a:t>if </a:t>
            </a:r>
            <a:r>
              <a:rPr lang="en-US" altLang="zh-CN" i="1" dirty="0">
                <a:solidFill>
                  <a:srgbClr val="FF0000"/>
                </a:solidFill>
              </a:rPr>
              <a:t>(</a:t>
            </a:r>
            <a:r>
              <a:rPr lang="en-US" altLang="zh-CN" i="1" dirty="0" err="1">
                <a:solidFill>
                  <a:srgbClr val="000000"/>
                </a:solidFill>
              </a:rPr>
              <a:t>i</a:t>
            </a:r>
            <a:r>
              <a:rPr lang="en-US" altLang="zh-CN" i="1" dirty="0">
                <a:solidFill>
                  <a:srgbClr val="FF0000"/>
                </a:solidFill>
              </a:rPr>
              <a:t>)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0x00401342</a:t>
            </a:r>
            <a:r>
              <a:rPr lang="en-US" altLang="zh-CN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CN" i="1" u="sng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cmpl</a:t>
            </a:r>
            <a:r>
              <a:rPr lang="en-US" altLang="zh-CN" i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$0x0,0xc(%</a:t>
            </a:r>
            <a:r>
              <a:rPr lang="en-US" altLang="zh-CN" i="1" u="sng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</a:t>
            </a:r>
            <a:r>
              <a:rPr lang="en-US" altLang="zh-CN" i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0x00401347</a:t>
            </a:r>
            <a:r>
              <a:rPr lang="en-US" altLang="zh-CN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CN" i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</a:t>
            </a:r>
            <a:r>
              <a:rPr lang="en-US" altLang="zh-CN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  <a:r>
              <a:rPr lang="en-US" altLang="zh-CN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0x401353</a:t>
            </a:r>
            <a:r>
              <a:rPr lang="en-US" altLang="zh-CN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&lt;main+31&gt;</a:t>
            </a: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6  	      result</a:t>
            </a:r>
            <a:r>
              <a:rPr lang="en-US" altLang="zh-CN" i="1" dirty="0">
                <a:solidFill>
                  <a:srgbClr val="FF0000"/>
                </a:solidFill>
              </a:rPr>
              <a:t>=</a:t>
            </a:r>
            <a:r>
              <a:rPr lang="en-US" altLang="zh-CN" i="1" dirty="0">
                <a:solidFill>
                  <a:srgbClr val="F000F0"/>
                </a:solidFill>
              </a:rPr>
              <a:t>0</a:t>
            </a:r>
            <a:r>
              <a:rPr lang="en-US" altLang="zh-CN" i="1" dirty="0">
                <a:solidFill>
                  <a:srgbClr val="FF0000"/>
                </a:solidFill>
              </a:rPr>
              <a:t>;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0x00401349</a:t>
            </a:r>
            <a:r>
              <a:rPr lang="en-US" altLang="zh-CN" i="1" dirty="0">
                <a:solidFill>
                  <a:srgbClr val="000000"/>
                </a:solidFill>
              </a:rPr>
              <a:t>	</a:t>
            </a:r>
            <a:r>
              <a:rPr lang="en-US" altLang="zh-CN" i="1" dirty="0" err="1">
                <a:solidFill>
                  <a:srgbClr val="000000"/>
                </a:solidFill>
              </a:rPr>
              <a:t>movl</a:t>
            </a:r>
            <a:r>
              <a:rPr lang="en-US" altLang="zh-CN" i="1" dirty="0">
                <a:solidFill>
                  <a:srgbClr val="000000"/>
                </a:solidFill>
              </a:rPr>
              <a:t>   $0x0,0x8(%</a:t>
            </a:r>
            <a:r>
              <a:rPr lang="en-US" altLang="zh-CN" i="1" dirty="0" err="1">
                <a:solidFill>
                  <a:srgbClr val="000000"/>
                </a:solidFill>
              </a:rPr>
              <a:t>esp</a:t>
            </a:r>
            <a:r>
              <a:rPr lang="en-US" altLang="zh-CN" i="1" dirty="0">
                <a:solidFill>
                  <a:srgbClr val="000000"/>
                </a:solidFill>
              </a:rPr>
              <a:t>)</a:t>
            </a: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0x00401351</a:t>
            </a:r>
            <a:r>
              <a:rPr lang="en-US" altLang="zh-CN" i="1" dirty="0">
                <a:solidFill>
                  <a:srgbClr val="000000"/>
                </a:solidFill>
              </a:rPr>
              <a:t>	</a:t>
            </a:r>
            <a:r>
              <a:rPr lang="en-US" altLang="zh-CN" i="1" dirty="0" err="1">
                <a:solidFill>
                  <a:srgbClr val="000000"/>
                </a:solidFill>
              </a:rPr>
              <a:t>jmp</a:t>
            </a:r>
            <a:r>
              <a:rPr lang="en-US" altLang="zh-CN" i="1" dirty="0">
                <a:solidFill>
                  <a:srgbClr val="000000"/>
                </a:solidFill>
              </a:rPr>
              <a:t>    </a:t>
            </a:r>
            <a:r>
              <a:rPr lang="en-US" altLang="zh-CN" i="1" dirty="0">
                <a:solidFill>
                  <a:srgbClr val="0000FF"/>
                </a:solidFill>
              </a:rPr>
              <a:t>0x40135b</a:t>
            </a:r>
            <a:r>
              <a:rPr lang="en-US" altLang="zh-CN" i="1" dirty="0">
                <a:solidFill>
                  <a:srgbClr val="000000"/>
                </a:solidFill>
              </a:rPr>
              <a:t> &lt;main+39&gt;</a:t>
            </a: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7  	    </a:t>
            </a:r>
            <a:r>
              <a:rPr lang="en-US" altLang="zh-CN" i="1" dirty="0">
                <a:solidFill>
                  <a:srgbClr val="0000A0"/>
                </a:solidFill>
              </a:rPr>
              <a:t>else </a:t>
            </a:r>
            <a:r>
              <a:rPr lang="en-US" altLang="zh-CN" i="1" dirty="0">
                <a:solidFill>
                  <a:srgbClr val="000000"/>
                </a:solidFill>
              </a:rPr>
              <a:t>result</a:t>
            </a:r>
            <a:r>
              <a:rPr lang="en-US" altLang="zh-CN" i="1" dirty="0">
                <a:solidFill>
                  <a:srgbClr val="FF0000"/>
                </a:solidFill>
              </a:rPr>
              <a:t>=</a:t>
            </a:r>
            <a:r>
              <a:rPr lang="en-US" altLang="zh-CN" i="1" dirty="0">
                <a:solidFill>
                  <a:srgbClr val="F000F0"/>
                </a:solidFill>
              </a:rPr>
              <a:t>1</a:t>
            </a:r>
            <a:r>
              <a:rPr lang="en-US" altLang="zh-CN" i="1" dirty="0">
                <a:solidFill>
                  <a:srgbClr val="FF0000"/>
                </a:solidFill>
              </a:rPr>
              <a:t>;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B050"/>
                </a:solidFill>
              </a:rPr>
              <a:t>0x00401353</a:t>
            </a:r>
            <a:r>
              <a:rPr lang="en-US" altLang="zh-CN" i="1" dirty="0">
                <a:solidFill>
                  <a:srgbClr val="000000"/>
                </a:solidFill>
              </a:rPr>
              <a:t>	</a:t>
            </a:r>
            <a:r>
              <a:rPr lang="en-US" altLang="zh-CN" i="1" dirty="0" err="1">
                <a:solidFill>
                  <a:srgbClr val="000000"/>
                </a:solidFill>
              </a:rPr>
              <a:t>movl</a:t>
            </a:r>
            <a:r>
              <a:rPr lang="en-US" altLang="zh-CN" i="1" dirty="0">
                <a:solidFill>
                  <a:srgbClr val="000000"/>
                </a:solidFill>
              </a:rPr>
              <a:t>   $0x1,0x8(%</a:t>
            </a:r>
            <a:r>
              <a:rPr lang="en-US" altLang="zh-CN" i="1" dirty="0" err="1">
                <a:solidFill>
                  <a:srgbClr val="000000"/>
                </a:solidFill>
              </a:rPr>
              <a:t>esp</a:t>
            </a:r>
            <a:r>
              <a:rPr lang="en-US" altLang="zh-CN" i="1" dirty="0">
                <a:solidFill>
                  <a:srgbClr val="000000"/>
                </a:solidFill>
              </a:rPr>
              <a:t>)</a:t>
            </a: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8  	</a:t>
            </a:r>
            <a:r>
              <a:rPr lang="en-US" altLang="zh-CN" i="1" dirty="0">
                <a:solidFill>
                  <a:srgbClr val="FF0000"/>
                </a:solidFill>
              </a:rPr>
              <a:t>}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FF"/>
                </a:solidFill>
              </a:rPr>
              <a:t>0x0040135B</a:t>
            </a:r>
            <a:r>
              <a:rPr lang="en-US" altLang="zh-CN" i="1" dirty="0">
                <a:solidFill>
                  <a:srgbClr val="000000"/>
                </a:solidFill>
              </a:rPr>
              <a:t>	leave</a:t>
            </a: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0x0040135C</a:t>
            </a:r>
            <a:r>
              <a:rPr lang="en-US" altLang="zh-CN" i="1" dirty="0">
                <a:solidFill>
                  <a:srgbClr val="000000"/>
                </a:solidFill>
              </a:rPr>
              <a:t>	ret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If-else</a:t>
            </a:r>
            <a:r>
              <a:rPr lang="zh-CN" altLang="en-US" dirty="0"/>
              <a:t>语句举例  </a:t>
            </a:r>
            <a:r>
              <a:rPr lang="en-US" altLang="zh-CN" dirty="0"/>
              <a:t>X86</a:t>
            </a:r>
            <a:r>
              <a:rPr lang="zh-CN" altLang="en-US" dirty="0"/>
              <a:t>机器级表示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320136" y="895119"/>
            <a:ext cx="3076972" cy="2650952"/>
          </a:xfrm>
          <a:prstGeom prst="rect">
            <a:avLst/>
          </a:prstGeom>
          <a:solidFill>
            <a:srgbClr val="92D050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/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#include &lt;</a:t>
            </a:r>
            <a:r>
              <a:rPr lang="en-US" altLang="zh-CN" i="1" kern="0" dirty="0" err="1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stdio.h</a:t>
            </a:r>
            <a:r>
              <a:rPr lang="en-US" altLang="zh-CN" i="1" kern="0" dirty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i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main 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i="1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i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i="1" kern="0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i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result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if 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i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en-US" altLang="zh-CN" i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result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i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else </a:t>
            </a:r>
            <a:r>
              <a:rPr lang="en-US" altLang="zh-CN" i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result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i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43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逻辑运算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704178" cy="563702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b="1" dirty="0"/>
              <a:t>移位指令</a:t>
            </a:r>
            <a:endParaRPr lang="en-US" altLang="zh-CN" b="1" dirty="0"/>
          </a:p>
          <a:p>
            <a:pPr lvl="1">
              <a:defRPr/>
            </a:pPr>
            <a:r>
              <a:rPr lang="en-US" altLang="zh-CN" sz="2400" b="1" dirty="0">
                <a:latin typeface="Courier New" pitchFamily="-65" charset="0"/>
              </a:rPr>
              <a:t>a=b&lt;&lt;2;   C</a:t>
            </a:r>
            <a:r>
              <a:rPr lang="zh-CN" altLang="en-US" b="1" dirty="0">
                <a:latin typeface="Courier New" pitchFamily="-65" charset="0"/>
              </a:rPr>
              <a:t>语言</a:t>
            </a:r>
            <a:endParaRPr lang="en-US" altLang="zh-CN" b="1" dirty="0">
              <a:latin typeface="Courier New" pitchFamily="-65" charset="0"/>
            </a:endParaRPr>
          </a:p>
          <a:p>
            <a:pPr lvl="1">
              <a:defRPr/>
            </a:pPr>
            <a:r>
              <a:rPr lang="en-US" altLang="zh-CN" sz="2400" b="1" dirty="0" err="1">
                <a:solidFill>
                  <a:srgbClr val="0000FF"/>
                </a:solidFill>
                <a:latin typeface="Courier New" pitchFamily="-65" charset="0"/>
              </a:rPr>
              <a:t>sll,srl,sra</a:t>
            </a:r>
            <a:r>
              <a:rPr lang="en-US" altLang="zh-CN" sz="2400" b="1" dirty="0">
                <a:solidFill>
                  <a:srgbClr val="0000FF"/>
                </a:solidFill>
                <a:latin typeface="Courier New" pitchFamily="-65" charset="0"/>
              </a:rPr>
              <a:t>      </a:t>
            </a:r>
            <a:r>
              <a:rPr lang="en-US" altLang="zh-CN" sz="2400" b="1" dirty="0" err="1">
                <a:solidFill>
                  <a:srgbClr val="7030A0"/>
                </a:solidFill>
                <a:latin typeface="Courier New" pitchFamily="-65" charset="0"/>
              </a:rPr>
              <a:t>sll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  $s1,$s2,2     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#s1=s2&lt;&lt;2 </a:t>
            </a:r>
          </a:p>
          <a:p>
            <a:pPr lvl="1">
              <a:defRPr/>
            </a:pPr>
            <a:r>
              <a:rPr lang="en-US" altLang="zh-CN" sz="2400" b="1" dirty="0" err="1">
                <a:solidFill>
                  <a:srgbClr val="0000FF"/>
                </a:solidFill>
                <a:latin typeface="Courier New" pitchFamily="-65" charset="0"/>
              </a:rPr>
              <a:t>sllv,srlv,srav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   </a:t>
            </a:r>
            <a:r>
              <a:rPr lang="en-US" altLang="zh-CN" sz="2400" b="1" dirty="0" err="1">
                <a:solidFill>
                  <a:srgbClr val="7030A0"/>
                </a:solidFill>
                <a:latin typeface="Courier New" pitchFamily="-65" charset="0"/>
              </a:rPr>
              <a:t>sllv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 $s1,$s2,$s3   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#s1=s2&lt;&lt;s3</a:t>
            </a:r>
          </a:p>
          <a:p>
            <a:pPr lvl="1">
              <a:defRPr/>
            </a:pPr>
            <a:r>
              <a:rPr lang="zh-CN" altLang="en-US" sz="2400" dirty="0">
                <a:latin typeface="Courier New" pitchFamily="-65" charset="0"/>
              </a:rPr>
              <a:t>有没有算术左移</a:t>
            </a:r>
            <a:r>
              <a:rPr lang="en-US" altLang="zh-CN" sz="2400" dirty="0">
                <a:latin typeface="Courier New" pitchFamily="-65" charset="0"/>
              </a:rPr>
              <a:t>?</a:t>
            </a:r>
          </a:p>
          <a:p>
            <a:pPr>
              <a:defRPr/>
            </a:pPr>
            <a:r>
              <a:rPr lang="zh-CN" altLang="en-US" b="1" dirty="0"/>
              <a:t>逻辑运算</a:t>
            </a:r>
            <a:endParaRPr lang="en-US" altLang="zh-CN" b="1" dirty="0"/>
          </a:p>
          <a:p>
            <a:pPr lvl="1">
              <a:defRPr/>
            </a:pPr>
            <a:r>
              <a:rPr lang="en-US" altLang="zh-CN" sz="2400" b="1" dirty="0" err="1">
                <a:solidFill>
                  <a:srgbClr val="0000FF"/>
                </a:solidFill>
                <a:latin typeface="Courier New" pitchFamily="-65" charset="0"/>
              </a:rPr>
              <a:t>and,or,xor,nor</a:t>
            </a:r>
            <a:r>
              <a:rPr lang="en-US" altLang="zh-CN" sz="2400" b="1" dirty="0">
                <a:solidFill>
                  <a:srgbClr val="0000FF"/>
                </a:solidFill>
                <a:latin typeface="Courier New" pitchFamily="-65" charset="0"/>
              </a:rPr>
              <a:t>   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and  $t0,$t1,$t2   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#t0=t1&amp;t2    </a:t>
            </a:r>
          </a:p>
          <a:p>
            <a:pPr lvl="1">
              <a:defRPr/>
            </a:pPr>
            <a:r>
              <a:rPr lang="en-US" altLang="zh-CN" sz="2400" b="1" dirty="0" err="1">
                <a:solidFill>
                  <a:srgbClr val="0000FF"/>
                </a:solidFill>
                <a:latin typeface="Courier New" pitchFamily="-65" charset="0"/>
              </a:rPr>
              <a:t>andi,ori,xori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    and  $t0,$t1,100   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#t0=t1&amp;100</a:t>
            </a:r>
          </a:p>
          <a:p>
            <a:pPr>
              <a:defRPr/>
            </a:pPr>
            <a:endParaRPr lang="en-US" altLang="zh-CN" dirty="0"/>
          </a:p>
          <a:p>
            <a:pPr marL="0" indent="0">
              <a:buNone/>
              <a:defRPr/>
            </a:pPr>
            <a:endParaRPr lang="en-US" altLang="zh-CN" dirty="0"/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D5AE841-0465-4848-98C5-7FEAC3B79FF3}"/>
              </a:ext>
            </a:extLst>
          </p:cNvPr>
          <p:cNvGrpSpPr/>
          <p:nvPr/>
        </p:nvGrpSpPr>
        <p:grpSpPr>
          <a:xfrm>
            <a:off x="7924193" y="1361602"/>
            <a:ext cx="3356952" cy="579957"/>
            <a:chOff x="747312" y="4732301"/>
            <a:chExt cx="1887609" cy="57995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2DF5D5A-CD82-4DBD-8C3A-6363C04567E8}"/>
                </a:ext>
              </a:extLst>
            </p:cNvPr>
            <p:cNvSpPr/>
            <p:nvPr/>
          </p:nvSpPr>
          <p:spPr>
            <a:xfrm>
              <a:off x="747312" y="4732301"/>
              <a:ext cx="1887608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5452708-1347-468F-8DA8-A857B382F08F}"/>
                </a:ext>
              </a:extLst>
            </p:cNvPr>
            <p:cNvSpPr/>
            <p:nvPr/>
          </p:nvSpPr>
          <p:spPr>
            <a:xfrm>
              <a:off x="757451" y="4822224"/>
              <a:ext cx="187747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移位偏移量最多</a:t>
              </a:r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5</a:t>
              </a: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位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793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>
              <a:defRPr/>
            </a:pPr>
            <a:r>
              <a:rPr lang="en-US" altLang="zh-CN" b="1" dirty="0"/>
              <a:t>C</a:t>
            </a:r>
            <a:r>
              <a:rPr lang="zh-CN" altLang="en-US" b="1" dirty="0"/>
              <a:t>语言简单循环结构</a:t>
            </a:r>
            <a:r>
              <a:rPr lang="zh-CN" altLang="en-US" dirty="0"/>
              <a:t>，</a:t>
            </a:r>
            <a:r>
              <a:rPr lang="en-US" altLang="zh-CN" dirty="0"/>
              <a:t>A</a:t>
            </a:r>
            <a:r>
              <a:rPr lang="zh-CN" altLang="en-US" dirty="0"/>
              <a:t>为</a:t>
            </a:r>
            <a:r>
              <a:rPr lang="en-US" altLang="zh-CN" dirty="0" err="1"/>
              <a:t>int</a:t>
            </a:r>
            <a:r>
              <a:rPr lang="zh-CN" altLang="en-US" dirty="0"/>
              <a:t>数组</a:t>
            </a:r>
            <a:endParaRPr lang="en-US" altLang="zh-CN" dirty="0"/>
          </a:p>
          <a:p>
            <a:pPr lvl="1" algn="l">
              <a:defRPr/>
            </a:pP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	do {</a:t>
            </a:r>
          </a:p>
          <a:p>
            <a:pPr marL="457200" lvl="1" indent="0" algn="l">
              <a:buNone/>
              <a:defRPr/>
            </a:pP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       g = g + </a:t>
            </a:r>
            <a:r>
              <a:rPr lang="en-US" altLang="zh-CN" b="1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</a:rPr>
              <a:t>A[</a:t>
            </a:r>
            <a:r>
              <a:rPr lang="en-US" altLang="zh-CN" b="1" dirty="0" err="1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</a:rPr>
              <a:t>i</a:t>
            </a:r>
            <a:r>
              <a:rPr lang="en-US" altLang="zh-CN" b="1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</a:rPr>
              <a:t>]</a:t>
            </a: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;</a:t>
            </a:r>
            <a:br>
              <a:rPr lang="en-US" altLang="zh-CN" b="1" dirty="0">
                <a:latin typeface="Courier New" pitchFamily="49" charset="0"/>
                <a:ea typeface="ＭＳ Ｐゴシック" pitchFamily="34" charset="-128"/>
              </a:rPr>
            </a:b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       </a:t>
            </a:r>
            <a:r>
              <a:rPr lang="en-US" altLang="zh-CN" b="1" dirty="0" err="1">
                <a:latin typeface="Courier New" pitchFamily="49" charset="0"/>
                <a:ea typeface="ＭＳ Ｐゴシック" pitchFamily="34" charset="-128"/>
              </a:rPr>
              <a:t>i</a:t>
            </a: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 = </a:t>
            </a:r>
            <a:r>
              <a:rPr lang="en-US" altLang="zh-CN" b="1" dirty="0" err="1">
                <a:latin typeface="Courier New" pitchFamily="49" charset="0"/>
                <a:ea typeface="ＭＳ Ｐゴシック" pitchFamily="34" charset="-128"/>
              </a:rPr>
              <a:t>i</a:t>
            </a: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 + j;</a:t>
            </a:r>
            <a:br>
              <a:rPr lang="en-US" altLang="zh-CN" b="1" dirty="0">
                <a:latin typeface="Courier New" pitchFamily="49" charset="0"/>
                <a:ea typeface="ＭＳ Ｐゴシック" pitchFamily="34" charset="-128"/>
              </a:rPr>
            </a:b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      } while (</a:t>
            </a:r>
            <a:r>
              <a:rPr lang="en-US" altLang="zh-CN" b="1" dirty="0" err="1">
                <a:latin typeface="Courier New" pitchFamily="49" charset="0"/>
                <a:ea typeface="ＭＳ Ｐゴシック" pitchFamily="34" charset="-128"/>
              </a:rPr>
              <a:t>i</a:t>
            </a: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 != h);</a:t>
            </a:r>
          </a:p>
          <a:p>
            <a:pPr algn="l">
              <a:defRPr/>
            </a:pPr>
            <a:r>
              <a:rPr lang="zh-CN" altLang="en-US" b="1" dirty="0"/>
              <a:t>重写代码</a:t>
            </a:r>
            <a:endParaRPr lang="en-US" altLang="zh-CN" b="1" dirty="0"/>
          </a:p>
          <a:p>
            <a:pPr lvl="1" algn="l">
              <a:defRPr/>
            </a:pPr>
            <a:r>
              <a:rPr lang="en-US" altLang="zh-CN" b="1" dirty="0"/>
              <a:t>	</a:t>
            </a: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Loop:	g = g + </a:t>
            </a:r>
            <a:r>
              <a:rPr lang="en-US" altLang="zh-CN" b="1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</a:rPr>
              <a:t>A[</a:t>
            </a:r>
            <a:r>
              <a:rPr lang="en-US" altLang="zh-CN" b="1" dirty="0" err="1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</a:rPr>
              <a:t>i</a:t>
            </a:r>
            <a:r>
              <a:rPr lang="en-US" altLang="zh-CN" b="1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</a:rPr>
              <a:t>]</a:t>
            </a: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;</a:t>
            </a:r>
          </a:p>
          <a:p>
            <a:pPr marL="1244600" lvl="3" indent="0" algn="l">
              <a:buNone/>
              <a:defRPr/>
            </a:pPr>
            <a:r>
              <a:rPr lang="en-US" altLang="zh-CN" sz="2000" b="1" dirty="0">
                <a:latin typeface="Courier New" pitchFamily="49" charset="0"/>
                <a:ea typeface="ＭＳ Ｐゴシック" pitchFamily="34" charset="-128"/>
              </a:rPr>
              <a:t>    </a:t>
            </a:r>
            <a:r>
              <a:rPr lang="en-US" altLang="zh-CN" sz="2000" b="1" dirty="0" err="1">
                <a:latin typeface="Courier New" pitchFamily="49" charset="0"/>
                <a:ea typeface="ＭＳ Ｐゴシック" pitchFamily="34" charset="-128"/>
              </a:rPr>
              <a:t>i</a:t>
            </a:r>
            <a:r>
              <a:rPr lang="en-US" altLang="zh-CN" sz="2000" b="1" dirty="0">
                <a:latin typeface="Courier New" pitchFamily="49" charset="0"/>
                <a:ea typeface="ＭＳ Ｐゴシック" pitchFamily="34" charset="-128"/>
              </a:rPr>
              <a:t> = </a:t>
            </a:r>
            <a:r>
              <a:rPr lang="en-US" altLang="zh-CN" sz="2000" b="1" dirty="0" err="1">
                <a:latin typeface="Courier New" pitchFamily="49" charset="0"/>
                <a:ea typeface="ＭＳ Ｐゴシック" pitchFamily="34" charset="-128"/>
              </a:rPr>
              <a:t>i</a:t>
            </a:r>
            <a:r>
              <a:rPr lang="en-US" altLang="zh-CN" sz="2000" b="1" dirty="0">
                <a:latin typeface="Courier New" pitchFamily="49" charset="0"/>
                <a:ea typeface="ＭＳ Ｐゴシック" pitchFamily="34" charset="-128"/>
              </a:rPr>
              <a:t> + j;</a:t>
            </a:r>
            <a:br>
              <a:rPr lang="en-US" altLang="zh-CN" sz="2000" b="1" dirty="0">
                <a:latin typeface="Courier New" pitchFamily="49" charset="0"/>
                <a:ea typeface="ＭＳ Ｐゴシック" pitchFamily="34" charset="-128"/>
              </a:rPr>
            </a:br>
            <a:r>
              <a:rPr lang="en-US" altLang="zh-CN" sz="2000" b="1" dirty="0">
                <a:latin typeface="Courier New" pitchFamily="49" charset="0"/>
                <a:ea typeface="ＭＳ Ｐゴシック" pitchFamily="34" charset="-128"/>
              </a:rPr>
              <a:t>    if (</a:t>
            </a:r>
            <a:r>
              <a:rPr lang="en-US" altLang="zh-CN" sz="2000" b="1" dirty="0" err="1">
                <a:latin typeface="Courier New" pitchFamily="49" charset="0"/>
                <a:ea typeface="ＭＳ Ｐゴシック" pitchFamily="34" charset="-128"/>
              </a:rPr>
              <a:t>i</a:t>
            </a:r>
            <a:r>
              <a:rPr lang="en-US" altLang="zh-CN" sz="2000" b="1" dirty="0">
                <a:latin typeface="Courier New" pitchFamily="49" charset="0"/>
                <a:ea typeface="ＭＳ Ｐゴシック" pitchFamily="34" charset="-128"/>
              </a:rPr>
              <a:t> != h) </a:t>
            </a:r>
            <a:r>
              <a:rPr lang="en-US" altLang="zh-CN" sz="2000" b="1" dirty="0" err="1">
                <a:latin typeface="Courier New" pitchFamily="49" charset="0"/>
                <a:ea typeface="ＭＳ Ｐゴシック" pitchFamily="34" charset="-128"/>
              </a:rPr>
              <a:t>goto</a:t>
            </a:r>
            <a:r>
              <a:rPr lang="en-US" altLang="zh-CN" sz="2000" b="1" dirty="0">
                <a:latin typeface="Courier New" pitchFamily="49" charset="0"/>
                <a:ea typeface="ＭＳ Ｐゴシック" pitchFamily="34" charset="-128"/>
              </a:rPr>
              <a:t> Loop;</a:t>
            </a:r>
          </a:p>
          <a:p>
            <a:pPr algn="l">
              <a:defRPr/>
            </a:pPr>
            <a:r>
              <a:rPr lang="zh-CN" altLang="en-US" b="1" dirty="0"/>
              <a:t>编译后的变量映射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en-US" altLang="zh-CN" dirty="0"/>
              <a:t>  </a:t>
            </a:r>
            <a:endParaRPr lang="zh-CN" altLang="en-US" dirty="0"/>
          </a:p>
          <a:p>
            <a:pPr algn="l"/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3883744" y="5475157"/>
          <a:ext cx="6695355" cy="812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90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90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90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90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1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g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h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i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j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A[0]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3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$s1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$s2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$s3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$s4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$s5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553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75"/>
          <a:stretch/>
        </p:blipFill>
        <p:spPr>
          <a:xfrm>
            <a:off x="0" y="0"/>
            <a:ext cx="3591499" cy="6858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1B173DA-B0F9-4D6F-B24D-6C9A11952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319" y="3618186"/>
            <a:ext cx="1831562" cy="24706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矩形 12"/>
          <p:cNvSpPr/>
          <p:nvPr/>
        </p:nvSpPr>
        <p:spPr>
          <a:xfrm>
            <a:off x="4346734" y="2388946"/>
            <a:ext cx="6961412" cy="915004"/>
          </a:xfrm>
          <a:prstGeom prst="rect">
            <a:avLst/>
          </a:prstGeom>
          <a:noFill/>
          <a:ln w="57150">
            <a:solidFill>
              <a:srgbClr val="1897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文本框 13"/>
          <p:cNvSpPr txBox="1"/>
          <p:nvPr/>
        </p:nvSpPr>
        <p:spPr>
          <a:xfrm>
            <a:off x="4346733" y="2416559"/>
            <a:ext cx="69614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spc="600" dirty="0">
                <a:solidFill>
                  <a:srgbClr val="0E7C7F"/>
                </a:solidFill>
                <a:latin typeface="义启小楷书" panose="02010601030101010101" pitchFamily="2" charset="-128"/>
                <a:ea typeface="义启小楷书" panose="02010601030101010101" pitchFamily="2" charset="-128"/>
              </a:rPr>
              <a:t>附： </a:t>
            </a:r>
            <a:r>
              <a:rPr lang="en-US" altLang="zh-CN" sz="4400" b="1" spc="600" dirty="0">
                <a:solidFill>
                  <a:srgbClr val="0E7C7F"/>
                </a:solidFill>
                <a:latin typeface="义启小楷书" panose="02010601030101010101" pitchFamily="2" charset="-128"/>
                <a:ea typeface="义启小楷书" panose="02010601030101010101" pitchFamily="2" charset="-128"/>
              </a:rPr>
              <a:t>MIPS</a:t>
            </a:r>
            <a:r>
              <a:rPr lang="zh-CN" altLang="en-US" sz="4400" b="1" spc="600" dirty="0">
                <a:solidFill>
                  <a:srgbClr val="0E7C7F"/>
                </a:solidFill>
                <a:latin typeface="义启小楷书" panose="02010601030101010101" pitchFamily="2" charset="-128"/>
                <a:ea typeface="义启小楷书" panose="02010601030101010101" pitchFamily="2" charset="-128"/>
              </a:rPr>
              <a:t>指令系统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A09CF7-D886-47DE-BE80-F18A338E3D8D}"/>
              </a:ext>
            </a:extLst>
          </p:cNvPr>
          <p:cNvSpPr/>
          <p:nvPr/>
        </p:nvSpPr>
        <p:spPr>
          <a:xfrm>
            <a:off x="0" y="0"/>
            <a:ext cx="3591499" cy="6858000"/>
          </a:xfrm>
          <a:prstGeom prst="rect">
            <a:avLst/>
          </a:prstGeom>
          <a:solidFill>
            <a:srgbClr val="18978B">
              <a:alpha val="67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F26D8D7A-5CB7-40A9-83BD-2AF87F6423C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656D78"/>
              </a:clrFrom>
              <a:clrTo>
                <a:srgbClr val="656D7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2099" y="1020089"/>
            <a:ext cx="880575" cy="877289"/>
          </a:xfrm>
          <a:prstGeom prst="rect">
            <a:avLst/>
          </a:prstGeom>
        </p:spPr>
      </p:pic>
      <p:sp>
        <p:nvSpPr>
          <p:cNvPr id="28" name="圆角矩形 17">
            <a:extLst>
              <a:ext uri="{FF2B5EF4-FFF2-40B4-BE49-F238E27FC236}">
                <a16:creationId xmlns:a16="http://schemas.microsoft.com/office/drawing/2014/main" id="{6623863D-F5AB-4FFF-A584-3BE656EF8E25}"/>
              </a:ext>
            </a:extLst>
          </p:cNvPr>
          <p:cNvSpPr/>
          <p:nvPr/>
        </p:nvSpPr>
        <p:spPr>
          <a:xfrm>
            <a:off x="1235765" y="911096"/>
            <a:ext cx="1083362" cy="108336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4C38C8AB-DA67-47A8-BACE-7C97AF324CA6}"/>
              </a:ext>
            </a:extLst>
          </p:cNvPr>
          <p:cNvCxnSpPr/>
          <p:nvPr/>
        </p:nvCxnSpPr>
        <p:spPr>
          <a:xfrm>
            <a:off x="321366" y="2745041"/>
            <a:ext cx="299167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05A04A66-83DC-46CB-A535-6466267C78F0}"/>
              </a:ext>
            </a:extLst>
          </p:cNvPr>
          <p:cNvCxnSpPr/>
          <p:nvPr/>
        </p:nvCxnSpPr>
        <p:spPr>
          <a:xfrm>
            <a:off x="321366" y="2756808"/>
            <a:ext cx="299167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ABC5AE1A-2376-4F31-87E1-70E772924E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86581" y="2168085"/>
            <a:ext cx="4296880" cy="793906"/>
          </a:xfrm>
          <a:prstGeom prst="rect">
            <a:avLst/>
          </a:prstGeom>
        </p:spPr>
      </p:pic>
      <p:pic>
        <p:nvPicPr>
          <p:cNvPr id="16" name="Picture 31" descr="j0233317">
            <a:extLst>
              <a:ext uri="{FF2B5EF4-FFF2-40B4-BE49-F238E27FC236}">
                <a16:creationId xmlns:a16="http://schemas.microsoft.com/office/drawing/2014/main" id="{4D5FED18-1901-4EE1-BC0F-7BED13D2A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98213">
            <a:off x="9575695" y="4494012"/>
            <a:ext cx="1446194" cy="14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30096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8400">
        <p15:prstTrans prst="pageCurlDouble"/>
      </p:transition>
    </mc:Choice>
    <mc:Fallback xmlns="">
      <p:transition spd="slow" advClick="0" advTm="8400">
        <p:fade/>
      </p:transition>
    </mc:Fallback>
  </mc:AlternateContent>
  <p:extLst mod="1">
    <p:ext uri="{E180D4A7-C9FB-4DFB-919C-405C955672EB}">
      <p14:showEvtLst xmlns:p14="http://schemas.microsoft.com/office/powerpoint/2010/main">
        <p14:playEvt time="2" objId="4"/>
        <p14:stopEvt time="8737" objId="4"/>
      </p14:showEvt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>
              <a:defRPr/>
            </a:pPr>
            <a:r>
              <a:rPr lang="zh-CN" altLang="en-US" dirty="0"/>
              <a:t>最后编译的</a:t>
            </a:r>
            <a:r>
              <a:rPr lang="en-US" altLang="zh-CN" dirty="0"/>
              <a:t>MIPS</a:t>
            </a:r>
            <a:r>
              <a:rPr lang="zh-CN" altLang="en-US" dirty="0"/>
              <a:t>代码</a:t>
            </a:r>
            <a:r>
              <a:rPr lang="en-US" altLang="zh-CN" dirty="0"/>
              <a:t>:</a:t>
            </a:r>
          </a:p>
          <a:p>
            <a:pPr algn="l">
              <a:buNone/>
              <a:defRPr/>
            </a:pPr>
            <a:r>
              <a:rPr lang="en-US" altLang="zh-CN" b="1" dirty="0">
                <a:solidFill>
                  <a:srgbClr val="00B050"/>
                </a:solidFill>
                <a:latin typeface="Courier New" pitchFamily="-65" charset="0"/>
              </a:rPr>
              <a:t>Loop</a:t>
            </a:r>
            <a:r>
              <a:rPr lang="en-US" altLang="zh-CN" b="1" dirty="0">
                <a:latin typeface="Courier New" pitchFamily="-65" charset="0"/>
              </a:rPr>
              <a:t>: </a:t>
            </a:r>
            <a:r>
              <a:rPr lang="en-US" altLang="zh-CN" b="1" dirty="0" err="1">
                <a:latin typeface="Courier New" pitchFamily="-65" charset="0"/>
              </a:rPr>
              <a:t>sll</a:t>
            </a:r>
            <a:r>
              <a:rPr lang="en-US" altLang="zh-CN" b="1" dirty="0">
                <a:latin typeface="Courier New" pitchFamily="-65" charset="0"/>
              </a:rPr>
              <a:t>  $t1,</a:t>
            </a:r>
            <a:r>
              <a:rPr lang="en-US" altLang="zh-CN" b="1" dirty="0">
                <a:solidFill>
                  <a:srgbClr val="FF0000"/>
                </a:solidFill>
                <a:latin typeface="Courier New" pitchFamily="-65" charset="0"/>
              </a:rPr>
              <a:t>$s3</a:t>
            </a:r>
            <a:r>
              <a:rPr lang="en-US" altLang="zh-CN" b="1" dirty="0">
                <a:latin typeface="Courier New" pitchFamily="-65" charset="0"/>
              </a:rPr>
              <a:t>,2  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# $t1= 4*</a:t>
            </a:r>
            <a:r>
              <a:rPr lang="en-US" altLang="zh-CN" b="1" dirty="0" err="1">
                <a:solidFill>
                  <a:srgbClr val="FF0000"/>
                </a:solidFill>
                <a:latin typeface="Courier New" pitchFamily="-65" charset="0"/>
              </a:rPr>
              <a:t>i</a:t>
            </a:r>
            <a:b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</a:br>
            <a:r>
              <a:rPr lang="en-US" altLang="zh-CN" b="1" dirty="0">
                <a:latin typeface="Courier New" pitchFamily="-65" charset="0"/>
              </a:rPr>
              <a:t>    </a:t>
            </a:r>
            <a:r>
              <a:rPr lang="en-US" altLang="zh-CN" b="1" dirty="0" err="1">
                <a:latin typeface="Courier New" pitchFamily="-65" charset="0"/>
              </a:rPr>
              <a:t>addu</a:t>
            </a:r>
            <a:r>
              <a:rPr lang="en-US" altLang="zh-CN" b="1" dirty="0">
                <a:latin typeface="Courier New" pitchFamily="-65" charset="0"/>
              </a:rPr>
              <a:t> $t1,$t1,$s5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# $t1=&amp;A[0]+4i</a:t>
            </a:r>
            <a:b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</a:br>
            <a:r>
              <a:rPr lang="en-US" altLang="zh-CN" b="1" dirty="0">
                <a:latin typeface="Courier New" pitchFamily="-65" charset="0"/>
              </a:rPr>
              <a:t>    </a:t>
            </a:r>
            <a:r>
              <a:rPr lang="en-US" altLang="zh-CN" b="1" dirty="0" err="1">
                <a:latin typeface="Courier New" pitchFamily="-65" charset="0"/>
              </a:rPr>
              <a:t>lw</a:t>
            </a:r>
            <a:r>
              <a:rPr lang="en-US" altLang="zh-CN" b="1" dirty="0">
                <a:latin typeface="Courier New" pitchFamily="-65" charset="0"/>
              </a:rPr>
              <a:t>   $t1,0($t1) 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# $t1=A[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i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]</a:t>
            </a:r>
            <a:b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</a:br>
            <a:r>
              <a:rPr lang="en-US" altLang="zh-CN" b="1" dirty="0">
                <a:latin typeface="Courier New" pitchFamily="-65" charset="0"/>
              </a:rPr>
              <a:t>    </a:t>
            </a:r>
            <a:r>
              <a:rPr lang="en-US" altLang="zh-CN" b="1" dirty="0" err="1">
                <a:latin typeface="Courier New" pitchFamily="-65" charset="0"/>
              </a:rPr>
              <a:t>addu</a:t>
            </a:r>
            <a:r>
              <a:rPr lang="en-US" altLang="zh-CN" b="1" dirty="0">
                <a:latin typeface="Courier New" pitchFamily="-65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Courier New" pitchFamily="-65" charset="0"/>
              </a:rPr>
              <a:t>$s1,$s1</a:t>
            </a:r>
            <a:r>
              <a:rPr lang="en-US" altLang="zh-CN" b="1" dirty="0">
                <a:latin typeface="Courier New" pitchFamily="-65" charset="0"/>
              </a:rPr>
              <a:t>,$t1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# </a:t>
            </a:r>
            <a:r>
              <a:rPr lang="en-US" altLang="zh-CN" b="1" dirty="0">
                <a:solidFill>
                  <a:srgbClr val="0070C0"/>
                </a:solidFill>
                <a:latin typeface="Courier New" pitchFamily="-65" charset="0"/>
              </a:rPr>
              <a:t>g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=</a:t>
            </a:r>
            <a:r>
              <a:rPr lang="en-US" altLang="zh-CN" b="1" dirty="0" err="1">
                <a:solidFill>
                  <a:srgbClr val="0070C0"/>
                </a:solidFill>
                <a:latin typeface="Courier New" pitchFamily="-65" charset="0"/>
              </a:rPr>
              <a:t>g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+A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[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i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]</a:t>
            </a:r>
            <a:b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</a:br>
            <a:r>
              <a:rPr lang="en-US" altLang="zh-CN" b="1" dirty="0">
                <a:latin typeface="Courier New" pitchFamily="-65" charset="0"/>
              </a:rPr>
              <a:t>    </a:t>
            </a:r>
            <a:r>
              <a:rPr lang="en-US" altLang="zh-CN" b="1" dirty="0" err="1">
                <a:latin typeface="Courier New" pitchFamily="-65" charset="0"/>
              </a:rPr>
              <a:t>addu</a:t>
            </a:r>
            <a:r>
              <a:rPr lang="en-US" altLang="zh-CN" b="1" dirty="0">
                <a:latin typeface="Courier New" pitchFamily="-65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Courier New" pitchFamily="-65" charset="0"/>
              </a:rPr>
              <a:t>$s3</a:t>
            </a:r>
            <a:r>
              <a:rPr lang="en-US" altLang="zh-CN" b="1" dirty="0">
                <a:latin typeface="Courier New" pitchFamily="-65" charset="0"/>
              </a:rPr>
              <a:t>,</a:t>
            </a:r>
            <a:r>
              <a:rPr lang="en-US" altLang="zh-CN" b="1" dirty="0">
                <a:solidFill>
                  <a:srgbClr val="FF0000"/>
                </a:solidFill>
                <a:latin typeface="Courier New" pitchFamily="-65" charset="0"/>
              </a:rPr>
              <a:t>$s3</a:t>
            </a:r>
            <a:r>
              <a:rPr lang="en-US" altLang="zh-CN" b="1" dirty="0">
                <a:latin typeface="Courier New" pitchFamily="-65" charset="0"/>
              </a:rPr>
              <a:t>,</a:t>
            </a:r>
            <a:r>
              <a:rPr lang="en-US" altLang="zh-CN" b="1" dirty="0">
                <a:solidFill>
                  <a:srgbClr val="7030A0"/>
                </a:solidFill>
                <a:latin typeface="Courier New" pitchFamily="-65" charset="0"/>
              </a:rPr>
              <a:t>$s4</a:t>
            </a:r>
            <a:r>
              <a:rPr lang="en-US" altLang="zh-CN" b="1" dirty="0">
                <a:latin typeface="Courier New" pitchFamily="-65" charset="0"/>
              </a:rPr>
              <a:t>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# </a:t>
            </a:r>
            <a:r>
              <a:rPr lang="en-US" altLang="zh-CN" b="1" dirty="0" err="1">
                <a:solidFill>
                  <a:srgbClr val="FF0000"/>
                </a:solidFill>
                <a:latin typeface="Courier New" pitchFamily="-65" charset="0"/>
              </a:rPr>
              <a:t>i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=</a:t>
            </a:r>
            <a:r>
              <a:rPr lang="en-US" altLang="zh-CN" b="1" dirty="0" err="1">
                <a:solidFill>
                  <a:srgbClr val="FF0000"/>
                </a:solidFill>
                <a:latin typeface="Courier New" pitchFamily="-65" charset="0"/>
              </a:rPr>
              <a:t>i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+</a:t>
            </a:r>
            <a:r>
              <a:rPr lang="en-US" altLang="zh-CN" b="1" dirty="0" err="1">
                <a:solidFill>
                  <a:srgbClr val="7030A0"/>
                </a:solidFill>
                <a:latin typeface="Courier New" pitchFamily="-65" charset="0"/>
              </a:rPr>
              <a:t>j</a:t>
            </a:r>
            <a:b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</a:br>
            <a:r>
              <a:rPr lang="en-US" altLang="zh-CN" b="1" dirty="0">
                <a:latin typeface="Courier New" pitchFamily="-65" charset="0"/>
              </a:rPr>
              <a:t>    </a:t>
            </a:r>
            <a:r>
              <a:rPr lang="en-US" altLang="zh-CN" b="1" dirty="0" err="1">
                <a:latin typeface="Courier New" pitchFamily="-65" charset="0"/>
              </a:rPr>
              <a:t>bne</a:t>
            </a:r>
            <a:r>
              <a:rPr lang="en-US" altLang="zh-CN" b="1" dirty="0">
                <a:latin typeface="Courier New" pitchFamily="-65" charset="0"/>
              </a:rPr>
              <a:t>  </a:t>
            </a:r>
            <a:r>
              <a:rPr lang="en-US" altLang="zh-CN" b="1" dirty="0">
                <a:solidFill>
                  <a:srgbClr val="FF0000"/>
                </a:solidFill>
                <a:latin typeface="Courier New" pitchFamily="-65" charset="0"/>
              </a:rPr>
              <a:t>$s3</a:t>
            </a:r>
            <a:r>
              <a:rPr lang="en-US" altLang="zh-CN" b="1" dirty="0">
                <a:latin typeface="Courier New" pitchFamily="-65" charset="0"/>
              </a:rPr>
              <a:t>,</a:t>
            </a:r>
            <a:r>
              <a:rPr lang="en-US" altLang="zh-CN" b="1" dirty="0">
                <a:solidFill>
                  <a:srgbClr val="FFC000"/>
                </a:solidFill>
                <a:latin typeface="Courier New" pitchFamily="-65" charset="0"/>
              </a:rPr>
              <a:t>$s2</a:t>
            </a:r>
            <a:r>
              <a:rPr lang="en-US" altLang="zh-CN" b="1" dirty="0">
                <a:latin typeface="Courier New" pitchFamily="-65" charset="0"/>
              </a:rPr>
              <a:t>,</a:t>
            </a:r>
            <a:r>
              <a:rPr lang="en-US" altLang="zh-CN" b="1" dirty="0">
                <a:solidFill>
                  <a:srgbClr val="00B050"/>
                </a:solidFill>
                <a:latin typeface="Courier New" pitchFamily="-65" charset="0"/>
              </a:rPr>
              <a:t>Loop</a:t>
            </a:r>
            <a:r>
              <a:rPr lang="en-US" altLang="zh-CN" b="1" dirty="0">
                <a:latin typeface="Courier New" pitchFamily="-65" charset="0"/>
              </a:rPr>
              <a:t>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# if </a:t>
            </a:r>
            <a:r>
              <a:rPr lang="en-US" altLang="zh-CN" b="1" dirty="0" err="1">
                <a:solidFill>
                  <a:srgbClr val="FF0000"/>
                </a:solidFill>
                <a:latin typeface="Courier New" pitchFamily="-65" charset="0"/>
              </a:rPr>
              <a:t>i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!=</a:t>
            </a:r>
            <a:r>
              <a:rPr lang="en-US" altLang="zh-CN" b="1" dirty="0">
                <a:solidFill>
                  <a:srgbClr val="FFC000"/>
                </a:solidFill>
                <a:latin typeface="Courier New" pitchFamily="-65" charset="0"/>
              </a:rPr>
              <a:t>h 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goto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 Loop</a:t>
            </a:r>
            <a:br>
              <a:rPr lang="en-US" altLang="zh-CN" b="1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-65" charset="0"/>
              </a:rPr>
            </a:br>
            <a:endParaRPr lang="en-US" altLang="zh-CN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-65" charset="0"/>
            </a:endParaRPr>
          </a:p>
          <a:p>
            <a:pPr algn="l">
              <a:defRPr/>
            </a:pPr>
            <a:r>
              <a:rPr lang="zh-CN" altLang="en-US" dirty="0"/>
              <a:t>原始</a:t>
            </a:r>
            <a:r>
              <a:rPr lang="en-US" altLang="zh-CN" dirty="0"/>
              <a:t>C</a:t>
            </a:r>
            <a:r>
              <a:rPr lang="zh-CN" altLang="en-US" dirty="0"/>
              <a:t>代码</a:t>
            </a:r>
            <a:r>
              <a:rPr lang="en-US" altLang="zh-CN" dirty="0"/>
              <a:t>:</a:t>
            </a:r>
            <a:r>
              <a:rPr lang="en-US" altLang="zh-CN" dirty="0">
                <a:latin typeface="Courier New" pitchFamily="-65" charset="0"/>
              </a:rPr>
              <a:t> </a:t>
            </a:r>
            <a:r>
              <a:rPr lang="en-US" altLang="zh-CN" b="1" dirty="0" err="1">
                <a:latin typeface="Courier New" pitchFamily="-65" charset="0"/>
              </a:rPr>
              <a:t>Loop:</a:t>
            </a:r>
            <a:r>
              <a:rPr lang="en-US" altLang="zh-CN" b="1" dirty="0" err="1">
                <a:solidFill>
                  <a:srgbClr val="0070C0"/>
                </a:solidFill>
                <a:latin typeface="Courier New" pitchFamily="-65" charset="0"/>
              </a:rPr>
              <a:t>g</a:t>
            </a:r>
            <a:r>
              <a:rPr lang="en-US" altLang="zh-CN" b="1" dirty="0">
                <a:latin typeface="Courier New" pitchFamily="-65" charset="0"/>
              </a:rPr>
              <a:t> = </a:t>
            </a:r>
            <a:r>
              <a:rPr lang="en-US" altLang="zh-CN" b="1" dirty="0">
                <a:solidFill>
                  <a:srgbClr val="0070C0"/>
                </a:solidFill>
                <a:latin typeface="Courier New" pitchFamily="-65" charset="0"/>
              </a:rPr>
              <a:t>g</a:t>
            </a:r>
            <a:r>
              <a:rPr lang="en-US" altLang="zh-CN" b="1" dirty="0">
                <a:latin typeface="Courier New" pitchFamily="-65" charset="0"/>
              </a:rPr>
              <a:t> + </a:t>
            </a:r>
            <a:r>
              <a:rPr lang="en-US" altLang="zh-CN" b="1" dirty="0">
                <a:solidFill>
                  <a:srgbClr val="800000"/>
                </a:solidFill>
                <a:latin typeface="Courier New" pitchFamily="-65" charset="0"/>
              </a:rPr>
              <a:t>A</a:t>
            </a:r>
            <a:r>
              <a:rPr lang="en-US" altLang="zh-CN" b="1" dirty="0">
                <a:latin typeface="Courier New" pitchFamily="-65" charset="0"/>
              </a:rPr>
              <a:t>[</a:t>
            </a:r>
            <a:r>
              <a:rPr lang="en-US" altLang="zh-CN" b="1" dirty="0" err="1">
                <a:solidFill>
                  <a:srgbClr val="FF0000"/>
                </a:solidFill>
                <a:latin typeface="Courier New" pitchFamily="-65" charset="0"/>
              </a:rPr>
              <a:t>i</a:t>
            </a:r>
            <a:r>
              <a:rPr lang="en-US" altLang="zh-CN" b="1" dirty="0">
                <a:latin typeface="Courier New" pitchFamily="-65" charset="0"/>
              </a:rPr>
              <a:t>];</a:t>
            </a:r>
            <a:br>
              <a:rPr lang="en-US" altLang="zh-CN" b="1" dirty="0">
                <a:latin typeface="Courier New" pitchFamily="-65" charset="0"/>
              </a:rPr>
            </a:br>
            <a:r>
              <a:rPr lang="en-US" altLang="zh-CN" b="1" dirty="0">
                <a:latin typeface="Courier New" pitchFamily="-65" charset="0"/>
              </a:rPr>
              <a:t>	           </a:t>
            </a:r>
            <a:r>
              <a:rPr lang="en-US" altLang="zh-CN" b="1" dirty="0" err="1">
                <a:solidFill>
                  <a:srgbClr val="FF0000"/>
                </a:solidFill>
                <a:latin typeface="Courier New" pitchFamily="-65" charset="0"/>
              </a:rPr>
              <a:t>i</a:t>
            </a:r>
            <a:r>
              <a:rPr lang="en-US" altLang="zh-CN" b="1" dirty="0">
                <a:latin typeface="Courier New" pitchFamily="-65" charset="0"/>
              </a:rPr>
              <a:t> = </a:t>
            </a:r>
            <a:r>
              <a:rPr lang="en-US" altLang="zh-CN" b="1" dirty="0" err="1">
                <a:solidFill>
                  <a:srgbClr val="FF0000"/>
                </a:solidFill>
                <a:latin typeface="Courier New" pitchFamily="-65" charset="0"/>
              </a:rPr>
              <a:t>i</a:t>
            </a:r>
            <a:r>
              <a:rPr lang="en-US" altLang="zh-CN" b="1" dirty="0">
                <a:latin typeface="Courier New" pitchFamily="-65" charset="0"/>
              </a:rPr>
              <a:t> + </a:t>
            </a:r>
            <a:r>
              <a:rPr lang="en-US" altLang="zh-CN" b="1" dirty="0">
                <a:solidFill>
                  <a:srgbClr val="7030A0"/>
                </a:solidFill>
                <a:latin typeface="Courier New" pitchFamily="-65" charset="0"/>
              </a:rPr>
              <a:t>j</a:t>
            </a:r>
            <a:r>
              <a:rPr lang="en-US" altLang="zh-CN" b="1" dirty="0">
                <a:latin typeface="Courier New" pitchFamily="-65" charset="0"/>
              </a:rPr>
              <a:t>;</a:t>
            </a:r>
            <a:br>
              <a:rPr lang="en-US" altLang="zh-CN" b="1" dirty="0">
                <a:latin typeface="Courier New" pitchFamily="-65" charset="0"/>
              </a:rPr>
            </a:br>
            <a:r>
              <a:rPr lang="en-US" altLang="zh-CN" b="1" dirty="0">
                <a:latin typeface="Courier New" pitchFamily="-65" charset="0"/>
              </a:rPr>
              <a:t>		      if (</a:t>
            </a:r>
            <a:r>
              <a:rPr lang="en-US" altLang="zh-CN" b="1" dirty="0" err="1">
                <a:solidFill>
                  <a:srgbClr val="FF0000"/>
                </a:solidFill>
                <a:latin typeface="Courier New" pitchFamily="-65" charset="0"/>
              </a:rPr>
              <a:t>i</a:t>
            </a:r>
            <a:r>
              <a:rPr lang="en-US" altLang="zh-CN" b="1" dirty="0">
                <a:latin typeface="Courier New" pitchFamily="-65" charset="0"/>
              </a:rPr>
              <a:t> != </a:t>
            </a:r>
            <a:r>
              <a:rPr lang="en-US" altLang="zh-CN" b="1" dirty="0">
                <a:solidFill>
                  <a:srgbClr val="FFC000"/>
                </a:solidFill>
                <a:latin typeface="Courier New" pitchFamily="-65" charset="0"/>
              </a:rPr>
              <a:t>h</a:t>
            </a:r>
            <a:r>
              <a:rPr lang="en-US" altLang="zh-CN" b="1" dirty="0">
                <a:latin typeface="Courier New" pitchFamily="-65" charset="0"/>
              </a:rPr>
              <a:t>) </a:t>
            </a:r>
            <a:r>
              <a:rPr lang="en-US" altLang="zh-CN" b="1" dirty="0" err="1">
                <a:latin typeface="Courier New" pitchFamily="-65" charset="0"/>
              </a:rPr>
              <a:t>goto</a:t>
            </a:r>
            <a:r>
              <a:rPr lang="en-US" altLang="zh-CN" b="1" dirty="0">
                <a:latin typeface="Courier New" pitchFamily="-65" charset="0"/>
              </a:rPr>
              <a:t> </a:t>
            </a:r>
            <a:r>
              <a:rPr lang="en-US" altLang="zh-CN" b="1" dirty="0">
                <a:solidFill>
                  <a:srgbClr val="00B050"/>
                </a:solidFill>
                <a:latin typeface="Courier New" pitchFamily="-65" charset="0"/>
              </a:rPr>
              <a:t>Loop</a:t>
            </a:r>
            <a:r>
              <a:rPr lang="en-US" altLang="zh-CN" b="1" dirty="0">
                <a:latin typeface="Courier New" pitchFamily="-65" charset="0"/>
              </a:rPr>
              <a:t>;</a:t>
            </a:r>
          </a:p>
          <a:p>
            <a:pPr algn="l"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4632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981200" y="895121"/>
            <a:ext cx="5813276" cy="5696180"/>
          </a:xfrm>
          <a:prstGeom prst="rect">
            <a:avLst/>
          </a:prstGeom>
          <a:solidFill>
            <a:srgbClr val="F8F6D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/>
          <a:lstStyle>
            <a:defPPr>
              <a:defRPr lang="zh-CN"/>
            </a:defPPr>
            <a:lvl1pPr marL="342900" indent="-342900" algn="l">
              <a:lnSpc>
                <a:spcPts val="2500"/>
              </a:lnSpc>
              <a:spcAft>
                <a:spcPts val="0"/>
              </a:spcAft>
              <a:defRPr b="1" kern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3  	</a:t>
            </a:r>
            <a:r>
              <a:rPr lang="en-US" altLang="zh-CN" i="1" dirty="0">
                <a:solidFill>
                  <a:srgbClr val="FF0000"/>
                </a:solidFill>
              </a:rPr>
              <a:t>{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0x00401334</a:t>
            </a:r>
            <a:r>
              <a:rPr lang="en-US" altLang="zh-CN" i="1" dirty="0">
                <a:solidFill>
                  <a:srgbClr val="000000"/>
                </a:solidFill>
              </a:rPr>
              <a:t>	push   %</a:t>
            </a:r>
            <a:r>
              <a:rPr lang="en-US" altLang="zh-CN" i="1" dirty="0" err="1">
                <a:solidFill>
                  <a:srgbClr val="000000"/>
                </a:solidFill>
              </a:rPr>
              <a:t>ebp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0x00401335</a:t>
            </a:r>
            <a:r>
              <a:rPr lang="en-US" altLang="zh-CN" i="1" dirty="0">
                <a:solidFill>
                  <a:srgbClr val="000000"/>
                </a:solidFill>
              </a:rPr>
              <a:t>	</a:t>
            </a:r>
            <a:r>
              <a:rPr lang="en-US" altLang="zh-CN" i="1" dirty="0" err="1">
                <a:solidFill>
                  <a:srgbClr val="000000"/>
                </a:solidFill>
              </a:rPr>
              <a:t>mov</a:t>
            </a:r>
            <a:r>
              <a:rPr lang="en-US" altLang="zh-CN" i="1" dirty="0">
                <a:solidFill>
                  <a:srgbClr val="000000"/>
                </a:solidFill>
              </a:rPr>
              <a:t>    %</a:t>
            </a:r>
            <a:r>
              <a:rPr lang="en-US" altLang="zh-CN" i="1" dirty="0" err="1">
                <a:solidFill>
                  <a:srgbClr val="000000"/>
                </a:solidFill>
              </a:rPr>
              <a:t>esp</a:t>
            </a:r>
            <a:r>
              <a:rPr lang="en-US" altLang="zh-CN" i="1" dirty="0">
                <a:solidFill>
                  <a:srgbClr val="000000"/>
                </a:solidFill>
              </a:rPr>
              <a:t>,%</a:t>
            </a:r>
            <a:r>
              <a:rPr lang="en-US" altLang="zh-CN" i="1" dirty="0" err="1">
                <a:solidFill>
                  <a:srgbClr val="000000"/>
                </a:solidFill>
              </a:rPr>
              <a:t>ebp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0x00401337</a:t>
            </a:r>
            <a:r>
              <a:rPr lang="en-US" altLang="zh-CN" i="1" dirty="0">
                <a:solidFill>
                  <a:srgbClr val="000000"/>
                </a:solidFill>
              </a:rPr>
              <a:t>	and    $0xfffffff0,%esp</a:t>
            </a: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0x0040133A</a:t>
            </a:r>
            <a:r>
              <a:rPr lang="en-US" altLang="zh-CN" i="1" dirty="0">
                <a:solidFill>
                  <a:srgbClr val="000000"/>
                </a:solidFill>
              </a:rPr>
              <a:t>	sub    $0x10,%esp</a:t>
            </a: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0x0040133D</a:t>
            </a:r>
            <a:r>
              <a:rPr lang="en-US" altLang="zh-CN" i="1" dirty="0">
                <a:solidFill>
                  <a:srgbClr val="000000"/>
                </a:solidFill>
              </a:rPr>
              <a:t>	call   0x401910 &lt;__main&gt;</a:t>
            </a:r>
          </a:p>
          <a:p>
            <a:pPr fontAlgn="base">
              <a:spcBef>
                <a:spcPct val="0"/>
              </a:spcBef>
              <a:buFontTx/>
              <a:buAutoNum type="arabicPlain" startAt="4"/>
            </a:pPr>
            <a:r>
              <a:rPr lang="en-US" altLang="zh-CN" i="1" dirty="0">
                <a:solidFill>
                  <a:srgbClr val="0000A0"/>
                </a:solidFill>
              </a:rPr>
              <a:t>        </a:t>
            </a:r>
            <a:r>
              <a:rPr lang="en-US" altLang="zh-CN" i="1" dirty="0" err="1">
                <a:solidFill>
                  <a:srgbClr val="0000A0"/>
                </a:solidFill>
              </a:rPr>
              <a:t>int</a:t>
            </a:r>
            <a:r>
              <a:rPr lang="en-US" altLang="zh-CN" i="1" dirty="0">
                <a:solidFill>
                  <a:srgbClr val="0000A0"/>
                </a:solidFill>
              </a:rPr>
              <a:t> </a:t>
            </a:r>
            <a:r>
              <a:rPr lang="en-US" altLang="zh-CN" i="1" dirty="0" err="1">
                <a:solidFill>
                  <a:srgbClr val="000000"/>
                </a:solidFill>
              </a:rPr>
              <a:t>i</a:t>
            </a:r>
            <a:r>
              <a:rPr lang="en-US" altLang="zh-CN" i="1" dirty="0">
                <a:solidFill>
                  <a:srgbClr val="FF0000"/>
                </a:solidFill>
              </a:rPr>
              <a:t>=</a:t>
            </a:r>
            <a:r>
              <a:rPr lang="en-US" altLang="zh-CN" i="1" dirty="0">
                <a:solidFill>
                  <a:srgbClr val="F000F0"/>
                </a:solidFill>
              </a:rPr>
              <a:t>0</a:t>
            </a:r>
            <a:r>
              <a:rPr lang="en-US" altLang="zh-CN" i="1" dirty="0">
                <a:solidFill>
                  <a:srgbClr val="FF0000"/>
                </a:solidFill>
              </a:rPr>
              <a:t>;</a:t>
            </a:r>
          </a:p>
          <a:p>
            <a:pPr marL="0" indent="0"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0x00401342</a:t>
            </a:r>
            <a:r>
              <a:rPr lang="en-US" altLang="zh-CN" i="1" dirty="0">
                <a:solidFill>
                  <a:srgbClr val="000000"/>
                </a:solidFill>
              </a:rPr>
              <a:t>	</a:t>
            </a:r>
            <a:r>
              <a:rPr lang="en-US" altLang="zh-CN" i="1" dirty="0" err="1">
                <a:solidFill>
                  <a:srgbClr val="000000"/>
                </a:solidFill>
              </a:rPr>
              <a:t>movl</a:t>
            </a:r>
            <a:r>
              <a:rPr lang="en-US" altLang="zh-CN" i="1" dirty="0">
                <a:solidFill>
                  <a:srgbClr val="000000"/>
                </a:solidFill>
              </a:rPr>
              <a:t>   $0x0,0xc(%</a:t>
            </a:r>
            <a:r>
              <a:rPr lang="en-US" altLang="zh-CN" i="1" dirty="0" err="1">
                <a:solidFill>
                  <a:srgbClr val="000000"/>
                </a:solidFill>
              </a:rPr>
              <a:t>esp</a:t>
            </a:r>
            <a:r>
              <a:rPr lang="en-US" altLang="zh-CN" i="1" dirty="0">
                <a:solidFill>
                  <a:srgbClr val="000000"/>
                </a:solidFill>
              </a:rPr>
              <a:t>)</a:t>
            </a: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5  	    </a:t>
            </a:r>
            <a:r>
              <a:rPr lang="en-US" altLang="zh-CN" i="1" dirty="0">
                <a:solidFill>
                  <a:srgbClr val="0000A0"/>
                </a:solidFill>
              </a:rPr>
              <a:t>do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6  	    </a:t>
            </a:r>
            <a:r>
              <a:rPr lang="en-US" altLang="zh-CN" i="1" dirty="0">
                <a:solidFill>
                  <a:srgbClr val="FF0000"/>
                </a:solidFill>
              </a:rPr>
              <a:t>{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7  	       </a:t>
            </a:r>
            <a:r>
              <a:rPr lang="en-US" altLang="zh-CN" i="1" dirty="0" err="1">
                <a:solidFill>
                  <a:srgbClr val="000000"/>
                </a:solidFill>
              </a:rPr>
              <a:t>i</a:t>
            </a:r>
            <a:r>
              <a:rPr lang="en-US" altLang="zh-CN" i="1" dirty="0">
                <a:solidFill>
                  <a:srgbClr val="FF0000"/>
                </a:solidFill>
              </a:rPr>
              <a:t>++;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B050"/>
                </a:solidFill>
              </a:rPr>
              <a:t>0x0040134A</a:t>
            </a:r>
            <a:r>
              <a:rPr lang="en-US" altLang="zh-CN" i="1" dirty="0">
                <a:solidFill>
                  <a:srgbClr val="000000"/>
                </a:solidFill>
              </a:rPr>
              <a:t>	</a:t>
            </a:r>
            <a:r>
              <a:rPr lang="en-US" altLang="zh-CN" i="1" u="sng" dirty="0" err="1">
                <a:solidFill>
                  <a:srgbClr val="000000"/>
                </a:solidFill>
              </a:rPr>
              <a:t>incl</a:t>
            </a:r>
            <a:r>
              <a:rPr lang="en-US" altLang="zh-CN" i="1" u="sng" dirty="0">
                <a:solidFill>
                  <a:srgbClr val="000000"/>
                </a:solidFill>
              </a:rPr>
              <a:t>   0xc(%</a:t>
            </a:r>
            <a:r>
              <a:rPr lang="en-US" altLang="zh-CN" i="1" u="sng" dirty="0" err="1">
                <a:solidFill>
                  <a:srgbClr val="000000"/>
                </a:solidFill>
              </a:rPr>
              <a:t>esp</a:t>
            </a:r>
            <a:r>
              <a:rPr lang="en-US" altLang="zh-CN" i="1" u="sng" dirty="0">
                <a:solidFill>
                  <a:srgbClr val="000000"/>
                </a:solidFill>
              </a:rPr>
              <a:t>)</a:t>
            </a: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8  	    </a:t>
            </a:r>
            <a:r>
              <a:rPr lang="en-US" altLang="zh-CN" i="1" dirty="0">
                <a:solidFill>
                  <a:srgbClr val="FF0000"/>
                </a:solidFill>
              </a:rPr>
              <a:t>}</a:t>
            </a:r>
            <a:r>
              <a:rPr lang="en-US" altLang="zh-CN" i="1" dirty="0">
                <a:solidFill>
                  <a:srgbClr val="0000A0"/>
                </a:solidFill>
              </a:rPr>
              <a:t>while</a:t>
            </a:r>
            <a:r>
              <a:rPr lang="en-US" altLang="zh-CN" i="1" dirty="0">
                <a:solidFill>
                  <a:srgbClr val="FF0000"/>
                </a:solidFill>
              </a:rPr>
              <a:t>(</a:t>
            </a:r>
            <a:r>
              <a:rPr lang="en-US" altLang="zh-CN" i="1" dirty="0" err="1">
                <a:solidFill>
                  <a:srgbClr val="000000"/>
                </a:solidFill>
              </a:rPr>
              <a:t>i</a:t>
            </a:r>
            <a:r>
              <a:rPr lang="en-US" altLang="zh-CN" i="1" dirty="0">
                <a:solidFill>
                  <a:srgbClr val="FF0000"/>
                </a:solidFill>
              </a:rPr>
              <a:t>&gt;</a:t>
            </a:r>
            <a:r>
              <a:rPr lang="en-US" altLang="zh-CN" i="1" dirty="0">
                <a:solidFill>
                  <a:srgbClr val="F000F0"/>
                </a:solidFill>
              </a:rPr>
              <a:t>0</a:t>
            </a:r>
            <a:r>
              <a:rPr lang="en-US" altLang="zh-CN" i="1" dirty="0">
                <a:solidFill>
                  <a:srgbClr val="FF0000"/>
                </a:solidFill>
              </a:rPr>
              <a:t>);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0x0040134E</a:t>
            </a:r>
            <a:r>
              <a:rPr lang="en-US" altLang="zh-CN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CN" i="1" u="sng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cmpl</a:t>
            </a:r>
            <a:r>
              <a:rPr lang="en-US" altLang="zh-CN" i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$0x0,0xc(%</a:t>
            </a:r>
            <a:r>
              <a:rPr lang="en-US" altLang="zh-CN" i="1" u="sng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</a:t>
            </a:r>
            <a:r>
              <a:rPr lang="en-US" altLang="zh-CN" i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0x00401353</a:t>
            </a:r>
            <a:r>
              <a:rPr lang="en-US" altLang="zh-CN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CN" i="1" u="sng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jg</a:t>
            </a:r>
            <a:r>
              <a:rPr lang="en-US" altLang="zh-CN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  <a:r>
              <a:rPr lang="en-US" altLang="zh-CN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0x40134A</a:t>
            </a:r>
            <a:r>
              <a:rPr lang="en-US" altLang="zh-CN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&lt;main+22&gt;</a:t>
            </a: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9  	</a:t>
            </a:r>
            <a:r>
              <a:rPr lang="en-US" altLang="zh-CN" i="1" dirty="0">
                <a:solidFill>
                  <a:srgbClr val="FF0000"/>
                </a:solidFill>
              </a:rPr>
              <a:t> }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0x00401355</a:t>
            </a:r>
            <a:r>
              <a:rPr lang="en-US" altLang="zh-CN" i="1" dirty="0">
                <a:solidFill>
                  <a:srgbClr val="000000"/>
                </a:solidFill>
              </a:rPr>
              <a:t>	leave</a:t>
            </a: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0x00401356</a:t>
            </a:r>
            <a:r>
              <a:rPr lang="en-US" altLang="zh-CN" i="1" dirty="0">
                <a:solidFill>
                  <a:srgbClr val="000000"/>
                </a:solidFill>
              </a:rPr>
              <a:t>	ret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do-while</a:t>
            </a:r>
            <a:r>
              <a:rPr lang="zh-CN" altLang="en-US" dirty="0"/>
              <a:t>语句举例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320136" y="895119"/>
            <a:ext cx="3076972" cy="2893921"/>
          </a:xfrm>
          <a:prstGeom prst="rect">
            <a:avLst/>
          </a:prstGeom>
          <a:solidFill>
            <a:srgbClr val="92D050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/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#include &lt;</a:t>
            </a:r>
            <a:r>
              <a:rPr lang="en-US" altLang="zh-CN" i="1" kern="0" dirty="0" err="1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stdio.h</a:t>
            </a:r>
            <a:r>
              <a:rPr lang="en-US" altLang="zh-CN" i="1" kern="0" dirty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i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main 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 )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i="1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i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i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i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++;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  <a:r>
              <a:rPr lang="en-US" altLang="zh-CN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while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i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en-US" altLang="zh-CN" i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18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比较指令 </a:t>
            </a:r>
            <a:r>
              <a:rPr lang="en-US" altLang="zh-CN" dirty="0" err="1"/>
              <a:t>slt</a:t>
            </a:r>
            <a:r>
              <a:rPr lang="en-US" altLang="zh-CN" dirty="0"/>
              <a:t>  </a:t>
            </a:r>
            <a:r>
              <a:rPr lang="en-US" altLang="zh-CN" dirty="0" err="1"/>
              <a:t>slti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defRPr/>
            </a:pPr>
            <a:r>
              <a:rPr lang="en-US" altLang="zh-CN" b="1" dirty="0"/>
              <a:t>MIPS</a:t>
            </a:r>
            <a:r>
              <a:rPr lang="zh-CN" altLang="en-US" b="1" dirty="0"/>
              <a:t>比较指令 </a:t>
            </a:r>
            <a:r>
              <a:rPr lang="en-US" altLang="zh-CN" dirty="0"/>
              <a:t>(</a:t>
            </a:r>
            <a:r>
              <a:rPr lang="en-US" altLang="zh-CN" u="sng" dirty="0"/>
              <a:t>S</a:t>
            </a:r>
            <a:r>
              <a:rPr lang="en-US" altLang="zh-CN" dirty="0"/>
              <a:t>et on </a:t>
            </a:r>
            <a:r>
              <a:rPr lang="en-US" altLang="zh-CN" u="sng" dirty="0"/>
              <a:t>L</a:t>
            </a:r>
            <a:r>
              <a:rPr lang="en-US" altLang="zh-CN" dirty="0"/>
              <a:t>ess </a:t>
            </a:r>
            <a:r>
              <a:rPr lang="en-US" altLang="zh-CN" u="sng" dirty="0"/>
              <a:t>T</a:t>
            </a:r>
            <a:r>
              <a:rPr lang="en-US" altLang="zh-CN" dirty="0"/>
              <a:t>han)</a:t>
            </a:r>
          </a:p>
          <a:p>
            <a:pPr algn="l">
              <a:defRPr/>
            </a:pPr>
            <a:r>
              <a:rPr lang="en-US" altLang="zh-CN" b="1" dirty="0" err="1">
                <a:solidFill>
                  <a:srgbClr val="00B050"/>
                </a:solidFill>
                <a:latin typeface="Courier New"/>
                <a:cs typeface="Courier New"/>
              </a:rPr>
              <a:t>slt</a:t>
            </a:r>
            <a:r>
              <a:rPr lang="en-US" altLang="zh-CN" b="1" dirty="0">
                <a:solidFill>
                  <a:srgbClr val="00B050"/>
                </a:solidFill>
                <a:latin typeface="Courier New"/>
                <a:cs typeface="Courier New"/>
              </a:rPr>
              <a:t> reg</a:t>
            </a:r>
            <a:r>
              <a:rPr lang="en-US" altLang="zh-CN" b="1" baseline="-25000" dirty="0">
                <a:solidFill>
                  <a:srgbClr val="00B050"/>
                </a:solidFill>
                <a:latin typeface="Courier New"/>
                <a:cs typeface="Courier New"/>
              </a:rPr>
              <a:t>1</a:t>
            </a:r>
            <a:r>
              <a:rPr lang="en-US" altLang="zh-CN" b="1" dirty="0">
                <a:solidFill>
                  <a:srgbClr val="00B050"/>
                </a:solidFill>
                <a:latin typeface="Courier New"/>
                <a:cs typeface="Courier New"/>
              </a:rPr>
              <a:t>,reg</a:t>
            </a:r>
            <a:r>
              <a:rPr lang="en-US" altLang="zh-CN" b="1" baseline="-25000" dirty="0">
                <a:solidFill>
                  <a:srgbClr val="00B050"/>
                </a:solidFill>
                <a:latin typeface="Courier New"/>
                <a:cs typeface="Courier New"/>
              </a:rPr>
              <a:t>2</a:t>
            </a:r>
            <a:r>
              <a:rPr lang="en-US" altLang="zh-CN" b="1" dirty="0">
                <a:solidFill>
                  <a:srgbClr val="00B050"/>
                </a:solidFill>
                <a:latin typeface="Courier New"/>
                <a:cs typeface="Courier New"/>
              </a:rPr>
              <a:t>,reg</a:t>
            </a:r>
            <a:r>
              <a:rPr lang="en-US" altLang="zh-CN" b="1" baseline="-25000" dirty="0">
                <a:solidFill>
                  <a:srgbClr val="00B050"/>
                </a:solidFill>
                <a:latin typeface="Courier New"/>
                <a:cs typeface="Courier New"/>
              </a:rPr>
              <a:t>3</a:t>
            </a:r>
          </a:p>
          <a:p>
            <a:pPr marL="0" indent="0" algn="l">
              <a:buNone/>
              <a:defRPr/>
            </a:pPr>
            <a:r>
              <a:rPr lang="en-US" altLang="zh-CN" sz="2400" b="1" dirty="0">
                <a:solidFill>
                  <a:schemeClr val="accent2"/>
                </a:solidFill>
                <a:latin typeface="Courier New"/>
                <a:cs typeface="Courier New"/>
              </a:rPr>
              <a:t>   reg1 = (reg</a:t>
            </a:r>
            <a:r>
              <a:rPr lang="en-US" altLang="zh-CN" sz="2400" b="1" baseline="-25000" dirty="0">
                <a:solidFill>
                  <a:schemeClr val="accent2"/>
                </a:solidFill>
                <a:latin typeface="Courier New"/>
                <a:cs typeface="Courier New"/>
              </a:rPr>
              <a:t>2</a:t>
            </a:r>
            <a:r>
              <a:rPr lang="en-US" altLang="zh-CN" sz="2400" b="1" dirty="0">
                <a:solidFill>
                  <a:schemeClr val="accent2"/>
                </a:solidFill>
                <a:latin typeface="Courier New"/>
                <a:cs typeface="Courier New"/>
              </a:rPr>
              <a:t> &lt; reg</a:t>
            </a:r>
            <a:r>
              <a:rPr lang="en-US" altLang="zh-CN" sz="2400" b="1" baseline="-25000" dirty="0">
                <a:solidFill>
                  <a:schemeClr val="accent2"/>
                </a:solidFill>
                <a:latin typeface="Courier New"/>
                <a:cs typeface="Courier New"/>
              </a:rPr>
              <a:t>3</a:t>
            </a:r>
            <a:r>
              <a:rPr lang="en-US" altLang="zh-CN" sz="2400" b="1" dirty="0">
                <a:solidFill>
                  <a:schemeClr val="accent2"/>
                </a:solidFill>
                <a:latin typeface="Courier New"/>
                <a:cs typeface="Courier New"/>
              </a:rPr>
              <a:t>)? 1:0;   </a:t>
            </a:r>
            <a:r>
              <a:rPr lang="zh-CN" altLang="en-US" sz="1800" b="1" dirty="0">
                <a:solidFill>
                  <a:schemeClr val="accent2"/>
                </a:solidFill>
                <a:latin typeface="Courier New"/>
                <a:cs typeface="Courier New"/>
              </a:rPr>
              <a:t>（</a:t>
            </a:r>
            <a:r>
              <a:rPr lang="en-US" altLang="zh-CN" sz="1800" b="1" dirty="0">
                <a:solidFill>
                  <a:schemeClr val="accent2"/>
                </a:solidFill>
                <a:latin typeface="Courier New"/>
                <a:cs typeface="Courier New"/>
              </a:rPr>
              <a:t>C</a:t>
            </a:r>
            <a:r>
              <a:rPr lang="zh-CN" altLang="en-US" sz="1800" b="1" dirty="0">
                <a:solidFill>
                  <a:schemeClr val="accent2"/>
                </a:solidFill>
                <a:latin typeface="Courier New"/>
                <a:cs typeface="Courier New"/>
              </a:rPr>
              <a:t>语言）</a:t>
            </a:r>
            <a:endParaRPr lang="en-US" altLang="zh-CN" sz="1800" b="1" dirty="0">
              <a:solidFill>
                <a:schemeClr val="accent2"/>
              </a:solidFill>
              <a:latin typeface="Courier New"/>
              <a:cs typeface="Courier New"/>
            </a:endParaRPr>
          </a:p>
          <a:p>
            <a:pPr algn="l">
              <a:defRPr/>
            </a:pPr>
            <a:r>
              <a:rPr lang="en-US" altLang="zh-CN" b="1" dirty="0">
                <a:solidFill>
                  <a:srgbClr val="7030A0"/>
                </a:solidFill>
                <a:latin typeface="Courier New"/>
                <a:cs typeface="Courier New"/>
              </a:rPr>
              <a:t>i</a:t>
            </a:r>
            <a:r>
              <a:rPr lang="en-US" altLang="zh-CN" sz="2600" b="1" dirty="0">
                <a:solidFill>
                  <a:srgbClr val="7030A0"/>
                </a:solidFill>
                <a:latin typeface="Courier New"/>
                <a:cs typeface="Courier New"/>
              </a:rPr>
              <a:t>f (g&lt;h) </a:t>
            </a:r>
            <a:r>
              <a:rPr lang="en-US" altLang="zh-CN" sz="2600" b="1" dirty="0" err="1">
                <a:solidFill>
                  <a:srgbClr val="7030A0"/>
                </a:solidFill>
                <a:latin typeface="Courier New"/>
                <a:cs typeface="Courier New"/>
              </a:rPr>
              <a:t>goto</a:t>
            </a:r>
            <a:r>
              <a:rPr lang="en-US" altLang="zh-CN" sz="2600" b="1" dirty="0">
                <a:solidFill>
                  <a:srgbClr val="7030A0"/>
                </a:solidFill>
                <a:latin typeface="Courier New"/>
                <a:cs typeface="Courier New"/>
              </a:rPr>
              <a:t> Less;    </a:t>
            </a:r>
          </a:p>
          <a:p>
            <a:pPr marL="0" indent="0" algn="l">
              <a:buNone/>
              <a:defRPr/>
            </a:pP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    </a:t>
            </a:r>
            <a:r>
              <a:rPr lang="en-US" altLang="zh-CN" sz="2400" b="1" dirty="0" err="1">
                <a:solidFill>
                  <a:srgbClr val="7030A0"/>
                </a:solidFill>
                <a:latin typeface="Courier New" pitchFamily="-65" charset="0"/>
              </a:rPr>
              <a:t>slt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 $t0,$s0,$s1 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# $t0 = 1 if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g&lt;h</a:t>
            </a:r>
            <a:endParaRPr lang="en-US" altLang="zh-CN" sz="2400" b="1" i="1" dirty="0">
              <a:latin typeface="Courier New" pitchFamily="-65" charset="0"/>
            </a:endParaRPr>
          </a:p>
          <a:p>
            <a:pPr marL="0" indent="0" algn="l">
              <a:buNone/>
              <a:defRPr/>
            </a:pPr>
            <a:r>
              <a:rPr lang="en-US" altLang="zh-CN" sz="2400" b="1" i="1" dirty="0">
                <a:latin typeface="Courier New" pitchFamily="-65" charset="0"/>
              </a:rPr>
              <a:t>    </a:t>
            </a:r>
            <a:r>
              <a:rPr lang="en-US" altLang="zh-CN" sz="2400" b="1" dirty="0" err="1">
                <a:solidFill>
                  <a:srgbClr val="7030A0"/>
                </a:solidFill>
                <a:latin typeface="Courier New" pitchFamily="-65" charset="0"/>
              </a:rPr>
              <a:t>bne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 $t0,$0, Less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# if $t0!=0  </a:t>
            </a:r>
            <a:r>
              <a:rPr lang="en-US" altLang="zh-CN" sz="2400" b="1" i="1" dirty="0" err="1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goto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Less:</a:t>
            </a:r>
          </a:p>
          <a:p>
            <a:pPr marL="0" indent="0" algn="l">
              <a:buNone/>
              <a:defRPr/>
            </a:pPr>
            <a:r>
              <a:rPr lang="en-US" altLang="zh-CN" sz="2400" b="1" dirty="0">
                <a:latin typeface="Courier New" pitchFamily="-65" charset="0"/>
              </a:rPr>
              <a:t>    </a:t>
            </a:r>
            <a:r>
              <a:rPr lang="en-US" altLang="zh-CN" sz="2400" b="1" dirty="0" err="1">
                <a:latin typeface="Courier New" pitchFamily="-65" charset="0"/>
              </a:rPr>
              <a:t>blt</a:t>
            </a:r>
            <a:r>
              <a:rPr lang="en-US" altLang="zh-CN" sz="2400" b="1" dirty="0">
                <a:latin typeface="Courier New" pitchFamily="-65" charset="0"/>
              </a:rPr>
              <a:t> </a:t>
            </a:r>
            <a:r>
              <a:rPr lang="zh-CN" altLang="en-US" sz="2400" b="1" dirty="0">
                <a:latin typeface="Courier New" pitchFamily="-65" charset="0"/>
              </a:rPr>
              <a:t>伪指令 </a:t>
            </a:r>
            <a:r>
              <a:rPr lang="en-US" altLang="zh-CN" sz="2400" b="1" dirty="0">
                <a:latin typeface="Courier New" pitchFamily="-65" charset="0"/>
              </a:rPr>
              <a:t>(branch less than) </a:t>
            </a:r>
            <a:endParaRPr lang="en-US" altLang="zh-CN" sz="2400" b="1" dirty="0">
              <a:solidFill>
                <a:schemeClr val="bg2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75D0B61-AAFD-4712-9362-2B6ED950AD90}"/>
              </a:ext>
            </a:extLst>
          </p:cNvPr>
          <p:cNvGrpSpPr/>
          <p:nvPr/>
        </p:nvGrpSpPr>
        <p:grpSpPr>
          <a:xfrm>
            <a:off x="7732805" y="2435489"/>
            <a:ext cx="3888579" cy="579957"/>
            <a:chOff x="747312" y="4732301"/>
            <a:chExt cx="1887609" cy="57995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92CCF2A-585B-441C-A964-3ADD4C579FF7}"/>
                </a:ext>
              </a:extLst>
            </p:cNvPr>
            <p:cNvSpPr/>
            <p:nvPr/>
          </p:nvSpPr>
          <p:spPr>
            <a:xfrm>
              <a:off x="747312" y="4732301"/>
              <a:ext cx="1887608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9405752-B0D7-4978-B7C4-9A42E03DB2F8}"/>
                </a:ext>
              </a:extLst>
            </p:cNvPr>
            <p:cNvSpPr/>
            <p:nvPr/>
          </p:nvSpPr>
          <p:spPr>
            <a:xfrm>
              <a:off x="757451" y="4822224"/>
              <a:ext cx="187747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利用通用寄存器存储比较结果！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4BCB12D5-8D3D-4E75-B9B6-130E925BCB60}"/>
              </a:ext>
            </a:extLst>
          </p:cNvPr>
          <p:cNvGrpSpPr/>
          <p:nvPr/>
        </p:nvGrpSpPr>
        <p:grpSpPr>
          <a:xfrm>
            <a:off x="8434549" y="5178689"/>
            <a:ext cx="3098639" cy="579957"/>
            <a:chOff x="747312" y="4732301"/>
            <a:chExt cx="1887609" cy="57995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A99FFA1-B9A3-4BB8-8E1E-914E0DF67386}"/>
                </a:ext>
              </a:extLst>
            </p:cNvPr>
            <p:cNvSpPr/>
            <p:nvPr/>
          </p:nvSpPr>
          <p:spPr>
            <a:xfrm>
              <a:off x="747312" y="4732301"/>
              <a:ext cx="1887608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3175E63-A778-42D8-B690-4F00DE19E574}"/>
                </a:ext>
              </a:extLst>
            </p:cNvPr>
            <p:cNvSpPr/>
            <p:nvPr/>
          </p:nvSpPr>
          <p:spPr>
            <a:xfrm>
              <a:off x="757451" y="4822224"/>
              <a:ext cx="187747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为什么是伪指令？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5807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</a:t>
            </a:r>
            <a:r>
              <a:rPr lang="zh-CN" altLang="en-US" dirty="0"/>
              <a:t>过程调用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60000"/>
              </a:lnSpc>
              <a:defRPr/>
            </a:pPr>
            <a:r>
              <a:rPr lang="en-US" altLang="zh-CN" sz="2800" b="1" dirty="0"/>
              <a:t>C</a:t>
            </a:r>
            <a:r>
              <a:rPr lang="zh-CN" altLang="en-US" sz="2800" b="1" dirty="0"/>
              <a:t>语言函数调用</a:t>
            </a:r>
            <a:endParaRPr lang="en-US" altLang="zh-CN" sz="2800" b="1" dirty="0"/>
          </a:p>
          <a:p>
            <a:pPr marL="457200" lvl="1" indent="0">
              <a:lnSpc>
                <a:spcPct val="160000"/>
              </a:lnSpc>
              <a:buNone/>
              <a:defRPr/>
            </a:pPr>
            <a:r>
              <a:rPr lang="en-US" altLang="zh-CN" sz="2400" dirty="0" err="1">
                <a:solidFill>
                  <a:srgbClr val="0070C0"/>
                </a:solidFill>
              </a:rPr>
              <a:t>int</a:t>
            </a:r>
            <a:r>
              <a:rPr lang="en-US" altLang="zh-CN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</a:t>
            </a:r>
            <a:r>
              <a:rPr lang="en-US" altLang="zh-CN" sz="2400" dirty="0">
                <a:solidFill>
                  <a:srgbClr val="0070C0"/>
                </a:solidFill>
              </a:rPr>
              <a:t>(</a:t>
            </a:r>
            <a:r>
              <a:rPr lang="en-US" altLang="zh-CN" sz="2400" dirty="0" err="1">
                <a:solidFill>
                  <a:srgbClr val="0070C0"/>
                </a:solidFill>
              </a:rPr>
              <a:t>int</a:t>
            </a:r>
            <a:r>
              <a:rPr lang="en-US" altLang="zh-CN" sz="2400" dirty="0">
                <a:solidFill>
                  <a:srgbClr val="0070C0"/>
                </a:solidFill>
              </a:rPr>
              <a:t> a ,</a:t>
            </a:r>
            <a:r>
              <a:rPr lang="en-US" altLang="zh-CN" sz="2400" dirty="0" err="1">
                <a:solidFill>
                  <a:srgbClr val="0070C0"/>
                </a:solidFill>
              </a:rPr>
              <a:t>int</a:t>
            </a:r>
            <a:r>
              <a:rPr lang="en-US" altLang="zh-CN" sz="2400" dirty="0">
                <a:solidFill>
                  <a:srgbClr val="0070C0"/>
                </a:solidFill>
              </a:rPr>
              <a:t> b) </a:t>
            </a:r>
          </a:p>
          <a:p>
            <a:pPr marL="457200" lvl="1" indent="0">
              <a:lnSpc>
                <a:spcPct val="160000"/>
              </a:lnSpc>
              <a:buNone/>
              <a:defRPr/>
            </a:pPr>
            <a:r>
              <a:rPr lang="en-US" altLang="zh-CN" sz="2400" dirty="0">
                <a:solidFill>
                  <a:srgbClr val="0070C0"/>
                </a:solidFill>
              </a:rPr>
              <a:t>  {  return (</a:t>
            </a:r>
            <a:r>
              <a:rPr lang="en-US" altLang="zh-CN" sz="2400" dirty="0" err="1">
                <a:solidFill>
                  <a:srgbClr val="0070C0"/>
                </a:solidFill>
              </a:rPr>
              <a:t>a+b</a:t>
            </a:r>
            <a:r>
              <a:rPr lang="en-US" altLang="zh-CN" sz="2400" dirty="0">
                <a:solidFill>
                  <a:srgbClr val="0070C0"/>
                </a:solidFill>
              </a:rPr>
              <a:t>); }</a:t>
            </a:r>
          </a:p>
          <a:p>
            <a:pPr>
              <a:lnSpc>
                <a:spcPct val="160000"/>
              </a:lnSpc>
              <a:defRPr/>
            </a:pPr>
            <a:r>
              <a:rPr lang="en-US" altLang="zh-CN" sz="2800" b="1" dirty="0"/>
              <a:t>MIPS</a:t>
            </a:r>
            <a:r>
              <a:rPr lang="zh-CN" altLang="en-US" sz="2800" b="1" dirty="0"/>
              <a:t>过程调用机制</a:t>
            </a:r>
            <a:endParaRPr lang="en-US" altLang="zh-CN" sz="2800" b="1" dirty="0"/>
          </a:p>
          <a:p>
            <a:pPr lvl="1">
              <a:lnSpc>
                <a:spcPct val="160000"/>
              </a:lnSpc>
              <a:defRPr/>
            </a:pPr>
            <a:r>
              <a:rPr lang="zh-CN" altLang="en-US" sz="2400" dirty="0"/>
              <a:t>返回地址寄存器  </a:t>
            </a:r>
            <a:r>
              <a:rPr lang="en-US" altLang="zh-CN" sz="2400" b="1" dirty="0">
                <a:latin typeface="Courier New" pitchFamily="-65" charset="0"/>
              </a:rPr>
              <a:t>$</a:t>
            </a:r>
            <a:r>
              <a:rPr lang="en-US" altLang="zh-CN" sz="2400" b="1" dirty="0" err="1">
                <a:latin typeface="Courier New" pitchFamily="-65" charset="0"/>
              </a:rPr>
              <a:t>ra</a:t>
            </a:r>
            <a:endParaRPr lang="en-US" altLang="zh-CN" sz="2400" b="1" dirty="0">
              <a:latin typeface="Courier New" pitchFamily="-65" charset="0"/>
            </a:endParaRPr>
          </a:p>
          <a:p>
            <a:pPr lvl="1">
              <a:lnSpc>
                <a:spcPct val="160000"/>
              </a:lnSpc>
              <a:defRPr/>
            </a:pPr>
            <a:r>
              <a:rPr lang="zh-CN" altLang="en-US" sz="2400" dirty="0"/>
              <a:t>参数寄存器         </a:t>
            </a:r>
            <a:r>
              <a:rPr lang="en-US" altLang="zh-CN" sz="2400" b="1" dirty="0">
                <a:latin typeface="Courier New" pitchFamily="-65" charset="0"/>
              </a:rPr>
              <a:t>$a0, $a1, $a2, $a3</a:t>
            </a:r>
          </a:p>
          <a:p>
            <a:pPr lvl="1">
              <a:lnSpc>
                <a:spcPct val="160000"/>
              </a:lnSpc>
              <a:defRPr/>
            </a:pPr>
            <a:r>
              <a:rPr lang="zh-CN" altLang="en-US" sz="2400" dirty="0"/>
              <a:t>返回值寄存器     </a:t>
            </a:r>
            <a:r>
              <a:rPr lang="en-US" altLang="zh-CN" sz="2400" b="1" dirty="0">
                <a:latin typeface="Courier New" pitchFamily="-65" charset="0"/>
              </a:rPr>
              <a:t>$v0 $v1</a:t>
            </a:r>
          </a:p>
          <a:p>
            <a:pPr lvl="1">
              <a:lnSpc>
                <a:spcPct val="160000"/>
              </a:lnSpc>
              <a:defRPr/>
            </a:pPr>
            <a:r>
              <a:rPr lang="zh-CN" altLang="en-US" sz="2400" dirty="0"/>
              <a:t>局部变量</a:t>
            </a:r>
            <a:r>
              <a:rPr lang="zh-CN" altLang="en-US" sz="2400" b="1" dirty="0">
                <a:latin typeface="Courier New" pitchFamily="-65" charset="0"/>
              </a:rPr>
              <a:t>      </a:t>
            </a:r>
            <a:r>
              <a:rPr lang="en-US" altLang="zh-CN" sz="2400" b="1" dirty="0">
                <a:latin typeface="Courier New" pitchFamily="-65" charset="0"/>
              </a:rPr>
              <a:t>$t0~$t9   </a:t>
            </a:r>
          </a:p>
          <a:p>
            <a:pPr lvl="1">
              <a:lnSpc>
                <a:spcPct val="160000"/>
              </a:lnSpc>
              <a:defRPr/>
            </a:pPr>
            <a:r>
              <a:rPr lang="zh-CN" altLang="en-US" sz="2400" dirty="0"/>
              <a:t>堆栈指针      </a:t>
            </a:r>
            <a:r>
              <a:rPr lang="zh-CN" altLang="en-US" sz="2400" b="1" dirty="0">
                <a:latin typeface="Courier New" pitchFamily="-65" charset="0"/>
              </a:rPr>
              <a:t>   </a:t>
            </a:r>
            <a:r>
              <a:rPr lang="en-US" altLang="zh-CN" sz="2400" b="1" dirty="0">
                <a:latin typeface="Courier New" pitchFamily="-65" charset="0"/>
              </a:rPr>
              <a:t>$</a:t>
            </a:r>
            <a:r>
              <a:rPr lang="en-US" altLang="zh-CN" sz="2400" b="1" dirty="0" err="1">
                <a:latin typeface="Courier New" pitchFamily="-65" charset="0"/>
              </a:rPr>
              <a:t>sp</a:t>
            </a:r>
            <a:endParaRPr lang="en-US" altLang="zh-CN" sz="2400" b="1" dirty="0">
              <a:latin typeface="Courier New" pitchFamily="-65" charset="0"/>
            </a:endParaRPr>
          </a:p>
          <a:p>
            <a:pPr lvl="1">
              <a:defRPr/>
            </a:pPr>
            <a:endParaRPr lang="en-US" altLang="zh-CN" b="1" dirty="0"/>
          </a:p>
          <a:p>
            <a:pPr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1112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487822" y="979714"/>
            <a:ext cx="11212766" cy="1623527"/>
          </a:xfrm>
          <a:prstGeom prst="roundRect">
            <a:avLst>
              <a:gd name="adj" fmla="val 632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过程调用实现机制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>
              <a:lnSpc>
                <a:spcPct val="120000"/>
              </a:lnSpc>
              <a:buFont typeface="Times" pitchFamily="-65" charset="0"/>
              <a:buNone/>
              <a:defRPr/>
            </a:pPr>
            <a:r>
              <a:rPr lang="en-US" altLang="zh-CN" b="1" dirty="0">
                <a:latin typeface="Courier New" pitchFamily="-65" charset="0"/>
              </a:rPr>
              <a:t>   sum(</a:t>
            </a:r>
            <a:r>
              <a:rPr lang="en-US" altLang="zh-CN" b="1" dirty="0" err="1">
                <a:solidFill>
                  <a:srgbClr val="0000FF"/>
                </a:solidFill>
                <a:latin typeface="Courier New" pitchFamily="-65" charset="0"/>
              </a:rPr>
              <a:t>a</a:t>
            </a:r>
            <a:r>
              <a:rPr lang="en-US" altLang="zh-CN" b="1" dirty="0" err="1">
                <a:latin typeface="Courier New" pitchFamily="-65" charset="0"/>
              </a:rPr>
              <a:t>,</a:t>
            </a:r>
            <a:r>
              <a:rPr lang="en-US" altLang="zh-CN" b="1" dirty="0" err="1">
                <a:solidFill>
                  <a:srgbClr val="00B050"/>
                </a:solidFill>
                <a:latin typeface="Courier New" pitchFamily="-65" charset="0"/>
              </a:rPr>
              <a:t>b</a:t>
            </a:r>
            <a:r>
              <a:rPr lang="en-US" altLang="zh-CN" b="1" dirty="0">
                <a:latin typeface="Courier New" pitchFamily="-65" charset="0"/>
              </a:rPr>
              <a:t>);             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/* </a:t>
            </a:r>
            <a:r>
              <a:rPr lang="en-US" altLang="zh-CN" b="1" dirty="0" err="1">
                <a:solidFill>
                  <a:srgbClr val="0000FF"/>
                </a:solidFill>
                <a:latin typeface="Courier New" pitchFamily="-65" charset="0"/>
              </a:rPr>
              <a:t>a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,</a:t>
            </a:r>
            <a:r>
              <a:rPr lang="en-US" altLang="zh-CN" b="1" dirty="0" err="1">
                <a:solidFill>
                  <a:schemeClr val="accent6">
                    <a:lumMod val="75000"/>
                  </a:schemeClr>
                </a:solidFill>
                <a:latin typeface="Courier New" pitchFamily="-65" charset="0"/>
              </a:rPr>
              <a:t>b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:</a:t>
            </a:r>
            <a:r>
              <a:rPr lang="en-US" altLang="zh-CN" b="1" dirty="0">
                <a:solidFill>
                  <a:srgbClr val="0000FF"/>
                </a:solidFill>
                <a:latin typeface="Courier New" pitchFamily="-65" charset="0"/>
              </a:rPr>
              <a:t>$s0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,</a:t>
            </a:r>
            <a:r>
              <a:rPr lang="en-US" altLang="zh-CN" b="1" dirty="0">
                <a:solidFill>
                  <a:srgbClr val="00B050"/>
                </a:solidFill>
                <a:latin typeface="Courier New" pitchFamily="-65" charset="0"/>
              </a:rPr>
              <a:t>$s1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*/</a:t>
            </a:r>
            <a:b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</a:br>
            <a:r>
              <a:rPr lang="en-US" altLang="zh-CN" b="1" dirty="0">
                <a:latin typeface="Courier New" pitchFamily="-65" charset="0"/>
              </a:rPr>
              <a:t>}</a:t>
            </a:r>
            <a:br>
              <a:rPr lang="en-US" altLang="zh-CN" b="1" dirty="0">
                <a:latin typeface="Courier New" pitchFamily="-65" charset="0"/>
              </a:rPr>
            </a:br>
            <a:r>
              <a:rPr lang="en-US" altLang="zh-CN" b="1" dirty="0" err="1">
                <a:latin typeface="Courier New" pitchFamily="-65" charset="0"/>
              </a:rPr>
              <a:t>int</a:t>
            </a:r>
            <a:r>
              <a:rPr lang="en-US" altLang="zh-CN" b="1" dirty="0">
                <a:latin typeface="Courier New" pitchFamily="-65" charset="0"/>
              </a:rPr>
              <a:t> sum(</a:t>
            </a:r>
            <a:r>
              <a:rPr lang="en-US" altLang="zh-CN" b="1" dirty="0" err="1">
                <a:latin typeface="Courier New" pitchFamily="-65" charset="0"/>
              </a:rPr>
              <a:t>int</a:t>
            </a:r>
            <a:r>
              <a:rPr lang="en-US" altLang="zh-CN" b="1" dirty="0">
                <a:latin typeface="Courier New" pitchFamily="-65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Courier New" pitchFamily="-65" charset="0"/>
              </a:rPr>
              <a:t>x</a:t>
            </a:r>
            <a:r>
              <a:rPr lang="en-US" altLang="zh-CN" b="1" dirty="0">
                <a:latin typeface="Courier New" pitchFamily="-65" charset="0"/>
              </a:rPr>
              <a:t>, </a:t>
            </a:r>
            <a:r>
              <a:rPr lang="en-US" altLang="zh-CN" b="1" dirty="0" err="1">
                <a:latin typeface="Courier New" pitchFamily="-65" charset="0"/>
              </a:rPr>
              <a:t>int</a:t>
            </a:r>
            <a:r>
              <a:rPr lang="en-US" altLang="zh-CN" b="1" dirty="0">
                <a:latin typeface="Courier New" pitchFamily="-65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Courier New" pitchFamily="-65" charset="0"/>
              </a:rPr>
              <a:t>y</a:t>
            </a:r>
            <a:r>
              <a:rPr lang="en-US" altLang="zh-CN" b="1" dirty="0">
                <a:latin typeface="Courier New" pitchFamily="-65" charset="0"/>
              </a:rPr>
              <a:t>)</a:t>
            </a:r>
          </a:p>
          <a:p>
            <a:pPr algn="l">
              <a:lnSpc>
                <a:spcPct val="120000"/>
              </a:lnSpc>
              <a:buFont typeface="Times" pitchFamily="-65" charset="0"/>
              <a:buNone/>
              <a:defRPr/>
            </a:pPr>
            <a:r>
              <a:rPr lang="en-US" altLang="zh-CN" b="1" dirty="0">
                <a:latin typeface="Courier New" pitchFamily="-65" charset="0"/>
              </a:rPr>
              <a:t>   { return </a:t>
            </a:r>
            <a:r>
              <a:rPr lang="en-US" altLang="zh-CN" b="1" dirty="0" err="1">
                <a:latin typeface="Courier New" pitchFamily="-65" charset="0"/>
              </a:rPr>
              <a:t>x+y</a:t>
            </a:r>
            <a:r>
              <a:rPr lang="en-US" altLang="zh-CN" b="1" dirty="0">
                <a:latin typeface="Courier New" pitchFamily="-65" charset="0"/>
              </a:rPr>
              <a:t>; }</a:t>
            </a:r>
          </a:p>
          <a:p>
            <a:pPr algn="l">
              <a:lnSpc>
                <a:spcPct val="100000"/>
              </a:lnSpc>
              <a:buFont typeface="Times" pitchFamily="-65" charset="0"/>
              <a:buNone/>
              <a:defRPr/>
            </a:pPr>
            <a:endParaRPr lang="en-US" altLang="zh-CN" b="1" dirty="0">
              <a:latin typeface="Courier New" pitchFamily="-65" charset="0"/>
            </a:endParaRPr>
          </a:p>
          <a:p>
            <a:pPr algn="l">
              <a:lnSpc>
                <a:spcPct val="100000"/>
              </a:lnSpc>
              <a:buFont typeface="Times" pitchFamily="-65" charset="0"/>
              <a:buNone/>
              <a:defRPr/>
            </a:pP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 1000 </a:t>
            </a:r>
            <a:r>
              <a:rPr lang="en-US" altLang="zh-CN" b="1" dirty="0">
                <a:latin typeface="Courier New"/>
                <a:cs typeface="Courier New"/>
              </a:rPr>
              <a:t>add  </a:t>
            </a:r>
            <a:r>
              <a:rPr lang="en-US" altLang="zh-CN" b="1" dirty="0">
                <a:solidFill>
                  <a:srgbClr val="C00000"/>
                </a:solidFill>
                <a:latin typeface="Courier New"/>
                <a:cs typeface="Courier New"/>
              </a:rPr>
              <a:t>$a0</a:t>
            </a:r>
            <a:r>
              <a:rPr lang="en-US" altLang="zh-CN" b="1" dirty="0">
                <a:latin typeface="Courier New" pitchFamily="-65" charset="0"/>
              </a:rPr>
              <a:t>,</a:t>
            </a:r>
            <a:r>
              <a:rPr lang="en-US" altLang="zh-CN" b="1" dirty="0">
                <a:solidFill>
                  <a:srgbClr val="0000FF"/>
                </a:solidFill>
                <a:latin typeface="Courier New" pitchFamily="-65" charset="0"/>
              </a:rPr>
              <a:t>$s0</a:t>
            </a:r>
            <a:r>
              <a:rPr lang="en-US" altLang="zh-CN" b="1" dirty="0">
                <a:latin typeface="Courier New"/>
                <a:cs typeface="Courier New"/>
              </a:rPr>
              <a:t>,$zero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# x =</a:t>
            </a:r>
            <a:r>
              <a:rPr lang="en-US" altLang="zh-CN" b="1" dirty="0">
                <a:latin typeface="Courier New"/>
                <a:cs typeface="Courier New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Courier New"/>
                <a:cs typeface="Courier New"/>
              </a:rPr>
              <a:t>a</a:t>
            </a:r>
            <a:r>
              <a:rPr lang="en-US" altLang="zh-CN" b="1" dirty="0">
                <a:latin typeface="Courier New"/>
                <a:cs typeface="Courier New"/>
              </a:rPr>
              <a:t>    </a:t>
            </a:r>
            <a:r>
              <a:rPr lang="zh-CN" altLang="en-US" sz="2200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传参</a:t>
            </a:r>
            <a:endParaRPr lang="en-US" altLang="zh-CN" dirty="0">
              <a:solidFill>
                <a:schemeClr val="bg2">
                  <a:lumMod val="50000"/>
                </a:schemeClr>
              </a:solidFill>
              <a:latin typeface="Courier New"/>
              <a:cs typeface="Courier New"/>
            </a:endParaRPr>
          </a:p>
          <a:p>
            <a:pPr algn="l">
              <a:lnSpc>
                <a:spcPct val="100000"/>
              </a:lnSpc>
              <a:buFont typeface="Times" pitchFamily="-65" charset="0"/>
              <a:buNone/>
              <a:defRPr/>
            </a:pPr>
            <a:r>
              <a:rPr lang="en-US" altLang="zh-CN" b="1" dirty="0">
                <a:latin typeface="Courier New"/>
                <a:cs typeface="Courier New"/>
              </a:rPr>
              <a:t>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1004</a:t>
            </a:r>
            <a:r>
              <a:rPr lang="en-US" altLang="zh-CN" b="1" dirty="0">
                <a:latin typeface="Courier New"/>
                <a:cs typeface="Courier New"/>
              </a:rPr>
              <a:t> add  </a:t>
            </a:r>
            <a:r>
              <a:rPr lang="en-US" altLang="zh-CN" b="1" dirty="0">
                <a:solidFill>
                  <a:srgbClr val="C00000"/>
                </a:solidFill>
                <a:latin typeface="Courier New"/>
                <a:cs typeface="Courier New"/>
              </a:rPr>
              <a:t>$a1</a:t>
            </a:r>
            <a:r>
              <a:rPr lang="en-US" altLang="zh-CN" b="1" dirty="0">
                <a:latin typeface="Courier New"/>
                <a:cs typeface="Courier New"/>
              </a:rPr>
              <a:t>,</a:t>
            </a:r>
            <a:r>
              <a:rPr lang="en-US" altLang="zh-CN" b="1" dirty="0">
                <a:solidFill>
                  <a:srgbClr val="00B050"/>
                </a:solidFill>
                <a:latin typeface="Courier New" pitchFamily="-65" charset="0"/>
              </a:rPr>
              <a:t>$s1</a:t>
            </a:r>
            <a:r>
              <a:rPr lang="en-US" altLang="zh-CN" b="1" dirty="0">
                <a:latin typeface="Courier New"/>
                <a:cs typeface="Courier New"/>
              </a:rPr>
              <a:t>,$zero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# y = </a:t>
            </a:r>
            <a:r>
              <a:rPr lang="en-US" altLang="zh-CN" b="1" dirty="0">
                <a:solidFill>
                  <a:srgbClr val="00B050"/>
                </a:solidFill>
                <a:latin typeface="Courier New"/>
                <a:cs typeface="Courier New"/>
              </a:rPr>
              <a:t>b    </a:t>
            </a:r>
            <a:r>
              <a:rPr lang="zh-CN" altLang="en-US" sz="2200" dirty="0">
                <a:solidFill>
                  <a:srgbClr val="E7E6E6">
                    <a:lumMod val="50000"/>
                  </a:srgbClr>
                </a:solidFill>
                <a:latin typeface="Courier New"/>
                <a:cs typeface="Courier New"/>
              </a:rPr>
              <a:t>传参</a:t>
            </a:r>
            <a:endParaRPr lang="en-US" altLang="zh-CN" dirty="0">
              <a:solidFill>
                <a:schemeClr val="bg2">
                  <a:lumMod val="50000"/>
                </a:schemeClr>
              </a:solidFill>
              <a:latin typeface="Courier New"/>
              <a:cs typeface="Courier New"/>
            </a:endParaRPr>
          </a:p>
          <a:p>
            <a:pPr algn="l">
              <a:lnSpc>
                <a:spcPct val="100000"/>
              </a:lnSpc>
              <a:buFont typeface="Times" pitchFamily="-65" charset="0"/>
              <a:buNone/>
              <a:defRPr/>
            </a:pP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 1008</a:t>
            </a:r>
            <a:r>
              <a:rPr lang="en-US" altLang="zh-CN" b="1" dirty="0">
                <a:latin typeface="Courier New"/>
                <a:cs typeface="Courier New"/>
              </a:rPr>
              <a:t> </a:t>
            </a:r>
            <a:r>
              <a:rPr lang="en-US" altLang="zh-CN" b="1" dirty="0" err="1">
                <a:latin typeface="Courier New"/>
                <a:cs typeface="Courier New"/>
              </a:rPr>
              <a:t>addi</a:t>
            </a:r>
            <a:r>
              <a:rPr lang="en-US" altLang="zh-CN" b="1" dirty="0">
                <a:latin typeface="Courier New"/>
                <a:cs typeface="Courier New"/>
              </a:rPr>
              <a:t> $ra,$zero,1016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# $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ra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=1016 </a:t>
            </a:r>
            <a:r>
              <a:rPr lang="zh-CN" altLang="en-US" sz="2200" dirty="0">
                <a:solidFill>
                  <a:srgbClr val="E7E6E6">
                    <a:lumMod val="50000"/>
                  </a:srgbClr>
                </a:solidFill>
                <a:latin typeface="Courier New"/>
                <a:cs typeface="Courier New"/>
              </a:rPr>
              <a:t>保存返回地址</a:t>
            </a:r>
            <a:endParaRPr lang="en-US" altLang="zh-CN" dirty="0">
              <a:solidFill>
                <a:schemeClr val="bg2">
                  <a:lumMod val="50000"/>
                </a:schemeClr>
              </a:solidFill>
              <a:latin typeface="Courier New"/>
              <a:cs typeface="Courier New"/>
            </a:endParaRPr>
          </a:p>
          <a:p>
            <a:pPr algn="l">
              <a:lnSpc>
                <a:spcPct val="100000"/>
              </a:lnSpc>
              <a:buFont typeface="Times" pitchFamily="-65" charset="0"/>
              <a:buNone/>
              <a:defRPr/>
            </a:pP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1012</a:t>
            </a:r>
            <a:r>
              <a:rPr lang="en-US" altLang="zh-CN" b="1" dirty="0">
                <a:latin typeface="Courier New"/>
                <a:cs typeface="Courier New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Courier New"/>
                <a:cs typeface="Courier New"/>
              </a:rPr>
              <a:t>j    sum </a:t>
            </a:r>
            <a:r>
              <a:rPr lang="en-US" altLang="zh-CN" b="1" dirty="0">
                <a:latin typeface="Courier New"/>
                <a:cs typeface="Courier New"/>
              </a:rPr>
              <a:t>		   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#</a:t>
            </a:r>
            <a:r>
              <a:rPr lang="en-US" altLang="zh-CN" i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跳转，调用过程</a:t>
            </a:r>
            <a:r>
              <a:rPr lang="en-US" altLang="zh-CN" b="1" dirty="0">
                <a:solidFill>
                  <a:srgbClr val="FF0000"/>
                </a:solidFill>
                <a:latin typeface="Courier New"/>
                <a:cs typeface="Courier New"/>
              </a:rPr>
              <a:t>sum</a:t>
            </a:r>
          </a:p>
          <a:p>
            <a:pPr algn="l">
              <a:lnSpc>
                <a:spcPct val="100000"/>
              </a:lnSpc>
              <a:buFont typeface="Times" pitchFamily="-65" charset="0"/>
              <a:buNone/>
              <a:defRPr/>
            </a:pPr>
            <a:r>
              <a:rPr lang="en-US" altLang="zh-CN" b="1" i="1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1016</a:t>
            </a:r>
            <a:r>
              <a:rPr lang="en-US" altLang="zh-CN" b="1" dirty="0">
                <a:latin typeface="Courier New"/>
                <a:cs typeface="Courier New"/>
              </a:rPr>
              <a:t> </a:t>
            </a:r>
          </a:p>
          <a:p>
            <a:pPr algn="l">
              <a:lnSpc>
                <a:spcPct val="100000"/>
              </a:lnSpc>
              <a:buFont typeface="Times" pitchFamily="-65" charset="0"/>
              <a:buNone/>
              <a:defRPr/>
            </a:pPr>
            <a:r>
              <a:rPr lang="en-US" altLang="zh-CN" b="1" dirty="0">
                <a:latin typeface="Courier New"/>
                <a:cs typeface="Courier New"/>
              </a:rPr>
              <a:t> …</a:t>
            </a:r>
          </a:p>
          <a:p>
            <a:pPr algn="l">
              <a:lnSpc>
                <a:spcPct val="100000"/>
              </a:lnSpc>
              <a:buFont typeface="Times" pitchFamily="-65" charset="0"/>
              <a:buNone/>
              <a:defRPr/>
            </a:pPr>
            <a:r>
              <a:rPr lang="en-US" altLang="zh-CN" b="1" dirty="0">
                <a:latin typeface="Courier New"/>
                <a:cs typeface="Courier New"/>
              </a:rPr>
              <a:t>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2000</a:t>
            </a:r>
            <a:r>
              <a:rPr lang="en-US" altLang="zh-CN" b="1" dirty="0">
                <a:latin typeface="Courier New"/>
                <a:cs typeface="Courier New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Courier New"/>
                <a:cs typeface="Courier New"/>
              </a:rPr>
              <a:t>sum: </a:t>
            </a:r>
            <a:r>
              <a:rPr lang="en-US" altLang="zh-CN" b="1" dirty="0">
                <a:latin typeface="Courier New"/>
                <a:cs typeface="Courier New"/>
              </a:rPr>
              <a:t>add $v0,$a0,$a1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zh-CN" altLang="en-US" sz="2000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过程入口</a:t>
            </a:r>
            <a:endParaRPr lang="en-US" altLang="zh-CN" sz="2000" b="1" dirty="0">
              <a:solidFill>
                <a:schemeClr val="bg2">
                  <a:lumMod val="50000"/>
                </a:schemeClr>
              </a:solidFill>
              <a:latin typeface="Courier New"/>
              <a:cs typeface="Courier New"/>
            </a:endParaRPr>
          </a:p>
          <a:p>
            <a:pPr algn="l">
              <a:lnSpc>
                <a:spcPct val="100000"/>
              </a:lnSpc>
              <a:buNone/>
              <a:defRPr/>
            </a:pPr>
            <a:r>
              <a:rPr lang="en-US" altLang="zh-CN" b="1" dirty="0">
                <a:latin typeface="Courier New"/>
                <a:cs typeface="Courier New"/>
              </a:rPr>
              <a:t>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2004</a:t>
            </a:r>
            <a:r>
              <a:rPr lang="en-US" altLang="zh-CN" b="1" dirty="0">
                <a:latin typeface="Courier New"/>
                <a:cs typeface="Courier New"/>
              </a:rPr>
              <a:t> </a:t>
            </a:r>
            <a:r>
              <a:rPr lang="en-US" altLang="zh-CN" b="1" dirty="0" err="1">
                <a:latin typeface="Courier New"/>
                <a:cs typeface="Courier New"/>
              </a:rPr>
              <a:t>jr</a:t>
            </a:r>
            <a:r>
              <a:rPr lang="en-US" altLang="zh-CN" b="1" dirty="0">
                <a:latin typeface="Courier New"/>
                <a:cs typeface="Courier New"/>
              </a:rPr>
              <a:t>   $</a:t>
            </a:r>
            <a:r>
              <a:rPr lang="en-US" altLang="zh-CN" b="1" dirty="0" err="1">
                <a:latin typeface="Courier New"/>
                <a:cs typeface="Courier New"/>
              </a:rPr>
              <a:t>ra</a:t>
            </a:r>
            <a:r>
              <a:rPr lang="en-US" altLang="zh-CN" b="1" dirty="0">
                <a:latin typeface="Courier New"/>
                <a:cs typeface="Courier New"/>
              </a:rPr>
              <a:t>	       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 # </a:t>
            </a:r>
            <a:r>
              <a:rPr lang="zh-CN" altLang="en-US" sz="2100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返回主程序</a:t>
            </a:r>
            <a:endParaRPr lang="en-US" altLang="zh-CN" sz="2100" b="1" dirty="0">
              <a:solidFill>
                <a:schemeClr val="bg2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 algn="l">
              <a:buNone/>
            </a:pPr>
            <a:endParaRPr lang="zh-CN" altLang="en-US" dirty="0"/>
          </a:p>
        </p:txBody>
      </p:sp>
      <p:sp>
        <p:nvSpPr>
          <p:cNvPr id="5" name="矩形​​ 5"/>
          <p:cNvSpPr/>
          <p:nvPr/>
        </p:nvSpPr>
        <p:spPr>
          <a:xfrm>
            <a:off x="9124303" y="3571552"/>
            <a:ext cx="2754313" cy="868363"/>
          </a:xfrm>
          <a:prstGeom prst="rect">
            <a:avLst/>
          </a:prstGeom>
          <a:solidFill>
            <a:srgbClr val="080808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itchFamily="49" charset="0"/>
                <a:ea typeface="微软雅黑"/>
                <a:cs typeface="+mn-cs"/>
              </a:rPr>
              <a:t>1008 jal sum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itchFamily="49" charset="0"/>
                <a:ea typeface="微软雅黑"/>
                <a:cs typeface="+mn-cs"/>
              </a:rPr>
              <a:t>1012</a:t>
            </a:r>
            <a:endParaRPr kumimoji="0" lang="zh-CN" altLang="en-US" sz="2400" b="1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ourier New" pitchFamily="49" charset="0"/>
              <a:ea typeface="微软雅黑"/>
              <a:cs typeface="+mn-cs"/>
            </a:endParaRPr>
          </a:p>
        </p:txBody>
      </p:sp>
      <p:sp>
        <p:nvSpPr>
          <p:cNvPr id="8" name="矩形​​ 4"/>
          <p:cNvSpPr/>
          <p:nvPr/>
        </p:nvSpPr>
        <p:spPr>
          <a:xfrm>
            <a:off x="7301886" y="5922282"/>
            <a:ext cx="1991404" cy="431800"/>
          </a:xfrm>
          <a:prstGeom prst="rect">
            <a:avLst/>
          </a:prstGeom>
          <a:solidFill>
            <a:srgbClr val="080808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itchFamily="49" charset="0"/>
                <a:ea typeface="微软雅黑"/>
                <a:cs typeface="+mn-cs"/>
              </a:rPr>
              <a:t>J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itchFamily="49" charset="0"/>
                <a:ea typeface="微软雅黑"/>
                <a:cs typeface="+mn-cs"/>
              </a:rPr>
              <a:t>1016</a:t>
            </a:r>
            <a:endParaRPr kumimoji="0" lang="zh-CN" altLang="en-US" sz="2400" b="1" i="1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ourier New" pitchFamily="49" charset="0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75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过程调用机制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69900" lvl="1" indent="0">
              <a:lnSpc>
                <a:spcPct val="170000"/>
              </a:lnSpc>
              <a:buNone/>
              <a:defRPr/>
            </a:pPr>
            <a:r>
              <a:rPr lang="en-US" altLang="zh-CN" sz="2400" b="1" dirty="0" err="1">
                <a:solidFill>
                  <a:srgbClr val="7030A0"/>
                </a:solidFill>
                <a:latin typeface="Courier New"/>
                <a:cs typeface="Courier New"/>
              </a:rPr>
              <a:t>jal</a:t>
            </a:r>
            <a:r>
              <a:rPr lang="en-US" altLang="zh-CN" sz="2400" b="1" dirty="0">
                <a:solidFill>
                  <a:srgbClr val="7030A0"/>
                </a:solidFill>
                <a:latin typeface="Courier New"/>
                <a:cs typeface="Courier New"/>
              </a:rPr>
              <a:t> Label   </a:t>
            </a:r>
            <a:r>
              <a:rPr lang="en-US" altLang="zh-CN" sz="2400" b="1" dirty="0">
                <a:solidFill>
                  <a:schemeClr val="bg2">
                    <a:lumMod val="75000"/>
                  </a:schemeClr>
                </a:solidFill>
                <a:latin typeface="Courier New"/>
                <a:cs typeface="Courier New"/>
              </a:rPr>
              <a:t># jump and link</a:t>
            </a:r>
          </a:p>
          <a:p>
            <a:pPr>
              <a:defRPr/>
            </a:pPr>
            <a:r>
              <a:rPr lang="zh-CN" altLang="en-US" dirty="0"/>
              <a:t>等效于如下指令</a:t>
            </a:r>
            <a:endParaRPr lang="en-US" altLang="zh-CN" dirty="0"/>
          </a:p>
          <a:p>
            <a:pPr marL="469900" lvl="1" indent="0">
              <a:lnSpc>
                <a:spcPct val="160000"/>
              </a:lnSpc>
              <a:buNone/>
              <a:defRPr/>
            </a:pPr>
            <a:r>
              <a:rPr lang="en-US" altLang="zh-CN" sz="2400" b="1" dirty="0">
                <a:latin typeface="Courier New"/>
                <a:cs typeface="Courier New"/>
              </a:rPr>
              <a:t>$</a:t>
            </a:r>
            <a:r>
              <a:rPr lang="en-US" altLang="zh-CN" sz="2400" b="1" dirty="0" err="1">
                <a:latin typeface="Courier New"/>
                <a:cs typeface="Courier New"/>
              </a:rPr>
              <a:t>ra</a:t>
            </a:r>
            <a:r>
              <a:rPr lang="en-US" altLang="zh-CN" sz="2400" b="1" dirty="0">
                <a:latin typeface="Courier New"/>
                <a:cs typeface="Courier New"/>
              </a:rPr>
              <a:t>=PC+4; </a:t>
            </a:r>
            <a:r>
              <a:rPr lang="en-US" altLang="zh-CN" sz="2400" b="1" dirty="0">
                <a:solidFill>
                  <a:schemeClr val="bg2">
                    <a:lumMod val="75000"/>
                  </a:schemeClr>
                </a:solidFill>
                <a:latin typeface="Courier New"/>
                <a:cs typeface="Courier New"/>
              </a:rPr>
              <a:t>#save next instruction address </a:t>
            </a:r>
          </a:p>
          <a:p>
            <a:pPr marL="469900" lvl="1" indent="0">
              <a:buNone/>
              <a:defRPr/>
            </a:pPr>
            <a:r>
              <a:rPr lang="en-US" altLang="zh-CN" sz="2400" b="1" dirty="0">
                <a:latin typeface="Courier New"/>
                <a:cs typeface="Courier New"/>
              </a:rPr>
              <a:t>j Label</a:t>
            </a:r>
          </a:p>
          <a:p>
            <a:pPr>
              <a:defRPr/>
            </a:pPr>
            <a:r>
              <a:rPr lang="zh-CN" altLang="en-US" dirty="0"/>
              <a:t>过程返回指令</a:t>
            </a:r>
            <a:endParaRPr lang="en-US" altLang="zh-CN" dirty="0"/>
          </a:p>
          <a:p>
            <a:pPr marL="469900" lvl="1" indent="0">
              <a:buNone/>
              <a:defRPr/>
            </a:pPr>
            <a:r>
              <a:rPr lang="en-US" altLang="zh-CN" sz="2400" b="1" dirty="0" err="1">
                <a:solidFill>
                  <a:srgbClr val="7030A0"/>
                </a:solidFill>
                <a:latin typeface="Courier New"/>
                <a:cs typeface="Courier New"/>
              </a:rPr>
              <a:t>jr</a:t>
            </a:r>
            <a:r>
              <a:rPr lang="en-US" altLang="zh-CN" sz="2400" b="1" dirty="0">
                <a:solidFill>
                  <a:srgbClr val="7030A0"/>
                </a:solidFill>
                <a:latin typeface="Courier New"/>
                <a:cs typeface="Courier New"/>
              </a:rPr>
              <a:t> $</a:t>
            </a:r>
            <a:r>
              <a:rPr lang="en-US" altLang="zh-CN" sz="2400" b="1" dirty="0" err="1">
                <a:solidFill>
                  <a:srgbClr val="7030A0"/>
                </a:solidFill>
                <a:latin typeface="Courier New"/>
                <a:cs typeface="Courier New"/>
              </a:rPr>
              <a:t>ra</a:t>
            </a:r>
            <a:r>
              <a:rPr lang="en-US" altLang="zh-CN" sz="2400" b="1" dirty="0">
                <a:solidFill>
                  <a:srgbClr val="7030A0"/>
                </a:solidFill>
                <a:latin typeface="Courier New"/>
                <a:cs typeface="Courier New"/>
              </a:rPr>
              <a:t>    </a:t>
            </a:r>
            <a:r>
              <a:rPr lang="en-US" altLang="zh-CN" sz="2400" b="1" dirty="0">
                <a:solidFill>
                  <a:schemeClr val="bg2">
                    <a:lumMod val="75000"/>
                  </a:schemeClr>
                </a:solidFill>
                <a:latin typeface="Courier New"/>
                <a:cs typeface="Courier New"/>
              </a:rPr>
              <a:t>#return to main program</a:t>
            </a:r>
          </a:p>
          <a:p>
            <a:pPr>
              <a:defRPr/>
            </a:pPr>
            <a:r>
              <a:rPr lang="zh-CN" altLang="en-US" dirty="0"/>
              <a:t>问题：利用</a:t>
            </a:r>
            <a:r>
              <a:rPr lang="en-US" altLang="zh-CN" b="1" dirty="0">
                <a:solidFill>
                  <a:srgbClr val="7030A0"/>
                </a:solidFill>
                <a:latin typeface="Courier New"/>
                <a:cs typeface="Courier New"/>
              </a:rPr>
              <a:t>$</a:t>
            </a:r>
            <a:r>
              <a:rPr lang="en-US" altLang="zh-CN" b="1" dirty="0" err="1">
                <a:solidFill>
                  <a:srgbClr val="7030A0"/>
                </a:solidFill>
                <a:latin typeface="Courier New"/>
                <a:cs typeface="Courier New"/>
              </a:rPr>
              <a:t>ra</a:t>
            </a:r>
            <a:r>
              <a:rPr lang="zh-CN" altLang="en-US" dirty="0"/>
              <a:t>做返回地址，如果过程嵌套如何返回？</a:t>
            </a:r>
            <a:endParaRPr lang="en-US" altLang="zh-CN" dirty="0"/>
          </a:p>
          <a:p>
            <a:pPr lvl="1">
              <a:defRPr/>
            </a:pPr>
            <a:r>
              <a:rPr lang="en-US" altLang="zh-CN" b="1" dirty="0">
                <a:solidFill>
                  <a:srgbClr val="7030A0"/>
                </a:solidFill>
                <a:latin typeface="Courier New"/>
                <a:cs typeface="Courier New"/>
              </a:rPr>
              <a:t>$</a:t>
            </a:r>
            <a:r>
              <a:rPr lang="en-US" altLang="zh-CN" b="1" dirty="0" err="1">
                <a:solidFill>
                  <a:srgbClr val="7030A0"/>
                </a:solidFill>
                <a:latin typeface="Courier New"/>
                <a:cs typeface="Courier New"/>
              </a:rPr>
              <a:t>ra</a:t>
            </a:r>
            <a:r>
              <a:rPr lang="en-US" altLang="zh-CN" b="1" dirty="0">
                <a:solidFill>
                  <a:srgbClr val="7030A0"/>
                </a:solidFill>
                <a:latin typeface="Courier New"/>
                <a:cs typeface="Courier New"/>
              </a:rPr>
              <a:t> </a:t>
            </a:r>
            <a:r>
              <a:rPr lang="zh-CN" altLang="en-US" dirty="0"/>
              <a:t>会被多次覆盖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利用堆栈保存</a:t>
            </a:r>
            <a:r>
              <a:rPr lang="en-US" altLang="zh-CN" b="1" dirty="0">
                <a:solidFill>
                  <a:srgbClr val="7030A0"/>
                </a:solidFill>
                <a:latin typeface="Courier New"/>
                <a:cs typeface="Courier New"/>
              </a:rPr>
              <a:t>$</a:t>
            </a:r>
            <a:r>
              <a:rPr lang="en-US" altLang="zh-CN" b="1" dirty="0" err="1">
                <a:solidFill>
                  <a:srgbClr val="7030A0"/>
                </a:solidFill>
                <a:latin typeface="Courier New"/>
                <a:cs typeface="Courier New"/>
              </a:rPr>
              <a:t>ra</a:t>
            </a:r>
            <a:endParaRPr lang="en-US" altLang="zh-CN" dirty="0"/>
          </a:p>
          <a:p>
            <a:pPr marL="469900" lvl="1" indent="0">
              <a:buNone/>
              <a:defRPr/>
            </a:pPr>
            <a:endParaRPr lang="en-US" altLang="zh-CN" sz="2400" b="1" dirty="0">
              <a:latin typeface="Courier New"/>
              <a:cs typeface="Courier New"/>
            </a:endParaRPr>
          </a:p>
          <a:p>
            <a:pPr marL="469900" lvl="1" indent="0">
              <a:buNone/>
              <a:defRPr/>
            </a:pPr>
            <a:endParaRPr lang="en-US" altLang="zh-CN" sz="2400" b="1" dirty="0">
              <a:latin typeface="Courier New"/>
              <a:cs typeface="Courier New"/>
            </a:endParaRPr>
          </a:p>
          <a:p>
            <a:pPr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5773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多级过程调用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55643"/>
            <a:ext cx="11141801" cy="5637024"/>
          </a:xfrm>
        </p:spPr>
        <p:txBody>
          <a:bodyPr>
            <a:normAutofit/>
          </a:bodyPr>
          <a:lstStyle/>
          <a:p>
            <a:pPr>
              <a:buFont typeface="Times" pitchFamily="-65" charset="0"/>
              <a:buNone/>
              <a:defRPr/>
            </a:pPr>
            <a:r>
              <a:rPr lang="en-US" altLang="zh-CN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</a:t>
            </a:r>
            <a:r>
              <a:rPr lang="en-US" altLang="zh-CN" b="1" dirty="0" err="1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int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lang="en-US" altLang="zh-CN" b="1" dirty="0" err="1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sumSquare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lang="en-US" altLang="zh-CN" b="1" dirty="0" err="1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int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x, </a:t>
            </a:r>
            <a:r>
              <a:rPr lang="en-US" altLang="zh-CN" b="1" dirty="0" err="1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int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y) </a:t>
            </a:r>
          </a:p>
          <a:p>
            <a:pPr>
              <a:buFont typeface="Times" pitchFamily="-65" charset="0"/>
              <a:buNone/>
              <a:defRPr/>
            </a:pP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{	return </a:t>
            </a:r>
            <a:r>
              <a:rPr lang="en-US" altLang="zh-CN" b="1" dirty="0" err="1">
                <a:solidFill>
                  <a:srgbClr val="0000FF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mult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lang="en-US" altLang="zh-CN" b="1" dirty="0" err="1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x,</a:t>
            </a:r>
            <a:r>
              <a:rPr lang="en-US" altLang="zh-CN" b="1" dirty="0" err="1">
                <a:solidFill>
                  <a:srgbClr val="7030A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x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)+ y; }</a:t>
            </a:r>
          </a:p>
          <a:p>
            <a:pPr>
              <a:buFont typeface="Times" pitchFamily="-65" charset="0"/>
              <a:buNone/>
              <a:defRPr/>
            </a:pPr>
            <a:endParaRPr lang="en-US" altLang="zh-CN" b="1" dirty="0">
              <a:solidFill>
                <a:schemeClr val="accent2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dirty="0">
                <a:latin typeface="+mn-ea"/>
                <a:ea typeface="+mn-ea"/>
              </a:rPr>
              <a:t>主程序调用</a:t>
            </a:r>
            <a:r>
              <a:rPr lang="en-US" altLang="zh-CN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sumSquare</a:t>
            </a:r>
            <a:r>
              <a:rPr lang="en-US" altLang="zh-CN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(x</a:t>
            </a:r>
            <a:r>
              <a:rPr lang="zh-CN" altLang="en-US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，</a:t>
            </a:r>
            <a:r>
              <a:rPr lang="en-US" altLang="zh-CN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y)</a:t>
            </a:r>
            <a:r>
              <a:rPr lang="zh-CN" altLang="en-US" dirty="0">
                <a:latin typeface="+mn-ea"/>
                <a:ea typeface="+mn-ea"/>
              </a:rPr>
              <a:t>时</a:t>
            </a:r>
            <a:r>
              <a:rPr lang="en-US" altLang="zh-CN" b="1" dirty="0">
                <a:latin typeface="+mn-ea"/>
                <a:ea typeface="+mn-ea"/>
              </a:rPr>
              <a:t> </a:t>
            </a:r>
            <a:r>
              <a:rPr lang="en-US" altLang="zh-CN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</a:t>
            </a:r>
            <a:r>
              <a:rPr lang="en-US" altLang="zh-CN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ra</a:t>
            </a:r>
            <a:r>
              <a:rPr lang="zh-CN" altLang="en-US" dirty="0">
                <a:latin typeface="+mn-ea"/>
                <a:ea typeface="+mn-ea"/>
              </a:rPr>
              <a:t>保存一次，保证该过程执行完毕后能返回主程序。</a:t>
            </a:r>
            <a:endParaRPr lang="en-US" altLang="zh-CN" dirty="0"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dirty="0">
                <a:latin typeface="+mn-ea"/>
                <a:ea typeface="+mn-ea"/>
              </a:rPr>
              <a:t>调用</a:t>
            </a:r>
            <a:r>
              <a:rPr lang="en-US" altLang="zh-CN" dirty="0">
                <a:latin typeface="+mn-ea"/>
                <a:ea typeface="+mn-ea"/>
              </a:rPr>
              <a:t> </a:t>
            </a:r>
            <a:r>
              <a:rPr lang="en-US" altLang="zh-CN" b="1" dirty="0" err="1">
                <a:solidFill>
                  <a:srgbClr val="0000FF"/>
                </a:solidFill>
                <a:latin typeface="+mn-ea"/>
                <a:ea typeface="+mn-ea"/>
              </a:rPr>
              <a:t>mult</a:t>
            </a:r>
            <a:r>
              <a:rPr lang="zh-CN" altLang="en-US" dirty="0">
                <a:latin typeface="+mn-ea"/>
                <a:ea typeface="+mn-ea"/>
              </a:rPr>
              <a:t>时会覆盖</a:t>
            </a:r>
            <a:r>
              <a:rPr lang="en-US" altLang="zh-CN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</a:t>
            </a:r>
            <a:r>
              <a:rPr lang="en-US" altLang="zh-CN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ra</a:t>
            </a:r>
            <a:endParaRPr lang="en-US" altLang="zh-CN" b="1" dirty="0"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lvl="1">
              <a:defRPr/>
            </a:pPr>
            <a:r>
              <a:rPr lang="zh-CN" altLang="en-US" dirty="0">
                <a:solidFill>
                  <a:srgbClr val="C00000"/>
                </a:solidFill>
                <a:latin typeface="+mn-ea"/>
                <a:ea typeface="+mn-ea"/>
              </a:rPr>
              <a:t>需要保存</a:t>
            </a:r>
            <a:r>
              <a:rPr lang="en-US" altLang="zh-CN" dirty="0">
                <a:solidFill>
                  <a:srgbClr val="C00000"/>
                </a:solidFill>
                <a:latin typeface="+mn-ea"/>
                <a:ea typeface="+mn-ea"/>
              </a:rPr>
              <a:t> </a:t>
            </a:r>
            <a:r>
              <a:rPr lang="en-US" altLang="zh-CN" b="1" dirty="0" err="1">
                <a:solidFill>
                  <a:srgbClr val="C00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sumSquare</a:t>
            </a:r>
            <a:r>
              <a:rPr lang="zh-CN" altLang="en-US" dirty="0">
                <a:solidFill>
                  <a:srgbClr val="C00000"/>
                </a:solidFill>
                <a:latin typeface="+mn-ea"/>
                <a:ea typeface="+mn-ea"/>
              </a:rPr>
              <a:t>的返回地址</a:t>
            </a:r>
            <a:endParaRPr lang="en-US" altLang="zh-CN" dirty="0">
              <a:solidFill>
                <a:srgbClr val="C00000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dirty="0">
                <a:latin typeface="+mn-ea"/>
                <a:ea typeface="+mn-ea"/>
              </a:rPr>
              <a:t>其它被复用的寄存器</a:t>
            </a:r>
            <a:r>
              <a:rPr lang="en-US" altLang="zh-CN" dirty="0">
                <a:latin typeface="+mn-ea"/>
                <a:ea typeface="+mn-ea"/>
              </a:rPr>
              <a:t>$a0,$a1</a:t>
            </a:r>
            <a:r>
              <a:rPr lang="zh-CN" altLang="en-US" dirty="0">
                <a:latin typeface="+mn-ea"/>
                <a:ea typeface="+mn-ea"/>
              </a:rPr>
              <a:t>也存在同样的问题，这是</a:t>
            </a:r>
            <a:r>
              <a:rPr lang="zh-CN" altLang="en-US" b="1" dirty="0">
                <a:solidFill>
                  <a:srgbClr val="36B0D1"/>
                </a:solidFill>
                <a:latin typeface="+mn-ea"/>
                <a:ea typeface="+mn-ea"/>
              </a:rPr>
              <a:t>寄存器传参的弊端</a:t>
            </a:r>
            <a:endParaRPr lang="en-US" altLang="zh-CN" b="1" dirty="0">
              <a:solidFill>
                <a:srgbClr val="36B0D1"/>
              </a:solidFill>
              <a:latin typeface="+mn-ea"/>
              <a:ea typeface="+mn-ea"/>
            </a:endParaRPr>
          </a:p>
          <a:p>
            <a:pPr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5068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堆栈操作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600" cy="563702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2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sumSquare</a:t>
            </a:r>
            <a:r>
              <a:rPr lang="en-US" altLang="zh-CN" sz="2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$sp,$sp,-8   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space on stack</a:t>
            </a: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 err="1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zh-CN" sz="2400" b="1" dirty="0" err="1">
                <a:solidFill>
                  <a:srgbClr val="FF0000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ra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4($</a:t>
            </a:r>
            <a:r>
              <a:rPr lang="en-US" altLang="zh-CN" sz="2400" b="1" dirty="0" err="1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save ret </a:t>
            </a:r>
            <a:r>
              <a:rPr lang="en-US" altLang="zh-CN" sz="2400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endParaRPr lang="en-US" altLang="zh-CN" sz="2400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 err="1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$a1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0($</a:t>
            </a:r>
            <a:r>
              <a:rPr lang="en-US" altLang="zh-CN" sz="2400" b="1" dirty="0" err="1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save y</a:t>
            </a: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en-US" altLang="zh-CN" sz="2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$a1,$a0,$zero</a:t>
            </a:r>
            <a:r>
              <a:rPr lang="en-US" altLang="zh-CN" sz="2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zh-CN" sz="2400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2400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x,x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call </a:t>
            </a:r>
            <a:r>
              <a:rPr lang="en-US" altLang="zh-CN" sz="2400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</a:t>
            </a:r>
            <a:endParaRPr lang="en-US" altLang="zh-CN" sz="2400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 err="1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$a1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0($</a:t>
            </a:r>
            <a:r>
              <a:rPr lang="en-US" altLang="zh-CN" sz="2400" b="1" dirty="0" err="1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restore y</a:t>
            </a: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add $v0,$v0,$a1</a:t>
            </a:r>
            <a:r>
              <a:rPr lang="en-US" altLang="zh-CN" sz="2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zh-CN" sz="2400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()+y</a:t>
            </a: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 err="1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zh-CN" sz="2400" b="1" dirty="0" err="1">
                <a:solidFill>
                  <a:srgbClr val="FF0000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ra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4($</a:t>
            </a:r>
            <a:r>
              <a:rPr lang="en-US" altLang="zh-CN" sz="2400" b="1" dirty="0" err="1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get ret </a:t>
            </a:r>
            <a:r>
              <a:rPr lang="en-US" altLang="zh-CN" sz="2400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endParaRPr lang="en-US" altLang="zh-CN" sz="2400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$sp,$sp,8   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restore stack</a:t>
            </a: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jr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</a:t>
            </a:r>
            <a:endParaRPr lang="en-US" altLang="zh-CN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8600">
              <a:lnSpc>
                <a:spcPct val="110000"/>
              </a:lnSpc>
              <a:defRPr/>
            </a:pPr>
            <a:r>
              <a:rPr lang="en-US" altLang="zh-CN" sz="2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</a:t>
            </a:r>
            <a:r>
              <a:rPr lang="en-US" altLang="zh-CN" sz="2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...</a:t>
            </a:r>
          </a:p>
          <a:p>
            <a:pPr marL="228600">
              <a:lnSpc>
                <a:spcPct val="110000"/>
              </a:lnSpc>
              <a:defRPr/>
            </a:pPr>
            <a:r>
              <a:rPr lang="zh-CN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注意：除了返回地址以外，函数参数等会覆盖的变量都需要入栈</a:t>
            </a:r>
            <a:endParaRPr lang="zh-CN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650804" y="1866706"/>
            <a:ext cx="1091719" cy="40011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wrap="squar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“push”</a:t>
            </a: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650805" y="3471669"/>
            <a:ext cx="1091720" cy="40011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wrap="squar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“pop”</a:t>
            </a:r>
          </a:p>
        </p:txBody>
      </p:sp>
    </p:spTree>
    <p:extLst>
      <p:ext uri="{BB962C8B-B14F-4D97-AF65-F5344CB8AC3E}">
        <p14:creationId xmlns:p14="http://schemas.microsoft.com/office/powerpoint/2010/main" val="191255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函数调用的机器级表示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调用子程序包含两个参与者</a:t>
            </a:r>
            <a:endParaRPr lang="en-US" altLang="zh-CN" dirty="0"/>
          </a:p>
          <a:p>
            <a:pPr lvl="1"/>
            <a:r>
              <a:rPr lang="zh-CN" altLang="en-US" sz="2400" b="1" dirty="0"/>
              <a:t>调用者（</a:t>
            </a:r>
            <a:r>
              <a:rPr lang="en-US" altLang="zh-CN" sz="2400" b="1" dirty="0"/>
              <a:t>caller</a:t>
            </a:r>
            <a:r>
              <a:rPr lang="zh-CN" altLang="en-US" sz="2400" b="1" dirty="0"/>
              <a:t>）</a:t>
            </a:r>
            <a:endParaRPr lang="en-US" altLang="zh-CN" sz="2400" b="1" dirty="0"/>
          </a:p>
          <a:p>
            <a:pPr lvl="2"/>
            <a:r>
              <a:rPr lang="zh-CN" altLang="en-US" sz="2200" dirty="0"/>
              <a:t>准备函数参数，跳转到被调用者子程序</a:t>
            </a:r>
            <a:endParaRPr lang="en-US" altLang="zh-CN" sz="2200" dirty="0"/>
          </a:p>
          <a:p>
            <a:pPr lvl="1"/>
            <a:r>
              <a:rPr lang="zh-CN" altLang="en-US" sz="2400" b="1" dirty="0"/>
              <a:t>被调用者（</a:t>
            </a:r>
            <a:r>
              <a:rPr lang="en-US" altLang="zh-CN" sz="2400" b="1" dirty="0" err="1"/>
              <a:t>callee</a:t>
            </a:r>
            <a:r>
              <a:rPr lang="zh-CN" altLang="en-US" sz="2400" b="1" dirty="0"/>
              <a:t>）</a:t>
            </a:r>
            <a:endParaRPr lang="en-US" altLang="zh-CN" sz="2400" b="1" dirty="0"/>
          </a:p>
          <a:p>
            <a:pPr lvl="2"/>
            <a:r>
              <a:rPr lang="zh-CN" altLang="en-US" sz="2200" dirty="0"/>
              <a:t>使用调用者提供的参数，然后运行</a:t>
            </a:r>
            <a:endParaRPr lang="en-US" altLang="zh-CN" sz="2200" dirty="0"/>
          </a:p>
          <a:p>
            <a:pPr lvl="2"/>
            <a:r>
              <a:rPr lang="zh-CN" altLang="en-US" sz="2200" dirty="0"/>
              <a:t>运行结束保存返回值</a:t>
            </a:r>
            <a:endParaRPr lang="en-US" altLang="zh-CN" sz="2200" dirty="0"/>
          </a:p>
          <a:p>
            <a:pPr lvl="2"/>
            <a:r>
              <a:rPr lang="zh-CN" altLang="en-US" sz="2200" dirty="0"/>
              <a:t>将控制（如跳回）还给调用者。</a:t>
            </a:r>
          </a:p>
          <a:p>
            <a:pPr lvl="1"/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7590604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函数调用的机器级表示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高级语言函数体中一般使用局部变量</a:t>
            </a:r>
            <a:endParaRPr lang="en-US" altLang="zh-CN" dirty="0"/>
          </a:p>
          <a:p>
            <a:r>
              <a:rPr lang="zh-CN" altLang="en-US" dirty="0"/>
              <a:t>汇编子程序使用寄存器（全局变量）</a:t>
            </a:r>
            <a:endParaRPr lang="en-US" altLang="zh-CN" dirty="0"/>
          </a:p>
          <a:p>
            <a:r>
              <a:rPr lang="zh-CN" altLang="en-US" dirty="0"/>
              <a:t>对全局变量的修改可能会引起调用者逻辑不正确</a:t>
            </a:r>
            <a:endParaRPr lang="en-US" altLang="zh-CN" dirty="0"/>
          </a:p>
          <a:p>
            <a:pPr algn="just" eaLnBrk="1" hangingPunct="1">
              <a:spcBef>
                <a:spcPct val="250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调用者函数和被调用函数可能使用相同寄存器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 eaLnBrk="1" hangingPunct="1">
              <a:spcBef>
                <a:spcPct val="2500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造成数据破坏？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 eaLnBrk="1" hangingPunct="1">
              <a:spcBef>
                <a:spcPct val="2500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被调用函数需要保存可能被破坏的寄存器（现场）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 eaLnBrk="1" hangingPunct="1">
              <a:spcBef>
                <a:spcPct val="2500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哪些寄存器属于现场？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094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指令集体系结构 </a:t>
            </a:r>
            <a:r>
              <a:rPr lang="en-US" altLang="zh-CN" dirty="0"/>
              <a:t>Instruction Set Architecture (ISA)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zh-CN" altLang="en-US" dirty="0"/>
              <a:t>不同类型的</a:t>
            </a:r>
            <a:r>
              <a:rPr lang="en-US" altLang="zh-CN" dirty="0"/>
              <a:t>CPU</a:t>
            </a:r>
            <a:r>
              <a:rPr lang="zh-CN" altLang="en-US" dirty="0"/>
              <a:t>执行不同指令集，是设计</a:t>
            </a:r>
            <a:r>
              <a:rPr lang="en-US" altLang="zh-CN" dirty="0"/>
              <a:t>CPU</a:t>
            </a:r>
            <a:r>
              <a:rPr lang="zh-CN" altLang="en-US" dirty="0"/>
              <a:t>的依据</a:t>
            </a:r>
            <a:endParaRPr lang="en-US" altLang="zh-CN" dirty="0"/>
          </a:p>
          <a:p>
            <a:pPr lvl="2"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                  1970  DEC   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PDP-11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    1992 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ALPHA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(64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位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lvl="2">
              <a:defRPr/>
            </a:pPr>
            <a:r>
              <a:rPr lang="en-US" altLang="zh-CN" sz="2400" dirty="0"/>
              <a:t>                  1978  </a:t>
            </a:r>
            <a:r>
              <a:rPr lang="en-US" altLang="zh-CN" sz="2400" b="1" dirty="0"/>
              <a:t>x86</a:t>
            </a:r>
            <a:r>
              <a:rPr lang="en-US" altLang="zh-CN" sz="2400" dirty="0"/>
              <a:t>,  2001 </a:t>
            </a:r>
            <a:r>
              <a:rPr lang="en-US" altLang="zh-CN" sz="2400" b="1" dirty="0"/>
              <a:t>IA64</a:t>
            </a:r>
          </a:p>
          <a:p>
            <a:pPr lvl="2">
              <a:defRPr/>
            </a:pPr>
            <a:r>
              <a:rPr lang="en-US" altLang="zh-CN" sz="2400" dirty="0"/>
              <a:t>                  1980  </a:t>
            </a:r>
            <a:r>
              <a:rPr lang="en-US" altLang="zh-CN" sz="2400" b="1" dirty="0"/>
              <a:t>PowerPC</a:t>
            </a:r>
          </a:p>
          <a:p>
            <a:pPr lvl="2">
              <a:defRPr/>
            </a:pPr>
            <a:r>
              <a:rPr lang="en-US" altLang="zh-CN" sz="2400" dirty="0"/>
              <a:t>                  1981  </a:t>
            </a:r>
            <a:r>
              <a:rPr lang="en-US" altLang="zh-CN" sz="2400" b="1" dirty="0"/>
              <a:t>MIPS</a:t>
            </a:r>
          </a:p>
          <a:p>
            <a:pPr lvl="2"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                  1985  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SPARC</a:t>
            </a:r>
          </a:p>
          <a:p>
            <a:pPr lvl="2">
              <a:defRPr/>
            </a:pPr>
            <a:r>
              <a:rPr lang="en-US" altLang="zh-CN" sz="2400" dirty="0"/>
              <a:t>                  1991  </a:t>
            </a:r>
            <a:r>
              <a:rPr lang="en-US" altLang="zh-CN" sz="2400" b="1" dirty="0"/>
              <a:t>arm</a:t>
            </a:r>
          </a:p>
          <a:p>
            <a:pPr lvl="2">
              <a:defRPr/>
            </a:pPr>
            <a:r>
              <a:rPr lang="en-US" altLang="zh-CN" sz="2400" dirty="0"/>
              <a:t>                  2016  </a:t>
            </a:r>
            <a:r>
              <a:rPr lang="en-US" altLang="zh-CN" sz="2400" b="1" dirty="0"/>
              <a:t>RISC-V</a:t>
            </a:r>
          </a:p>
          <a:p>
            <a:pPr>
              <a:defRPr/>
            </a:pPr>
            <a:r>
              <a:rPr lang="zh-CN" altLang="en-US" sz="3000" dirty="0"/>
              <a:t>指令集优劣</a:t>
            </a:r>
            <a:endParaRPr lang="en-US" altLang="zh-CN" sz="3000" dirty="0"/>
          </a:p>
          <a:p>
            <a:pPr lvl="1">
              <a:defRPr/>
            </a:pPr>
            <a:r>
              <a:rPr lang="zh-CN" altLang="en-US" sz="2400" dirty="0"/>
              <a:t>方便硬件实现（高性能、低功耗），方便编译优化，</a:t>
            </a:r>
            <a:r>
              <a:rPr lang="en-US" altLang="zh-CN" sz="2400" dirty="0"/>
              <a:t>OS</a:t>
            </a:r>
            <a:r>
              <a:rPr lang="zh-CN" altLang="en-US" sz="2400" dirty="0"/>
              <a:t>，虚拟机开发</a:t>
            </a:r>
            <a:endParaRPr lang="en-US" altLang="zh-CN" sz="2400" dirty="0"/>
          </a:p>
          <a:p>
            <a:pPr lvl="2">
              <a:defRPr/>
            </a:pPr>
            <a:endParaRPr lang="en-US" altLang="zh-CN" sz="2400" dirty="0">
              <a:solidFill>
                <a:srgbClr val="C00000"/>
              </a:solidFill>
            </a:endParaRPr>
          </a:p>
          <a:p>
            <a:pPr lvl="2">
              <a:defRPr/>
            </a:pPr>
            <a:endParaRPr lang="zh-CN" altLang="en-US" sz="2400" dirty="0">
              <a:solidFill>
                <a:srgbClr val="C0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435" y="2111186"/>
            <a:ext cx="713472" cy="4732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61" y="1632927"/>
            <a:ext cx="1142681" cy="34191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088" y="2756511"/>
            <a:ext cx="676149" cy="27072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1012" y="3247816"/>
            <a:ext cx="1194318" cy="39125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16" b="21930"/>
          <a:stretch/>
        </p:blipFill>
        <p:spPr>
          <a:xfrm>
            <a:off x="1927869" y="3694922"/>
            <a:ext cx="1020605" cy="55983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61" y="4255639"/>
            <a:ext cx="1007707" cy="46942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885" y="4912047"/>
            <a:ext cx="1188557" cy="197442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F1F805AA-D22B-44E1-8966-B4A052E2375D}"/>
              </a:ext>
            </a:extLst>
          </p:cNvPr>
          <p:cNvGrpSpPr/>
          <p:nvPr/>
        </p:nvGrpSpPr>
        <p:grpSpPr>
          <a:xfrm>
            <a:off x="6144594" y="3443442"/>
            <a:ext cx="3871090" cy="1989031"/>
            <a:chOff x="6376017" y="2977537"/>
            <a:chExt cx="3871090" cy="1989031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7B79A49-888D-4988-92A0-EAE4B980EE44}"/>
                </a:ext>
              </a:extLst>
            </p:cNvPr>
            <p:cNvGrpSpPr/>
            <p:nvPr/>
          </p:nvGrpSpPr>
          <p:grpSpPr>
            <a:xfrm>
              <a:off x="6376017" y="2977537"/>
              <a:ext cx="3871090" cy="1989031"/>
              <a:chOff x="6376017" y="2966248"/>
              <a:chExt cx="3871090" cy="1989031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7A554C84-45D2-4BE0-BE3F-A76B95C8A0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76017" y="4087410"/>
                <a:ext cx="1639411" cy="565314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1D20B501-A311-4555-8ED5-B790D3D1D7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248627" y="2966248"/>
                <a:ext cx="1998480" cy="1989031"/>
              </a:xfrm>
              <a:prstGeom prst="rect">
                <a:avLst/>
              </a:prstGeom>
            </p:spPr>
          </p:pic>
        </p:grp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BCEC41E-4164-4968-9ED0-7B6769D675C3}"/>
                </a:ext>
              </a:extLst>
            </p:cNvPr>
            <p:cNvSpPr txBox="1"/>
            <p:nvPr/>
          </p:nvSpPr>
          <p:spPr>
            <a:xfrm>
              <a:off x="6490202" y="3465688"/>
              <a:ext cx="15252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/>
                <a:t>2020</a:t>
              </a:r>
            </a:p>
            <a:p>
              <a:pPr algn="ctr"/>
              <a:r>
                <a:rPr lang="en-US" altLang="zh-CN" b="1" dirty="0">
                  <a:solidFill>
                    <a:srgbClr val="FF0000"/>
                  </a:solidFill>
                </a:rPr>
                <a:t> </a:t>
              </a:r>
              <a:r>
                <a:rPr lang="en-US" altLang="zh-CN" b="1" dirty="0" err="1">
                  <a:solidFill>
                    <a:srgbClr val="FF0000"/>
                  </a:solidFill>
                </a:rPr>
                <a:t>LoongArch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834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ISA</a:t>
            </a:r>
            <a:r>
              <a:rPr lang="zh-CN" altLang="en-US" dirty="0"/>
              <a:t>寄存器使用约定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ct val="25000"/>
              </a:spcBef>
            </a:pPr>
            <a:r>
              <a:rPr lang="zh-CN" altLang="en-US" b="1" dirty="0"/>
              <a:t>调用者保存寄存器</a:t>
            </a:r>
            <a:endParaRPr lang="en-US" altLang="zh-CN" b="1" dirty="0"/>
          </a:p>
          <a:p>
            <a:pPr marL="673100" lvl="2" indent="-342900">
              <a:spcBef>
                <a:spcPct val="25000"/>
              </a:spcBef>
              <a:buFont typeface="Wingdings" pitchFamily="2" charset="2"/>
              <a:buChar char="n"/>
            </a:pPr>
            <a:r>
              <a:rPr lang="zh-CN" altLang="en-US" sz="2400" dirty="0">
                <a:solidFill>
                  <a:srgbClr val="C00000"/>
                </a:solidFill>
              </a:rPr>
              <a:t>调用者需要保存现场，被调用过程可直接使用，不用压栈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 marL="1130300" lvl="3" indent="-342900">
              <a:spcBef>
                <a:spcPct val="25000"/>
              </a:spcBef>
              <a:buFont typeface="Wingdings" pitchFamily="2" charset="2"/>
              <a:buChar char="n"/>
            </a:pPr>
            <a:r>
              <a:rPr lang="en-US" altLang="zh-CN" b="1" dirty="0">
                <a:solidFill>
                  <a:srgbClr val="00B050"/>
                </a:solidFill>
              </a:rPr>
              <a:t>X86: </a:t>
            </a:r>
            <a:r>
              <a:rPr lang="en-US" altLang="zh-CN" dirty="0">
                <a:solidFill>
                  <a:srgbClr val="00B050"/>
                </a:solidFill>
              </a:rPr>
              <a:t> IA32  EAX</a:t>
            </a:r>
            <a:r>
              <a:rPr lang="zh-CN" altLang="en-US" dirty="0">
                <a:solidFill>
                  <a:srgbClr val="00B050"/>
                </a:solidFill>
              </a:rPr>
              <a:t>、</a:t>
            </a:r>
            <a:r>
              <a:rPr lang="en-US" altLang="zh-CN" dirty="0">
                <a:solidFill>
                  <a:srgbClr val="00B050"/>
                </a:solidFill>
              </a:rPr>
              <a:t>EDX</a:t>
            </a:r>
            <a:r>
              <a:rPr lang="zh-CN" altLang="en-US" dirty="0">
                <a:solidFill>
                  <a:srgbClr val="00B050"/>
                </a:solidFill>
              </a:rPr>
              <a:t>、</a:t>
            </a:r>
            <a:r>
              <a:rPr lang="en-US" altLang="zh-CN" dirty="0">
                <a:solidFill>
                  <a:srgbClr val="00B050"/>
                </a:solidFill>
              </a:rPr>
              <a:t>ECX       </a:t>
            </a:r>
            <a:r>
              <a:rPr lang="en-US" altLang="zh-CN" b="1" dirty="0">
                <a:solidFill>
                  <a:srgbClr val="00B050"/>
                </a:solidFill>
              </a:rPr>
              <a:t>MIPS : </a:t>
            </a:r>
            <a:r>
              <a:rPr lang="en-US" altLang="zh-CN" dirty="0">
                <a:solidFill>
                  <a:srgbClr val="00B050"/>
                </a:solidFill>
              </a:rPr>
              <a:t>$t0~$t9</a:t>
            </a:r>
          </a:p>
          <a:p>
            <a:pPr>
              <a:spcBef>
                <a:spcPct val="25000"/>
              </a:spcBef>
            </a:pPr>
            <a:r>
              <a:rPr lang="zh-CN" altLang="en-US" b="1" dirty="0"/>
              <a:t>被调用者保存寄存器</a:t>
            </a:r>
            <a:endParaRPr lang="en-US" altLang="zh-CN" b="1" dirty="0"/>
          </a:p>
          <a:p>
            <a:pPr marL="673100" lvl="2" indent="-342900">
              <a:spcBef>
                <a:spcPct val="25000"/>
              </a:spcBef>
              <a:buFont typeface="Wingdings" pitchFamily="2" charset="2"/>
              <a:buChar char="n"/>
            </a:pPr>
            <a:r>
              <a:rPr lang="zh-CN" altLang="en-US" sz="2400" dirty="0">
                <a:solidFill>
                  <a:srgbClr val="C00000"/>
                </a:solidFill>
              </a:rPr>
              <a:t>被调用者使用时需提前保存         </a:t>
            </a:r>
            <a:r>
              <a:rPr lang="en-US" altLang="zh-CN" sz="2400" dirty="0">
                <a:solidFill>
                  <a:srgbClr val="C00000"/>
                </a:solidFill>
              </a:rPr>
              <a:t>save</a:t>
            </a:r>
          </a:p>
          <a:p>
            <a:pPr marL="673100" lvl="2" indent="-342900">
              <a:spcBef>
                <a:spcPct val="25000"/>
              </a:spcBef>
              <a:buFont typeface="Wingdings" pitchFamily="2" charset="2"/>
              <a:buChar char="n"/>
            </a:pPr>
            <a:r>
              <a:rPr lang="zh-CN" altLang="en-US" sz="2400" dirty="0">
                <a:solidFill>
                  <a:srgbClr val="CC3300"/>
                </a:solidFill>
              </a:rPr>
              <a:t>返回之前恢复它们的值                </a:t>
            </a:r>
            <a:r>
              <a:rPr lang="en-US" altLang="zh-CN" sz="2400" dirty="0">
                <a:solidFill>
                  <a:srgbClr val="CC3300"/>
                </a:solidFill>
              </a:rPr>
              <a:t>restore</a:t>
            </a:r>
          </a:p>
          <a:p>
            <a:pPr marL="1130300" lvl="3" indent="-342900">
              <a:spcBef>
                <a:spcPct val="25000"/>
              </a:spcBef>
              <a:buFont typeface="Wingdings" pitchFamily="2" charset="2"/>
              <a:buChar char="n"/>
            </a:pPr>
            <a:r>
              <a:rPr lang="en-US" altLang="zh-CN" b="1" dirty="0">
                <a:solidFill>
                  <a:srgbClr val="00B050"/>
                </a:solidFill>
              </a:rPr>
              <a:t>X86: </a:t>
            </a:r>
            <a:r>
              <a:rPr lang="en-US" altLang="zh-CN" dirty="0">
                <a:solidFill>
                  <a:srgbClr val="00B050"/>
                </a:solidFill>
              </a:rPr>
              <a:t> IA32 EBX</a:t>
            </a:r>
            <a:r>
              <a:rPr lang="zh-CN" altLang="en-US" dirty="0">
                <a:solidFill>
                  <a:srgbClr val="00B050"/>
                </a:solidFill>
              </a:rPr>
              <a:t>、</a:t>
            </a:r>
            <a:r>
              <a:rPr lang="en-US" altLang="zh-CN" dirty="0">
                <a:solidFill>
                  <a:srgbClr val="00B050"/>
                </a:solidFill>
              </a:rPr>
              <a:t>ESI</a:t>
            </a:r>
            <a:r>
              <a:rPr lang="zh-CN" altLang="en-US" dirty="0">
                <a:solidFill>
                  <a:srgbClr val="00B050"/>
                </a:solidFill>
              </a:rPr>
              <a:t>、</a:t>
            </a:r>
            <a:r>
              <a:rPr lang="en-US" altLang="zh-CN" dirty="0">
                <a:solidFill>
                  <a:srgbClr val="00B050"/>
                </a:solidFill>
              </a:rPr>
              <a:t>EDI           </a:t>
            </a:r>
            <a:r>
              <a:rPr lang="en-US" altLang="zh-CN" b="1" dirty="0">
                <a:solidFill>
                  <a:srgbClr val="00B050"/>
                </a:solidFill>
              </a:rPr>
              <a:t>MIPS:</a:t>
            </a:r>
            <a:r>
              <a:rPr lang="en-US" altLang="zh-CN" dirty="0">
                <a:solidFill>
                  <a:srgbClr val="00B050"/>
                </a:solidFill>
              </a:rPr>
              <a:t>  $s0~$s7, $</a:t>
            </a:r>
            <a:r>
              <a:rPr lang="en-US" altLang="zh-CN" dirty="0" err="1">
                <a:solidFill>
                  <a:srgbClr val="00B050"/>
                </a:solidFill>
              </a:rPr>
              <a:t>fp</a:t>
            </a:r>
            <a:r>
              <a:rPr lang="en-US" altLang="zh-CN" dirty="0">
                <a:solidFill>
                  <a:srgbClr val="00B050"/>
                </a:solidFill>
              </a:rPr>
              <a:t>,$</a:t>
            </a:r>
            <a:r>
              <a:rPr lang="en-US" altLang="zh-CN" dirty="0" err="1">
                <a:solidFill>
                  <a:srgbClr val="00B050"/>
                </a:solidFill>
              </a:rPr>
              <a:t>ra</a:t>
            </a:r>
            <a:endParaRPr lang="en-US" altLang="zh-CN" dirty="0">
              <a:solidFill>
                <a:srgbClr val="00B050"/>
              </a:solidFill>
            </a:endParaRPr>
          </a:p>
          <a:p>
            <a:pPr>
              <a:spcBef>
                <a:spcPct val="25000"/>
              </a:spcBef>
            </a:pPr>
            <a:r>
              <a:rPr lang="zh-CN" altLang="en-US" sz="2400" b="1" dirty="0">
                <a:solidFill>
                  <a:srgbClr val="36B0D1"/>
                </a:solidFill>
              </a:rPr>
              <a:t>为减少开销，每个过程应优先使用哪些寄存器</a:t>
            </a:r>
            <a:r>
              <a:rPr lang="zh-CN" altLang="en-US" sz="2000" b="1" dirty="0">
                <a:solidFill>
                  <a:srgbClr val="36B0D1"/>
                </a:solidFill>
              </a:rPr>
              <a:t>？</a:t>
            </a:r>
            <a:endParaRPr lang="en-US" altLang="zh-CN" sz="2000" b="1" dirty="0">
              <a:solidFill>
                <a:srgbClr val="36B0D1"/>
              </a:solidFill>
            </a:endParaRPr>
          </a:p>
          <a:p>
            <a:pPr>
              <a:spcBef>
                <a:spcPct val="25000"/>
              </a:spcBef>
            </a:pPr>
            <a:r>
              <a:rPr lang="zh-CN" altLang="en-US" b="1" dirty="0"/>
              <a:t>中断处理程序没有调用者，如何处理？</a:t>
            </a:r>
          </a:p>
        </p:txBody>
      </p:sp>
    </p:spTree>
    <p:extLst>
      <p:ext uri="{BB962C8B-B14F-4D97-AF65-F5344CB8AC3E}">
        <p14:creationId xmlns:p14="http://schemas.microsoft.com/office/powerpoint/2010/main" val="2331874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Intel </a:t>
            </a:r>
            <a:r>
              <a:rPr lang="zh-CN" altLang="en-US" dirty="0"/>
              <a:t>函数参数传递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X86</a:t>
            </a:r>
            <a:r>
              <a:rPr lang="zh-CN" altLang="en-US" b="1" dirty="0"/>
              <a:t>参数传递</a:t>
            </a:r>
            <a:endParaRPr lang="en-US" altLang="zh-CN" b="1" dirty="0"/>
          </a:p>
          <a:p>
            <a:pPr lvl="1"/>
            <a:r>
              <a:rPr lang="zh-CN" altLang="en-US" dirty="0"/>
              <a:t>栈帧</a:t>
            </a:r>
            <a:endParaRPr lang="en-US" altLang="zh-CN" dirty="0"/>
          </a:p>
          <a:p>
            <a:r>
              <a:rPr lang="en-US" altLang="zh-CN" b="1" dirty="0"/>
              <a:t>Linux IA-64</a:t>
            </a:r>
            <a:r>
              <a:rPr lang="zh-CN" altLang="en-US" b="1" dirty="0"/>
              <a:t>参数传递</a:t>
            </a:r>
            <a:endParaRPr lang="en-US" altLang="zh-CN" b="1" dirty="0"/>
          </a:p>
          <a:p>
            <a:pPr lvl="1"/>
            <a:r>
              <a:rPr lang="zh-CN" altLang="en-US" dirty="0"/>
              <a:t>先</a:t>
            </a:r>
            <a:r>
              <a:rPr lang="en-US" altLang="zh-CN" dirty="0"/>
              <a:t>rdi,rsi,rdx,rcx,r8</a:t>
            </a:r>
            <a:r>
              <a:rPr lang="zh-CN" altLang="en-US" dirty="0"/>
              <a:t>和</a:t>
            </a:r>
            <a:r>
              <a:rPr lang="en-US" altLang="zh-CN" dirty="0"/>
              <a:t>r9</a:t>
            </a:r>
            <a:r>
              <a:rPr lang="zh-CN" altLang="en-US" dirty="0"/>
              <a:t>，浮点数</a:t>
            </a:r>
            <a:r>
              <a:rPr lang="en-US" altLang="zh-CN" dirty="0"/>
              <a:t>xmm0-xmm7</a:t>
            </a:r>
          </a:p>
          <a:p>
            <a:pPr lvl="1"/>
            <a:r>
              <a:rPr lang="zh-CN" altLang="en-US" dirty="0"/>
              <a:t>剩余的由右向左依次入栈</a:t>
            </a:r>
            <a:endParaRPr lang="en-US" altLang="zh-CN" dirty="0"/>
          </a:p>
          <a:p>
            <a:r>
              <a:rPr lang="en-US" altLang="zh-CN" b="1" dirty="0"/>
              <a:t>Windows IA-64</a:t>
            </a:r>
            <a:r>
              <a:rPr lang="zh-CN" altLang="en-US" b="1" dirty="0"/>
              <a:t>参数传递</a:t>
            </a:r>
            <a:endParaRPr lang="en-US" altLang="zh-CN" b="1" dirty="0"/>
          </a:p>
          <a:p>
            <a:pPr lvl="1"/>
            <a:r>
              <a:rPr lang="en-US" altLang="zh-CN" dirty="0"/>
              <a:t>rcx,rdx,r8,r9</a:t>
            </a:r>
            <a:r>
              <a:rPr lang="zh-CN" altLang="en-US" dirty="0"/>
              <a:t>，浮点数</a:t>
            </a:r>
            <a:r>
              <a:rPr lang="en-US" altLang="zh-CN" dirty="0"/>
              <a:t>xmm0-xmm3</a:t>
            </a:r>
          </a:p>
          <a:p>
            <a:pPr lvl="1"/>
            <a:r>
              <a:rPr lang="zh-CN" altLang="en-US" dirty="0"/>
              <a:t>剩余由右向左依次入栈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79151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ABI</a:t>
            </a:r>
            <a:r>
              <a:rPr lang="zh-CN" altLang="en-US" dirty="0"/>
              <a:t>（</a:t>
            </a:r>
            <a:r>
              <a:rPr lang="en-US" altLang="zh-CN" b="0" dirty="0"/>
              <a:t>application binary interface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992978" cy="5637024"/>
          </a:xfrm>
        </p:spPr>
        <p:txBody>
          <a:bodyPr>
            <a:normAutofit/>
          </a:bodyPr>
          <a:lstStyle/>
          <a:p>
            <a:r>
              <a:rPr lang="zh-CN" altLang="en-US" b="1" dirty="0"/>
              <a:t>描述应用程序和操作系统之间，应用和库之间，或应用各部分间的接口</a:t>
            </a:r>
            <a:endParaRPr lang="en-US" altLang="zh-CN" b="1" dirty="0"/>
          </a:p>
          <a:p>
            <a:pPr lvl="1"/>
            <a:r>
              <a:rPr lang="zh-CN" altLang="en-US" sz="2400" dirty="0"/>
              <a:t>数据类型的大小、布局和对齐</a:t>
            </a:r>
            <a:endParaRPr lang="en-US" altLang="zh-CN" sz="2400" dirty="0"/>
          </a:p>
          <a:p>
            <a:pPr lvl="1"/>
            <a:r>
              <a:rPr lang="zh-CN" altLang="en-US" sz="2400" dirty="0"/>
              <a:t>调用约定（控制函数参数如何传送以及如何接受返回值）</a:t>
            </a:r>
            <a:endParaRPr lang="en-US" altLang="zh-CN" sz="2400" dirty="0"/>
          </a:p>
          <a:p>
            <a:pPr lvl="2"/>
            <a:r>
              <a:rPr lang="zh-CN" altLang="en-US" sz="2200" dirty="0"/>
              <a:t>所有参数都通过栈传递，还是部分参数通过寄存器传递</a:t>
            </a:r>
            <a:endParaRPr lang="en-US" altLang="zh-CN" sz="2200" dirty="0"/>
          </a:p>
          <a:p>
            <a:pPr lvl="2"/>
            <a:r>
              <a:rPr lang="zh-CN" altLang="en-US" sz="2200" dirty="0"/>
              <a:t>哪个寄存器用于哪个函数参数</a:t>
            </a:r>
            <a:endParaRPr lang="en-US" altLang="zh-CN" sz="2200" dirty="0"/>
          </a:p>
          <a:p>
            <a:pPr lvl="2"/>
            <a:r>
              <a:rPr lang="zh-CN" altLang="en-US" sz="2200" dirty="0"/>
              <a:t>栈传递的第一个函数参数是最先</a:t>
            </a:r>
            <a:r>
              <a:rPr lang="en-US" altLang="zh-CN" sz="2200" dirty="0"/>
              <a:t>push</a:t>
            </a:r>
            <a:r>
              <a:rPr lang="zh-CN" altLang="en-US" sz="2200" dirty="0"/>
              <a:t>到栈上还是最后</a:t>
            </a:r>
          </a:p>
          <a:p>
            <a:pPr lvl="1"/>
            <a:r>
              <a:rPr lang="zh-CN" altLang="en-US" sz="2400" dirty="0">
                <a:hlinkClick r:id="rId2"/>
              </a:rPr>
              <a:t>系统调用</a:t>
            </a:r>
            <a:r>
              <a:rPr lang="zh-CN" altLang="en-US" sz="2400" dirty="0"/>
              <a:t>的编码和一个应用如何向操作系统进行系统调用</a:t>
            </a:r>
          </a:p>
          <a:p>
            <a:pPr lvl="1"/>
            <a:r>
              <a:rPr lang="zh-CN" altLang="en-US" sz="2400" dirty="0">
                <a:hlinkClick r:id="rId3"/>
              </a:rPr>
              <a:t>目标文件</a:t>
            </a:r>
            <a:r>
              <a:rPr lang="zh-CN" altLang="en-US" sz="2400" dirty="0"/>
              <a:t>的</a:t>
            </a:r>
            <a:r>
              <a:rPr lang="zh-CN" altLang="en-US" sz="2400" dirty="0">
                <a:hlinkClick r:id="rId4"/>
              </a:rPr>
              <a:t>二进制</a:t>
            </a:r>
            <a:r>
              <a:rPr lang="zh-CN" altLang="en-US" sz="2400" dirty="0"/>
              <a:t>格式、程序库等等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8377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75"/>
          <a:stretch/>
        </p:blipFill>
        <p:spPr>
          <a:xfrm>
            <a:off x="0" y="0"/>
            <a:ext cx="3591499" cy="6858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1B173DA-B0F9-4D6F-B24D-6C9A11952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319" y="3618186"/>
            <a:ext cx="1831562" cy="24706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矩形 12"/>
          <p:cNvSpPr/>
          <p:nvPr/>
        </p:nvSpPr>
        <p:spPr>
          <a:xfrm>
            <a:off x="4346734" y="2388946"/>
            <a:ext cx="6961412" cy="915004"/>
          </a:xfrm>
          <a:prstGeom prst="rect">
            <a:avLst/>
          </a:prstGeom>
          <a:noFill/>
          <a:ln w="57150">
            <a:solidFill>
              <a:srgbClr val="1897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文本框 13"/>
          <p:cNvSpPr txBox="1"/>
          <p:nvPr/>
        </p:nvSpPr>
        <p:spPr>
          <a:xfrm>
            <a:off x="4346733" y="2416559"/>
            <a:ext cx="69614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spc="600" dirty="0">
                <a:solidFill>
                  <a:srgbClr val="0E7C7F"/>
                </a:solidFill>
                <a:latin typeface="义启小楷书" panose="02010601030101010101" pitchFamily="2" charset="-128"/>
                <a:ea typeface="义启小楷书" panose="02010601030101010101" pitchFamily="2" charset="-128"/>
              </a:rPr>
              <a:t>五、指令系统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A09CF7-D886-47DE-BE80-F18A338E3D8D}"/>
              </a:ext>
            </a:extLst>
          </p:cNvPr>
          <p:cNvSpPr/>
          <p:nvPr/>
        </p:nvSpPr>
        <p:spPr>
          <a:xfrm>
            <a:off x="0" y="0"/>
            <a:ext cx="3591499" cy="6858000"/>
          </a:xfrm>
          <a:prstGeom prst="rect">
            <a:avLst/>
          </a:prstGeom>
          <a:solidFill>
            <a:srgbClr val="18978B">
              <a:alpha val="67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F26D8D7A-5CB7-40A9-83BD-2AF87F6423C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656D78"/>
              </a:clrFrom>
              <a:clrTo>
                <a:srgbClr val="656D7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2099" y="1020089"/>
            <a:ext cx="880575" cy="877289"/>
          </a:xfrm>
          <a:prstGeom prst="rect">
            <a:avLst/>
          </a:prstGeom>
        </p:spPr>
      </p:pic>
      <p:sp>
        <p:nvSpPr>
          <p:cNvPr id="28" name="圆角矩形 17">
            <a:extLst>
              <a:ext uri="{FF2B5EF4-FFF2-40B4-BE49-F238E27FC236}">
                <a16:creationId xmlns:a16="http://schemas.microsoft.com/office/drawing/2014/main" id="{6623863D-F5AB-4FFF-A584-3BE656EF8E25}"/>
              </a:ext>
            </a:extLst>
          </p:cNvPr>
          <p:cNvSpPr/>
          <p:nvPr/>
        </p:nvSpPr>
        <p:spPr>
          <a:xfrm>
            <a:off x="1235765" y="911096"/>
            <a:ext cx="1083362" cy="108336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4C38C8AB-DA67-47A8-BACE-7C97AF324CA6}"/>
              </a:ext>
            </a:extLst>
          </p:cNvPr>
          <p:cNvCxnSpPr/>
          <p:nvPr/>
        </p:nvCxnSpPr>
        <p:spPr>
          <a:xfrm>
            <a:off x="321366" y="2745041"/>
            <a:ext cx="299167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05A04A66-83DC-46CB-A535-6466267C78F0}"/>
              </a:ext>
            </a:extLst>
          </p:cNvPr>
          <p:cNvCxnSpPr/>
          <p:nvPr/>
        </p:nvCxnSpPr>
        <p:spPr>
          <a:xfrm>
            <a:off x="321366" y="2756808"/>
            <a:ext cx="299167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ABC5AE1A-2376-4F31-87E1-70E772924E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86581" y="2168085"/>
            <a:ext cx="4296880" cy="793906"/>
          </a:xfrm>
          <a:prstGeom prst="rect">
            <a:avLst/>
          </a:prstGeom>
        </p:spPr>
      </p:pic>
      <p:pic>
        <p:nvPicPr>
          <p:cNvPr id="16" name="Picture 31" descr="j0233317">
            <a:extLst>
              <a:ext uri="{FF2B5EF4-FFF2-40B4-BE49-F238E27FC236}">
                <a16:creationId xmlns:a16="http://schemas.microsoft.com/office/drawing/2014/main" id="{4D5FED18-1901-4EE1-BC0F-7BED13D2A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98213">
            <a:off x="9575695" y="4494012"/>
            <a:ext cx="1446194" cy="14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41638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8400">
        <p15:prstTrans prst="pageCurlDouble"/>
      </p:transition>
    </mc:Choice>
    <mc:Fallback xmlns="">
      <p:transition spd="slow" advClick="0" advTm="8400">
        <p:fade/>
      </p:transition>
    </mc:Fallback>
  </mc:AlternateContent>
  <p:extLst mod="1">
    <p:ext uri="{E180D4A7-C9FB-4DFB-919C-405C955672EB}">
      <p14:showEvtLst xmlns:p14="http://schemas.microsoft.com/office/powerpoint/2010/main">
        <p14:playEvt time="2" objId="4"/>
        <p14:stopEvt time="8737" objId="4"/>
      </p14:showEvtLst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5.1 </a:t>
            </a: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指令系统概述</a:t>
            </a:r>
          </a:p>
          <a:p>
            <a:r>
              <a:rPr lang="en-US" altLang="zh-CN" b="1" dirty="0">
                <a:latin typeface="+mj-lt"/>
              </a:rPr>
              <a:t>5.2 </a:t>
            </a:r>
            <a:r>
              <a:rPr lang="zh-CN" altLang="en-US" b="1" dirty="0">
                <a:latin typeface="+mj-lt"/>
              </a:rPr>
              <a:t>指令格式</a:t>
            </a:r>
            <a:endParaRPr lang="en-US" altLang="zh-CN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5.3 </a:t>
            </a:r>
            <a:r>
              <a:rPr lang="zh-CN" altLang="en-US" b="1" dirty="0">
                <a:latin typeface="+mj-lt"/>
              </a:rPr>
              <a:t>寻址方式</a:t>
            </a:r>
          </a:p>
          <a:p>
            <a:r>
              <a:rPr lang="en-US" altLang="zh-CN" b="1" dirty="0">
                <a:latin typeface="+mj-lt"/>
              </a:rPr>
              <a:t>5.4 </a:t>
            </a:r>
            <a:r>
              <a:rPr lang="zh-CN" altLang="en-US" b="1" dirty="0">
                <a:latin typeface="+mj-lt"/>
              </a:rPr>
              <a:t>指令类型</a:t>
            </a:r>
          </a:p>
          <a:p>
            <a:r>
              <a:rPr lang="en-US" altLang="zh-CN" b="1" dirty="0">
                <a:latin typeface="+mj-lt"/>
              </a:rPr>
              <a:t>5.5 </a:t>
            </a:r>
            <a:r>
              <a:rPr lang="zh-CN" altLang="en-US" b="1" dirty="0">
                <a:latin typeface="+mj-lt"/>
              </a:rPr>
              <a:t>指令格式设计</a:t>
            </a:r>
            <a:endParaRPr lang="en-US" altLang="zh-CN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5.6 CISC</a:t>
            </a:r>
            <a:r>
              <a:rPr lang="zh-CN" altLang="en-US" b="1" dirty="0">
                <a:latin typeface="+mj-lt"/>
              </a:rPr>
              <a:t>与</a:t>
            </a:r>
            <a:r>
              <a:rPr lang="en-US" altLang="zh-CN" b="1" dirty="0">
                <a:latin typeface="+mj-lt"/>
              </a:rPr>
              <a:t>RISC</a:t>
            </a:r>
          </a:p>
          <a:p>
            <a:r>
              <a:rPr lang="en-US" altLang="zh-CN" b="1" dirty="0">
                <a:latin typeface="+mj-lt"/>
              </a:rPr>
              <a:t>5.7 </a:t>
            </a:r>
            <a:r>
              <a:rPr lang="zh-CN" altLang="en-US" b="1" dirty="0">
                <a:latin typeface="+mj-lt"/>
              </a:rPr>
              <a:t>指令系统举例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09" y="3171041"/>
            <a:ext cx="4600313" cy="307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2216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指令系统基本概念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 eaLnBrk="1" hangingPunct="1"/>
            <a:r>
              <a:rPr lang="zh-CN" altLang="en-US" b="1" dirty="0"/>
              <a:t>机器指令（指令）</a:t>
            </a:r>
          </a:p>
          <a:p>
            <a:pPr lvl="1" algn="just" eaLnBrk="1" hangingPunct="1"/>
            <a:r>
              <a:rPr lang="zh-CN" altLang="en-US" sz="2200" dirty="0">
                <a:latin typeface="华文新魏" pitchFamily="2" charset="-122"/>
              </a:rPr>
              <a:t>计算机能直接识别、执行的某种操作命令</a:t>
            </a:r>
            <a:endParaRPr lang="zh-CN" altLang="en-US" sz="2200" dirty="0">
              <a:solidFill>
                <a:schemeClr val="accent2"/>
              </a:solidFill>
              <a:latin typeface="华文新魏" pitchFamily="2" charset="-122"/>
            </a:endParaRPr>
          </a:p>
          <a:p>
            <a:pPr algn="just" eaLnBrk="1" hangingPunct="1"/>
            <a:r>
              <a:rPr lang="zh-CN" altLang="en-US" b="1" dirty="0"/>
              <a:t>指令系统（指令集）</a:t>
            </a:r>
          </a:p>
          <a:p>
            <a:pPr lvl="1"/>
            <a:r>
              <a:rPr lang="zh-CN" altLang="en-US" sz="2200" dirty="0">
                <a:latin typeface="华文新魏" pitchFamily="2" charset="-122"/>
              </a:rPr>
              <a:t> 一台计算机中所有机器指令的集合</a:t>
            </a:r>
          </a:p>
          <a:p>
            <a:pPr eaLnBrk="1" hangingPunct="1"/>
            <a:r>
              <a:rPr lang="zh-CN" altLang="en-US" sz="2600" b="1" dirty="0"/>
              <a:t>系列机</a:t>
            </a:r>
            <a:endParaRPr lang="en-US" altLang="zh-CN" sz="2600" b="1" dirty="0"/>
          </a:p>
          <a:p>
            <a:pPr lvl="1" eaLnBrk="1" hangingPunct="1"/>
            <a:r>
              <a:rPr lang="zh-CN" altLang="en-US" sz="2200" dirty="0"/>
              <a:t>基本指令系统相同，基本系统结构相同的计算机</a:t>
            </a:r>
          </a:p>
          <a:p>
            <a:pPr lvl="2" eaLnBrk="1" hangingPunct="1"/>
            <a:r>
              <a:rPr lang="en-US" altLang="zh-CN" sz="2200" dirty="0"/>
              <a:t>IBM</a:t>
            </a:r>
            <a:r>
              <a:rPr lang="zh-CN" altLang="en-US" sz="2200" dirty="0"/>
              <a:t>，</a:t>
            </a:r>
            <a:r>
              <a:rPr lang="en-US" altLang="zh-CN" sz="2200" dirty="0"/>
              <a:t>PDP-11</a:t>
            </a:r>
            <a:r>
              <a:rPr lang="zh-CN" altLang="en-US" sz="2200" dirty="0"/>
              <a:t>，</a:t>
            </a:r>
            <a:r>
              <a:rPr lang="en-US" altLang="zh-CN" sz="2200" dirty="0"/>
              <a:t>VAX-11</a:t>
            </a:r>
            <a:r>
              <a:rPr lang="zh-CN" altLang="en-US" sz="2200" dirty="0"/>
              <a:t>，</a:t>
            </a:r>
            <a:r>
              <a:rPr lang="en-US" altLang="zh-CN" sz="2200" dirty="0"/>
              <a:t>Intel-x86</a:t>
            </a:r>
          </a:p>
          <a:p>
            <a:pPr lvl="1" eaLnBrk="1" hangingPunct="1"/>
            <a:r>
              <a:rPr lang="zh-CN" altLang="en-US" sz="2200" dirty="0"/>
              <a:t>解决软件兼容的问题</a:t>
            </a:r>
          </a:p>
          <a:p>
            <a:pPr lvl="1" eaLnBrk="1" hangingPunct="1">
              <a:lnSpc>
                <a:spcPct val="140000"/>
              </a:lnSpc>
            </a:pPr>
            <a:endParaRPr lang="zh-CN" alt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4589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2783981" y="1742783"/>
            <a:ext cx="0" cy="3920728"/>
            <a:chOff x="2762716" y="1732152"/>
            <a:chExt cx="0" cy="3920728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B837456D-A447-4E46-9E55-042440EB2D8C}"/>
                </a:ext>
              </a:extLst>
            </p:cNvPr>
            <p:cNvCxnSpPr>
              <a:cxnSpLocks/>
            </p:cNvCxnSpPr>
            <p:nvPr/>
          </p:nvCxnSpPr>
          <p:spPr>
            <a:xfrm>
              <a:off x="2762716" y="3826315"/>
              <a:ext cx="0" cy="340706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AC2176CF-02B0-4713-879B-1B0C7598BA45}"/>
                </a:ext>
              </a:extLst>
            </p:cNvPr>
            <p:cNvCxnSpPr/>
            <p:nvPr/>
          </p:nvCxnSpPr>
          <p:spPr>
            <a:xfrm>
              <a:off x="2762716" y="2415788"/>
              <a:ext cx="0" cy="341333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E21ABEA-194B-4C36-9148-7395F942674B}"/>
                </a:ext>
              </a:extLst>
            </p:cNvPr>
            <p:cNvCxnSpPr/>
            <p:nvPr/>
          </p:nvCxnSpPr>
          <p:spPr>
            <a:xfrm>
              <a:off x="2762716" y="1732152"/>
              <a:ext cx="0" cy="341333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A6DBFE0E-42E2-4B2D-AAFC-EA4BBE483D25}"/>
                </a:ext>
              </a:extLst>
            </p:cNvPr>
            <p:cNvCxnSpPr/>
            <p:nvPr/>
          </p:nvCxnSpPr>
          <p:spPr>
            <a:xfrm>
              <a:off x="2762716" y="4610303"/>
              <a:ext cx="0" cy="341333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FED7BC20-F9E9-46C7-B74E-D1B9D280CF02}"/>
                </a:ext>
              </a:extLst>
            </p:cNvPr>
            <p:cNvCxnSpPr/>
            <p:nvPr/>
          </p:nvCxnSpPr>
          <p:spPr>
            <a:xfrm>
              <a:off x="2762716" y="3122019"/>
              <a:ext cx="0" cy="341333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2434812A-2254-4AD0-85C2-D88ED8672C61}"/>
                </a:ext>
              </a:extLst>
            </p:cNvPr>
            <p:cNvCxnSpPr/>
            <p:nvPr/>
          </p:nvCxnSpPr>
          <p:spPr>
            <a:xfrm>
              <a:off x="2762716" y="5311547"/>
              <a:ext cx="0" cy="341333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071FFC90-1654-46A9-A939-DA04CC880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22" y="257614"/>
            <a:ext cx="3868375" cy="617641"/>
          </a:xfrm>
        </p:spPr>
        <p:txBody>
          <a:bodyPr>
            <a:normAutofit/>
          </a:bodyPr>
          <a:lstStyle/>
          <a:p>
            <a:r>
              <a:rPr lang="zh-CN" altLang="en-US" dirty="0"/>
              <a:t>计算机指令系统层次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44A816-9762-4E17-A9A0-F048A0649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2411" y="2072472"/>
            <a:ext cx="2590657" cy="4160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  <a:miter lim="800000"/>
            <a:headEnd/>
            <a:tailEnd/>
          </a:ln>
          <a:extLst/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69"/>
              </a:spcBef>
              <a:spcAft>
                <a:spcPts val="569"/>
              </a:spcAft>
            </a:pPr>
            <a:r>
              <a:rPr lang="zh-CN" altLang="en-US" sz="1896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高级语言 </a:t>
            </a:r>
            <a:r>
              <a:rPr lang="en-US" altLang="zh-CN" sz="1896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(C)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68D87C-1A8A-4B28-B2C9-C9EFBA69D0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9918" y="4145753"/>
            <a:ext cx="2603149" cy="382667"/>
          </a:xfrm>
          <a:prstGeom prst="rect">
            <a:avLst/>
          </a:prstGeom>
          <a:solidFill>
            <a:srgbClr val="7030A0"/>
          </a:solidFill>
          <a:ln w="28575">
            <a:noFill/>
            <a:miter lim="800000"/>
            <a:headEnd/>
            <a:tailEnd/>
          </a:ln>
          <a:extLst/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69"/>
              </a:spcBef>
              <a:spcAft>
                <a:spcPts val="569"/>
              </a:spcAft>
            </a:pPr>
            <a:r>
              <a:rPr lang="zh-CN" altLang="en-US" sz="1896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指令集架构层 </a:t>
            </a:r>
            <a:r>
              <a:rPr lang="en-US" altLang="zh-CN" sz="1896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( MIPS)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2995A7-FDD5-4F6A-A54E-059BB56207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2411" y="4962306"/>
            <a:ext cx="2590658" cy="3826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xtLst/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69"/>
              </a:spcBef>
              <a:spcAft>
                <a:spcPts val="569"/>
              </a:spcAft>
            </a:pPr>
            <a:r>
              <a:rPr lang="zh-CN" altLang="en-US" sz="1896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微代码层</a:t>
            </a:r>
            <a:endParaRPr lang="en-US" altLang="zh-CN" sz="1896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80F3C220-BDCA-4CBE-81FA-9705B8AF8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1147" y="2550763"/>
            <a:ext cx="1308028" cy="22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497" tIns="25399" rIns="63497" bIns="25399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Compiler(</a:t>
            </a:r>
            <a:r>
              <a:rPr lang="zh-CN" altLang="en-US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翻译</a:t>
            </a: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77471590-3C02-498B-BEDC-584529AD7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0340" y="3262994"/>
            <a:ext cx="1756932" cy="22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497" tIns="25399" rIns="63497" bIns="25399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Assembler(</a:t>
            </a:r>
            <a:r>
              <a:rPr lang="zh-CN" altLang="en-US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汇编</a:t>
            </a: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</a:p>
        </p:txBody>
      </p:sp>
      <p:sp>
        <p:nvSpPr>
          <p:cNvPr id="15" name="Rectangle 24">
            <a:extLst>
              <a:ext uri="{FF2B5EF4-FFF2-40B4-BE49-F238E27FC236}">
                <a16:creationId xmlns:a16="http://schemas.microsoft.com/office/drawing/2014/main" id="{B0757733-AB4D-4828-9A53-D23DE777A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2410" y="5661081"/>
            <a:ext cx="2590658" cy="3826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  <a:miter lim="800000"/>
            <a:headEnd/>
            <a:tailEnd/>
          </a:ln>
          <a:extLst/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69"/>
              </a:spcBef>
              <a:spcAft>
                <a:spcPts val="569"/>
              </a:spcAft>
            </a:pPr>
            <a:r>
              <a:rPr lang="zh-CN" altLang="en-US" sz="1896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硬件逻辑层</a:t>
            </a:r>
            <a:endParaRPr lang="en-US" altLang="zh-CN" sz="1896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108A03FE-FE26-4137-BECC-67576861D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2409" y="1356449"/>
            <a:ext cx="2590658" cy="3826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xtLst/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69"/>
              </a:spcBef>
              <a:spcAft>
                <a:spcPts val="569"/>
              </a:spcAft>
            </a:pPr>
            <a:r>
              <a:rPr lang="zh-CN" altLang="en-US" sz="1896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应用程序 </a:t>
            </a:r>
            <a:r>
              <a:rPr lang="en-US" altLang="zh-CN" sz="1896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25" name="Rectangle 20">
            <a:extLst>
              <a:ext uri="{FF2B5EF4-FFF2-40B4-BE49-F238E27FC236}">
                <a16:creationId xmlns:a16="http://schemas.microsoft.com/office/drawing/2014/main" id="{5315C97D-A030-4A70-BBD5-2697B03BA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4718" y="3799179"/>
            <a:ext cx="3297390" cy="820699"/>
          </a:xfrm>
          <a:prstGeom prst="rect">
            <a:avLst/>
          </a:prstGeom>
          <a:solidFill>
            <a:srgbClr val="7030A0"/>
          </a:solidFill>
          <a:ln w="12700">
            <a:noFill/>
            <a:prstDash val="dash"/>
            <a:miter lim="800000"/>
            <a:headEnd/>
            <a:tailEnd/>
          </a:ln>
          <a:extLst/>
        </p:spPr>
        <p:txBody>
          <a:bodyPr wrap="square" lIns="85795" tIns="42145" rIns="85795" bIns="42145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25103" indent="-325103">
              <a:lnSpc>
                <a:spcPct val="105000"/>
              </a:lnSpc>
              <a:spcBef>
                <a:spcPct val="0"/>
              </a:spcBef>
              <a:buNone/>
            </a:pPr>
            <a:r>
              <a:rPr lang="en-US" altLang="zh-CN" sz="1138" dirty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charset="-122"/>
              </a:rPr>
              <a:t>0000 1001 1100 0110 1010 1111 0101 1000</a:t>
            </a:r>
          </a:p>
          <a:p>
            <a:pPr marL="325103" indent="-325103">
              <a:lnSpc>
                <a:spcPct val="105000"/>
              </a:lnSpc>
              <a:spcBef>
                <a:spcPct val="0"/>
              </a:spcBef>
              <a:buNone/>
            </a:pPr>
            <a:r>
              <a:rPr lang="en-US" altLang="zh-CN" sz="1138" dirty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charset="-122"/>
              </a:rPr>
              <a:t>1010 1111 0101 1000 0000 1001 1100 0110 </a:t>
            </a:r>
          </a:p>
          <a:p>
            <a:pPr marL="325103" indent="-325103">
              <a:lnSpc>
                <a:spcPct val="105000"/>
              </a:lnSpc>
              <a:spcBef>
                <a:spcPct val="0"/>
              </a:spcBef>
              <a:buNone/>
            </a:pPr>
            <a:r>
              <a:rPr lang="en-US" altLang="zh-CN" sz="1138" dirty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charset="-122"/>
              </a:rPr>
              <a:t>1100 0110 1010 1111 0101 1000 0000 1001 </a:t>
            </a:r>
          </a:p>
          <a:p>
            <a:pPr marL="325103" indent="-325103">
              <a:lnSpc>
                <a:spcPct val="105000"/>
              </a:lnSpc>
              <a:spcBef>
                <a:spcPct val="0"/>
              </a:spcBef>
              <a:buNone/>
            </a:pPr>
            <a:r>
              <a:rPr lang="en-US" altLang="zh-CN" sz="1138" dirty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charset="-122"/>
              </a:rPr>
              <a:t>0101 1000 0000 1001 1100 0110 1010 1111 </a:t>
            </a:r>
          </a:p>
        </p:txBody>
      </p:sp>
      <p:sp>
        <p:nvSpPr>
          <p:cNvPr id="26" name="Rectangle 18">
            <a:extLst>
              <a:ext uri="{FF2B5EF4-FFF2-40B4-BE49-F238E27FC236}">
                <a16:creationId xmlns:a16="http://schemas.microsoft.com/office/drawing/2014/main" id="{447D5504-DCC2-41FC-BFA8-97ED6BE12AAE}"/>
              </a:ext>
            </a:extLst>
          </p:cNvPr>
          <p:cNvSpPr txBox="1">
            <a:spLocks noChangeArrowheads="1"/>
          </p:cNvSpPr>
          <p:nvPr/>
        </p:nvSpPr>
        <p:spPr>
          <a:xfrm>
            <a:off x="5154718" y="2719704"/>
            <a:ext cx="1808636" cy="869119"/>
          </a:xfrm>
          <a:prstGeom prst="rect">
            <a:avLst/>
          </a:prstGeom>
          <a:solidFill>
            <a:srgbClr val="C5E0B4"/>
          </a:solidFill>
          <a:ln>
            <a:noFill/>
            <a:prstDash val="dash"/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5103" indent="-325103" defTabSz="433471">
              <a:lnSpc>
                <a:spcPct val="105000"/>
              </a:lnSpc>
              <a:spcBef>
                <a:spcPct val="0"/>
              </a:spcBef>
              <a:buNone/>
              <a:tabLst>
                <a:tab pos="1011433" algn="l"/>
              </a:tabLst>
              <a:defRPr/>
            </a:pPr>
            <a:r>
              <a:rPr lang="en-US" altLang="zh-CN" sz="1327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lw</a:t>
            </a: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	  $t0, 0($2)</a:t>
            </a:r>
          </a:p>
          <a:p>
            <a:pPr marL="325103" indent="-325103" defTabSz="433471">
              <a:lnSpc>
                <a:spcPct val="105000"/>
              </a:lnSpc>
              <a:spcBef>
                <a:spcPct val="0"/>
              </a:spcBef>
              <a:buNone/>
              <a:tabLst>
                <a:tab pos="1011433" algn="l"/>
              </a:tabLst>
              <a:defRPr/>
            </a:pPr>
            <a:r>
              <a:rPr lang="en-US" altLang="zh-CN" sz="1327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lw</a:t>
            </a: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	  $t1, 4($2)</a:t>
            </a:r>
          </a:p>
          <a:p>
            <a:pPr marL="325103" indent="-325103" defTabSz="433471">
              <a:lnSpc>
                <a:spcPct val="105000"/>
              </a:lnSpc>
              <a:spcBef>
                <a:spcPct val="0"/>
              </a:spcBef>
              <a:buNone/>
              <a:tabLst>
                <a:tab pos="1011433" algn="l"/>
              </a:tabLst>
              <a:defRPr/>
            </a:pPr>
            <a:r>
              <a:rPr lang="en-US" altLang="zh-CN" sz="1327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sw</a:t>
            </a: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	  $t1, 0($2)</a:t>
            </a:r>
          </a:p>
          <a:p>
            <a:pPr marL="325103" indent="-325103" defTabSz="433471">
              <a:lnSpc>
                <a:spcPct val="105000"/>
              </a:lnSpc>
              <a:spcBef>
                <a:spcPct val="0"/>
              </a:spcBef>
              <a:buNone/>
              <a:tabLst>
                <a:tab pos="1011433" algn="l"/>
              </a:tabLst>
              <a:defRPr/>
            </a:pPr>
            <a:r>
              <a:rPr lang="en-US" altLang="zh-CN" sz="1327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sw</a:t>
            </a: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	  $t0, 4($2)</a:t>
            </a:r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FBFE769A-ABD2-4870-8DAA-35537193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4718" y="1947876"/>
            <a:ext cx="1849872" cy="6918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noFill/>
            <a:prstDash val="dash"/>
            <a:miter lim="800000"/>
            <a:headEnd/>
            <a:tailEnd/>
          </a:ln>
          <a:extLst/>
        </p:spPr>
        <p:txBody>
          <a:bodyPr lIns="60207" tIns="24083" rIns="60207" bIns="24083">
            <a:spAutoFit/>
          </a:bodyPr>
          <a:lstStyle>
            <a:lvl1pPr marL="342900" indent="-342900"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temp = v[k];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v[k] = v[k+1];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v[k+1] = temp;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6219D45-9E9E-4762-85D0-03DFE35132A4}"/>
              </a:ext>
            </a:extLst>
          </p:cNvPr>
          <p:cNvCxnSpPr/>
          <p:nvPr/>
        </p:nvCxnSpPr>
        <p:spPr>
          <a:xfrm>
            <a:off x="4395142" y="5159131"/>
            <a:ext cx="6144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4FFA9DFF-5335-4165-8342-876FE39FBAFA}"/>
              </a:ext>
            </a:extLst>
          </p:cNvPr>
          <p:cNvCxnSpPr/>
          <p:nvPr/>
        </p:nvCxnSpPr>
        <p:spPr>
          <a:xfrm>
            <a:off x="4373876" y="5910147"/>
            <a:ext cx="6144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3F9AC042-17B0-4CAA-BE48-0C1338D729DE}"/>
              </a:ext>
            </a:extLst>
          </p:cNvPr>
          <p:cNvCxnSpPr/>
          <p:nvPr/>
        </p:nvCxnSpPr>
        <p:spPr>
          <a:xfrm>
            <a:off x="4403711" y="4341639"/>
            <a:ext cx="6144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1E2D8972-7D3D-4F92-8016-780414B2AF44}"/>
              </a:ext>
            </a:extLst>
          </p:cNvPr>
          <p:cNvCxnSpPr/>
          <p:nvPr/>
        </p:nvCxnSpPr>
        <p:spPr>
          <a:xfrm>
            <a:off x="4403711" y="2956159"/>
            <a:ext cx="6144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1900B121-0839-4E63-B13E-239D44660A91}"/>
              </a:ext>
            </a:extLst>
          </p:cNvPr>
          <p:cNvCxnSpPr/>
          <p:nvPr/>
        </p:nvCxnSpPr>
        <p:spPr>
          <a:xfrm>
            <a:off x="4403711" y="2269570"/>
            <a:ext cx="6144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28CC40A6-BB04-454F-9584-4EDFDF6D0430}"/>
              </a:ext>
            </a:extLst>
          </p:cNvPr>
          <p:cNvSpPr/>
          <p:nvPr/>
        </p:nvSpPr>
        <p:spPr>
          <a:xfrm>
            <a:off x="5154718" y="5769254"/>
            <a:ext cx="1877362" cy="2499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noFill/>
            <a:prstDash val="dash"/>
            <a:miter lim="800000"/>
            <a:headEnd/>
            <a:tailEnd/>
          </a:ln>
          <a:extLst/>
        </p:spPr>
        <p:txBody>
          <a:bodyPr lIns="60207" tIns="24083" rIns="60207" bIns="24083">
            <a:spAutoFit/>
          </a:bodyPr>
          <a:lstStyle/>
          <a:p>
            <a:pPr marL="325103" indent="-325103" defTabSz="433471">
              <a:lnSpc>
                <a:spcPct val="105000"/>
              </a:lnSpc>
            </a:pPr>
            <a:r>
              <a:rPr lang="zh-CN" altLang="en-US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使用布尔代数和真值表</a:t>
            </a:r>
          </a:p>
        </p:txBody>
      </p:sp>
      <p:graphicFrame>
        <p:nvGraphicFramePr>
          <p:cNvPr id="36" name="Object 3">
            <a:extLst>
              <a:ext uri="{FF2B5EF4-FFF2-40B4-BE49-F238E27FC236}">
                <a16:creationId xmlns:a16="http://schemas.microsoft.com/office/drawing/2014/main" id="{B314D3AB-9CBA-477C-A17A-C8115841172F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8693357" y="5620980"/>
          <a:ext cx="1147102" cy="68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" r:id="rId3" imgW="3492063" imgH="2400000" progId="">
                  <p:embed/>
                </p:oleObj>
              </mc:Choice>
              <mc:Fallback>
                <p:oleObj r:id="rId3" imgW="3492063" imgH="2400000" progId="">
                  <p:embed/>
                  <p:pic>
                    <p:nvPicPr>
                      <p:cNvPr id="36" name="Object 3">
                        <a:extLst>
                          <a:ext uri="{FF2B5EF4-FFF2-40B4-BE49-F238E27FC236}">
                            <a16:creationId xmlns:a16="http://schemas.microsoft.com/office/drawing/2014/main" id="{B314D3AB-9CBA-477C-A17A-C8115841172F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93357" y="5620980"/>
                        <a:ext cx="1147102" cy="68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Picture 35" descr="Picture 1">
            <a:extLst>
              <a:ext uri="{FF2B5EF4-FFF2-40B4-BE49-F238E27FC236}">
                <a16:creationId xmlns:a16="http://schemas.microsoft.com/office/drawing/2014/main" id="{43FE5659-133B-46B0-99CF-8D56703A6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203" y="4723846"/>
            <a:ext cx="1147103" cy="726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A34DF99A-D112-48AF-94CD-F5C7BA0455C3}"/>
              </a:ext>
            </a:extLst>
          </p:cNvPr>
          <p:cNvCxnSpPr/>
          <p:nvPr/>
        </p:nvCxnSpPr>
        <p:spPr>
          <a:xfrm>
            <a:off x="7632937" y="5115660"/>
            <a:ext cx="1092267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07F1BA91-01B0-4350-9203-680F676B5603}"/>
              </a:ext>
            </a:extLst>
          </p:cNvPr>
          <p:cNvCxnSpPr/>
          <p:nvPr/>
        </p:nvCxnSpPr>
        <p:spPr>
          <a:xfrm>
            <a:off x="7235381" y="5926585"/>
            <a:ext cx="1365333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14">
            <a:extLst>
              <a:ext uri="{FF2B5EF4-FFF2-40B4-BE49-F238E27FC236}">
                <a16:creationId xmlns:a16="http://schemas.microsoft.com/office/drawing/2014/main" id="{3927A4CB-DF23-47C0-AD19-0CFF791F39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4270" y="4712101"/>
            <a:ext cx="1756932" cy="22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497" tIns="25399" rIns="63497" bIns="25399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(</a:t>
            </a:r>
            <a:r>
              <a:rPr lang="zh-CN" altLang="en-US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解释</a:t>
            </a: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CB27ECB0-F2F0-4E1F-B7A0-A8A1F3FC1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9918" y="3489181"/>
            <a:ext cx="2590657" cy="3826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xtLst/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69"/>
              </a:spcBef>
              <a:spcAft>
                <a:spcPts val="569"/>
              </a:spcAft>
            </a:pPr>
            <a:r>
              <a:rPr lang="zh-CN" altLang="en-US" sz="1896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操作系统</a:t>
            </a:r>
            <a:endParaRPr lang="en-US" altLang="zh-CN" sz="1896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Rectangle 22">
            <a:extLst>
              <a:ext uri="{FF2B5EF4-FFF2-40B4-BE49-F238E27FC236}">
                <a16:creationId xmlns:a16="http://schemas.microsoft.com/office/drawing/2014/main" id="{E340A0A1-D2D8-4BE9-8119-7C3078C69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772" y="4527449"/>
            <a:ext cx="3973425" cy="93485"/>
          </a:xfrm>
          <a:prstGeom prst="rect">
            <a:avLst/>
          </a:prstGeom>
          <a:solidFill>
            <a:srgbClr val="FF0000"/>
          </a:solidFill>
          <a:ln w="12700">
            <a:solidFill>
              <a:srgbClr val="0066BE"/>
            </a:solidFill>
            <a:miter lim="800000"/>
            <a:headEnd/>
            <a:tailEnd/>
          </a:ln>
        </p:spPr>
        <p:txBody>
          <a:bodyPr wrap="none" anchor="ctr"/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799">
              <a:latin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58B5DB-D621-4601-AF5A-E394E65C91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2411" y="2780803"/>
            <a:ext cx="2590657" cy="41600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xtLst/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69"/>
              </a:spcBef>
              <a:spcAft>
                <a:spcPts val="569"/>
              </a:spcAft>
            </a:pPr>
            <a:r>
              <a:rPr lang="zh-CN" altLang="en-US" sz="1896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汇编语言</a:t>
            </a:r>
            <a:r>
              <a:rPr lang="en-US" altLang="zh-CN" sz="1896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(MIPS) </a:t>
            </a:r>
          </a:p>
        </p:txBody>
      </p:sp>
      <p:sp>
        <p:nvSpPr>
          <p:cNvPr id="43" name="矩形 42"/>
          <p:cNvSpPr/>
          <p:nvPr/>
        </p:nvSpPr>
        <p:spPr>
          <a:xfrm>
            <a:off x="9668630" y="5268891"/>
            <a:ext cx="264538" cy="2667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Rectangle 14">
            <a:extLst>
              <a:ext uri="{FF2B5EF4-FFF2-40B4-BE49-F238E27FC236}">
                <a16:creationId xmlns:a16="http://schemas.microsoft.com/office/drawing/2014/main" id="{77471590-3C02-498B-BEDC-584529AD7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38" y="4306631"/>
            <a:ext cx="906544" cy="22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497" tIns="25399" rIns="63497" bIns="25399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sz="1327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Software</a:t>
            </a:r>
          </a:p>
        </p:txBody>
      </p:sp>
      <p:sp>
        <p:nvSpPr>
          <p:cNvPr id="44" name="Rectangle 14">
            <a:extLst>
              <a:ext uri="{FF2B5EF4-FFF2-40B4-BE49-F238E27FC236}">
                <a16:creationId xmlns:a16="http://schemas.microsoft.com/office/drawing/2014/main" id="{77471590-3C02-498B-BEDC-584529AD7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38" y="4671738"/>
            <a:ext cx="1066244" cy="22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497" tIns="25399" rIns="63497" bIns="25399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sz="1327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Hardware</a:t>
            </a:r>
          </a:p>
        </p:txBody>
      </p:sp>
      <p:sp>
        <p:nvSpPr>
          <p:cNvPr id="45" name="Rectangle 18">
            <a:extLst>
              <a:ext uri="{FF2B5EF4-FFF2-40B4-BE49-F238E27FC236}">
                <a16:creationId xmlns:a16="http://schemas.microsoft.com/office/drawing/2014/main" id="{447D5504-DCC2-41FC-BFA8-97ED6BE12AAE}"/>
              </a:ext>
            </a:extLst>
          </p:cNvPr>
          <p:cNvSpPr txBox="1">
            <a:spLocks noChangeArrowheads="1"/>
          </p:cNvSpPr>
          <p:nvPr/>
        </p:nvSpPr>
        <p:spPr>
          <a:xfrm>
            <a:off x="5164556" y="4784172"/>
            <a:ext cx="2664174" cy="869119"/>
          </a:xfrm>
          <a:prstGeom prst="rect">
            <a:avLst/>
          </a:prstGeom>
          <a:solidFill>
            <a:srgbClr val="C5E0B4"/>
          </a:solidFill>
          <a:ln>
            <a:noFill/>
            <a:prstDash val="dash"/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5103" indent="-325103" defTabSz="433471">
              <a:lnSpc>
                <a:spcPct val="105000"/>
              </a:lnSpc>
              <a:spcBef>
                <a:spcPct val="0"/>
              </a:spcBef>
              <a:buNone/>
              <a:tabLst>
                <a:tab pos="1011433" algn="l"/>
              </a:tabLst>
              <a:defRPr/>
            </a:pP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Regwirte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=1,Branch=Jump=0</a:t>
            </a:r>
          </a:p>
          <a:p>
            <a:pPr marL="325103" indent="-325103" defTabSz="433471">
              <a:lnSpc>
                <a:spcPct val="105000"/>
              </a:lnSpc>
              <a:spcBef>
                <a:spcPct val="0"/>
              </a:spcBef>
              <a:buNone/>
              <a:tabLst>
                <a:tab pos="1011433" algn="l"/>
              </a:tabLst>
              <a:defRPr/>
            </a:pP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RegDst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=0</a:t>
            </a:r>
          </a:p>
          <a:p>
            <a:pPr marL="325103" indent="-325103" defTabSz="433471">
              <a:lnSpc>
                <a:spcPct val="105000"/>
              </a:lnSpc>
              <a:spcBef>
                <a:spcPct val="0"/>
              </a:spcBef>
              <a:buNone/>
              <a:tabLst>
                <a:tab pos="1011433" algn="l"/>
              </a:tabLst>
              <a:defRPr/>
            </a:pP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Aluop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=00110</a:t>
            </a:r>
          </a:p>
          <a:p>
            <a:pPr marL="325103" indent="-325103" defTabSz="433471">
              <a:lnSpc>
                <a:spcPct val="105000"/>
              </a:lnSpc>
              <a:spcBef>
                <a:spcPct val="0"/>
              </a:spcBef>
              <a:buNone/>
              <a:tabLst>
                <a:tab pos="1011433" algn="l"/>
              </a:tabLst>
              <a:defRPr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……</a:t>
            </a:r>
          </a:p>
        </p:txBody>
      </p:sp>
      <p:sp>
        <p:nvSpPr>
          <p:cNvPr id="46" name="Rectangle 3"/>
          <p:cNvSpPr txBox="1">
            <a:spLocks noChangeArrowheads="1"/>
          </p:cNvSpPr>
          <p:nvPr/>
        </p:nvSpPr>
        <p:spPr>
          <a:xfrm>
            <a:off x="7380800" y="1155317"/>
            <a:ext cx="4315383" cy="2525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400" dirty="0">
                <a:latin typeface="华文新魏" pitchFamily="2" charset="-122"/>
              </a:rPr>
              <a:t>指令系统是</a:t>
            </a:r>
            <a:r>
              <a:rPr lang="en-US" altLang="zh-CN" sz="2400" dirty="0">
                <a:latin typeface="+mn-lt"/>
              </a:rPr>
              <a:t>CPU</a:t>
            </a:r>
            <a:r>
              <a:rPr lang="zh-CN" altLang="en-US" sz="2400" dirty="0">
                <a:latin typeface="+mn-lt"/>
              </a:rPr>
              <a:t>设</a:t>
            </a:r>
            <a:r>
              <a:rPr lang="zh-CN" altLang="en-US" sz="2400" dirty="0">
                <a:latin typeface="华文新魏" pitchFamily="2" charset="-122"/>
              </a:rPr>
              <a:t>计的依据</a:t>
            </a:r>
            <a:endParaRPr lang="en-US" altLang="zh-CN" sz="2400" dirty="0">
              <a:latin typeface="华文新魏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latin typeface="华文新魏" pitchFamily="2" charset="-122"/>
              </a:rPr>
              <a:t>软件设计的基础</a:t>
            </a:r>
            <a:endParaRPr lang="en-US" altLang="zh-CN" sz="2400" dirty="0">
              <a:latin typeface="华文新魏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latin typeface="华文新魏" pitchFamily="2" charset="-122"/>
              </a:rPr>
              <a:t>硬件和软件间的界面</a:t>
            </a:r>
            <a:endParaRPr lang="en-US" altLang="zh-CN" sz="2400" dirty="0">
              <a:latin typeface="华文新魏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latin typeface="华文新魏" pitchFamily="2" charset="-122"/>
              </a:rPr>
              <a:t>直接影响计算机系统性能</a:t>
            </a:r>
            <a:endParaRPr lang="en-US" altLang="zh-CN" sz="2400" dirty="0">
              <a:latin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56809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指令系统基本概念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完备性：指令丰富，功能齐全，使用方便</a:t>
            </a:r>
          </a:p>
          <a:p>
            <a:r>
              <a:rPr lang="zh-CN" altLang="en-US" dirty="0"/>
              <a:t>有效性：程序占空间小，执行速度快</a:t>
            </a:r>
          </a:p>
          <a:p>
            <a:r>
              <a:rPr lang="zh-CN" altLang="en-US" dirty="0"/>
              <a:t>规整性：</a:t>
            </a:r>
          </a:p>
          <a:p>
            <a:pPr lvl="1"/>
            <a:r>
              <a:rPr lang="zh-CN" altLang="en-US" sz="2400" dirty="0"/>
              <a:t>对称性  （对不同寻址方式的支持）</a:t>
            </a:r>
          </a:p>
          <a:p>
            <a:pPr lvl="1"/>
            <a:r>
              <a:rPr lang="zh-CN" altLang="en-US" sz="2400" dirty="0"/>
              <a:t>匀齐性   </a:t>
            </a:r>
            <a:r>
              <a:rPr lang="en-US" altLang="zh-CN" sz="2400" dirty="0"/>
              <a:t>(</a:t>
            </a:r>
            <a:r>
              <a:rPr lang="zh-CN" altLang="en-US" sz="2400" dirty="0"/>
              <a:t>对不同数据类型的支持</a:t>
            </a:r>
            <a:r>
              <a:rPr lang="en-US" altLang="zh-CN" sz="2400" dirty="0"/>
              <a:t>)</a:t>
            </a:r>
          </a:p>
          <a:p>
            <a:pPr lvl="1"/>
            <a:r>
              <a:rPr lang="zh-CN" altLang="en-US" sz="2400" dirty="0"/>
              <a:t>一致性  （指令长度和数据长度</a:t>
            </a:r>
            <a:r>
              <a:rPr lang="zh-CN" altLang="en-US" sz="2400"/>
              <a:t>的一致性</a:t>
            </a:r>
            <a:r>
              <a:rPr lang="zh-CN" altLang="en-US" sz="2400" dirty="0"/>
              <a:t>）</a:t>
            </a:r>
          </a:p>
          <a:p>
            <a:r>
              <a:rPr lang="zh-CN" altLang="en-US" dirty="0"/>
              <a:t>兼容性：系列机软件向上兼容</a:t>
            </a:r>
          </a:p>
        </p:txBody>
      </p:sp>
    </p:spTree>
    <p:extLst>
      <p:ext uri="{BB962C8B-B14F-4D97-AF65-F5344CB8AC3E}">
        <p14:creationId xmlns:p14="http://schemas.microsoft.com/office/powerpoint/2010/main" val="2598053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5.1 </a:t>
            </a:r>
            <a:r>
              <a:rPr lang="zh-CN" altLang="en-US" b="1" dirty="0">
                <a:latin typeface="+mj-lt"/>
              </a:rPr>
              <a:t>指令系统概述</a:t>
            </a:r>
          </a:p>
          <a:p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5.2 </a:t>
            </a: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指令格式</a:t>
            </a:r>
            <a:endParaRPr lang="en-US" altLang="zh-CN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5.3 </a:t>
            </a:r>
            <a:r>
              <a:rPr lang="zh-CN" altLang="en-US" b="1" dirty="0">
                <a:latin typeface="+mj-lt"/>
              </a:rPr>
              <a:t>寻址方式</a:t>
            </a:r>
          </a:p>
          <a:p>
            <a:r>
              <a:rPr lang="en-US" altLang="zh-CN" b="1" dirty="0">
                <a:latin typeface="+mj-lt"/>
              </a:rPr>
              <a:t>5.4 </a:t>
            </a:r>
            <a:r>
              <a:rPr lang="zh-CN" altLang="en-US" b="1" dirty="0">
                <a:latin typeface="+mj-lt"/>
              </a:rPr>
              <a:t>指令类型</a:t>
            </a:r>
          </a:p>
          <a:p>
            <a:r>
              <a:rPr lang="en-US" altLang="zh-CN" b="1" dirty="0">
                <a:latin typeface="+mj-lt"/>
              </a:rPr>
              <a:t>5.5 </a:t>
            </a:r>
            <a:r>
              <a:rPr lang="zh-CN" altLang="en-US" b="1" dirty="0">
                <a:latin typeface="+mj-lt"/>
              </a:rPr>
              <a:t>指令格式设计</a:t>
            </a:r>
            <a:endParaRPr lang="en-US" altLang="zh-CN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5.6 CISC</a:t>
            </a:r>
            <a:r>
              <a:rPr lang="zh-CN" altLang="en-US" b="1" dirty="0">
                <a:latin typeface="+mj-lt"/>
              </a:rPr>
              <a:t>与</a:t>
            </a:r>
            <a:r>
              <a:rPr lang="en-US" altLang="zh-CN" b="1" dirty="0">
                <a:latin typeface="+mj-lt"/>
              </a:rPr>
              <a:t>RISC</a:t>
            </a:r>
          </a:p>
          <a:p>
            <a:r>
              <a:rPr lang="en-US" altLang="zh-CN" b="1" dirty="0">
                <a:latin typeface="+mj-lt"/>
              </a:rPr>
              <a:t>5.7 </a:t>
            </a:r>
            <a:r>
              <a:rPr lang="zh-CN" altLang="en-US" b="1" dirty="0">
                <a:latin typeface="+mj-lt"/>
              </a:rPr>
              <a:t>指令系统举例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09" y="3171041"/>
            <a:ext cx="4600313" cy="307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568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指令格式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表示一条指令的机器字，称为</a:t>
            </a:r>
            <a:r>
              <a:rPr lang="zh-CN" altLang="en-US" b="1" dirty="0"/>
              <a:t>指令字</a:t>
            </a:r>
            <a:r>
              <a:rPr lang="zh-CN" altLang="en-US" dirty="0"/>
              <a:t>，简称</a:t>
            </a:r>
            <a:r>
              <a:rPr lang="zh-CN" altLang="en-US" b="1" dirty="0"/>
              <a:t>指令</a:t>
            </a:r>
          </a:p>
          <a:p>
            <a:r>
              <a:rPr lang="zh-CN" altLang="en-US" b="1" dirty="0"/>
              <a:t>指令格式</a:t>
            </a:r>
            <a:r>
              <a:rPr lang="zh-CN" altLang="en-US" dirty="0"/>
              <a:t>：用二进制代码表示指令的结构形式</a:t>
            </a:r>
            <a:endParaRPr lang="en-US" altLang="zh-CN" dirty="0"/>
          </a:p>
          <a:p>
            <a:pPr lvl="1"/>
            <a:r>
              <a:rPr lang="zh-CN" altLang="en-US" sz="2400" dirty="0"/>
              <a:t>指令要求计算机处理什么数据？</a:t>
            </a:r>
            <a:endParaRPr lang="en-US" altLang="zh-CN" sz="2400" dirty="0"/>
          </a:p>
          <a:p>
            <a:pPr lvl="1"/>
            <a:r>
              <a:rPr lang="zh-CN" altLang="en-US" sz="2400" dirty="0"/>
              <a:t>指令要求计算机对数据做什么处理？</a:t>
            </a:r>
            <a:endParaRPr lang="en-US" altLang="zh-CN" sz="2400" dirty="0"/>
          </a:p>
          <a:p>
            <a:pPr lvl="1"/>
            <a:r>
              <a:rPr lang="zh-CN" altLang="en-US" sz="2400" dirty="0"/>
              <a:t>计算机怎样才能得到要处理的数据</a:t>
            </a:r>
            <a:r>
              <a:rPr lang="zh-CN" altLang="en-US" sz="2200" dirty="0"/>
              <a:t>？</a:t>
            </a:r>
          </a:p>
        </p:txBody>
      </p:sp>
      <p:sp>
        <p:nvSpPr>
          <p:cNvPr id="9" name="自选图形 7"/>
          <p:cNvSpPr>
            <a:spLocks noChangeArrowheads="1"/>
          </p:cNvSpPr>
          <p:nvPr/>
        </p:nvSpPr>
        <p:spPr bwMode="auto">
          <a:xfrm flipH="1">
            <a:off x="1071105" y="4587246"/>
            <a:ext cx="2400828" cy="752475"/>
          </a:xfrm>
          <a:prstGeom prst="wedgeRoundRectCallout">
            <a:avLst>
              <a:gd name="adj1" fmla="val 6665"/>
              <a:gd name="adj2" fmla="val -111177"/>
              <a:gd name="adj3" fmla="val 16667"/>
            </a:avLst>
          </a:prstGeom>
          <a:solidFill>
            <a:srgbClr val="FFCC2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zh-CN" altLang="en-US" sz="20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j-ea"/>
                <a:ea typeface="+mj-ea"/>
              </a:rPr>
              <a:t>指令的寻址方式需要解决的问题</a:t>
            </a:r>
          </a:p>
        </p:txBody>
      </p:sp>
      <p:sp>
        <p:nvSpPr>
          <p:cNvPr id="10" name="自选图形 8"/>
          <p:cNvSpPr>
            <a:spLocks noChangeArrowheads="1"/>
          </p:cNvSpPr>
          <p:nvPr/>
        </p:nvSpPr>
        <p:spPr bwMode="auto">
          <a:xfrm flipH="1">
            <a:off x="7462838" y="2264028"/>
            <a:ext cx="2311995" cy="814711"/>
          </a:xfrm>
          <a:prstGeom prst="wedgeRoundRectCallout">
            <a:avLst>
              <a:gd name="adj1" fmla="val 118999"/>
              <a:gd name="adj2" fmla="val -1447"/>
              <a:gd name="adj3" fmla="val 16667"/>
            </a:avLst>
          </a:prstGeom>
          <a:solidFill>
            <a:srgbClr val="FFCC2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zh-CN" altLang="en-US" sz="20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</a:rPr>
              <a:t>指令的操作数需要解决的问题</a:t>
            </a:r>
          </a:p>
        </p:txBody>
      </p:sp>
      <p:sp>
        <p:nvSpPr>
          <p:cNvPr id="11" name="自选图形 9"/>
          <p:cNvSpPr>
            <a:spLocks noChangeArrowheads="1"/>
          </p:cNvSpPr>
          <p:nvPr/>
        </p:nvSpPr>
        <p:spPr bwMode="auto">
          <a:xfrm flipH="1">
            <a:off x="6419871" y="3785425"/>
            <a:ext cx="2551389" cy="778658"/>
          </a:xfrm>
          <a:prstGeom prst="wedgeRoundRectCallout">
            <a:avLst>
              <a:gd name="adj1" fmla="val 63844"/>
              <a:gd name="adj2" fmla="val -109741"/>
              <a:gd name="adj3" fmla="val 16667"/>
            </a:avLst>
          </a:prstGeom>
          <a:solidFill>
            <a:srgbClr val="FFCC2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zh-CN" altLang="en-US" sz="20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</a:rPr>
              <a:t>指令的操作码需要解决的问题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384430" y="4873691"/>
            <a:ext cx="6181560" cy="987337"/>
            <a:chOff x="3830638" y="5195664"/>
            <a:chExt cx="6181560" cy="987337"/>
          </a:xfrm>
        </p:grpSpPr>
        <p:grpSp>
          <p:nvGrpSpPr>
            <p:cNvPr id="5" name="Group 5"/>
            <p:cNvGrpSpPr>
              <a:grpSpLocks/>
            </p:cNvGrpSpPr>
            <p:nvPr/>
          </p:nvGrpSpPr>
          <p:grpSpPr bwMode="auto">
            <a:xfrm>
              <a:off x="3830638" y="5195664"/>
              <a:ext cx="6181552" cy="590550"/>
              <a:chOff x="1367" y="1244"/>
              <a:chExt cx="2942" cy="245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Rectangle 6"/>
              <p:cNvSpPr>
                <a:spLocks noChangeArrowheads="1"/>
              </p:cNvSpPr>
              <p:nvPr/>
            </p:nvSpPr>
            <p:spPr bwMode="auto">
              <a:xfrm>
                <a:off x="1367" y="1244"/>
                <a:ext cx="847" cy="245"/>
              </a:xfrm>
              <a:prstGeom prst="rect">
                <a:avLst/>
              </a:prstGeom>
              <a:solidFill>
                <a:srgbClr val="CCFF66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操作码字段</a:t>
                </a:r>
              </a:p>
            </p:txBody>
          </p:sp>
          <p:sp>
            <p:nvSpPr>
              <p:cNvPr id="8" name="Rectangle 7"/>
              <p:cNvSpPr>
                <a:spLocks noChangeArrowheads="1"/>
              </p:cNvSpPr>
              <p:nvPr/>
            </p:nvSpPr>
            <p:spPr bwMode="auto">
              <a:xfrm>
                <a:off x="2843" y="1244"/>
                <a:ext cx="1466" cy="245"/>
              </a:xfrm>
              <a:prstGeom prst="rect">
                <a:avLst/>
              </a:prstGeom>
              <a:solidFill>
                <a:srgbClr val="00B0F0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地址码字段</a:t>
                </a:r>
              </a:p>
            </p:txBody>
          </p:sp>
          <p:sp>
            <p:nvSpPr>
              <p:cNvPr id="12" name="Rectangle 7"/>
              <p:cNvSpPr>
                <a:spLocks noChangeArrowheads="1"/>
              </p:cNvSpPr>
              <p:nvPr/>
            </p:nvSpPr>
            <p:spPr bwMode="auto">
              <a:xfrm>
                <a:off x="2214" y="1244"/>
                <a:ext cx="629" cy="2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b="1" kern="0" dirty="0">
                    <a:latin typeface="微软雅黑"/>
                    <a:ea typeface="微软雅黑"/>
                  </a:rPr>
                  <a:t>寻址方式</a:t>
                </a:r>
              </a:p>
            </p:txBody>
          </p:sp>
        </p:grpSp>
        <p:cxnSp>
          <p:nvCxnSpPr>
            <p:cNvPr id="3" name="直接连接符 2"/>
            <p:cNvCxnSpPr/>
            <p:nvPr/>
          </p:nvCxnSpPr>
          <p:spPr>
            <a:xfrm>
              <a:off x="5610303" y="5786214"/>
              <a:ext cx="0" cy="3533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0012190" y="5786214"/>
              <a:ext cx="0" cy="3533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组合 14"/>
            <p:cNvGrpSpPr/>
            <p:nvPr/>
          </p:nvGrpSpPr>
          <p:grpSpPr>
            <a:xfrm>
              <a:off x="5491624" y="5813669"/>
              <a:ext cx="4520574" cy="369332"/>
              <a:chOff x="5201783" y="2401813"/>
              <a:chExt cx="2230096" cy="369332"/>
            </a:xfrm>
          </p:grpSpPr>
          <p:sp>
            <p:nvSpPr>
              <p:cNvPr id="16" name="Rectangle 13"/>
              <p:cNvSpPr>
                <a:spLocks noChangeArrowheads="1"/>
              </p:cNvSpPr>
              <p:nvPr/>
            </p:nvSpPr>
            <p:spPr bwMode="auto">
              <a:xfrm>
                <a:off x="5201783" y="2401813"/>
                <a:ext cx="148879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CC00"/>
                  </a:buClr>
                  <a:buSzPct val="70000"/>
                  <a:defRPr/>
                </a:pPr>
                <a:r>
                  <a:rPr lang="zh-CN" altLang="en-US" b="1" dirty="0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操作数字段</a:t>
                </a:r>
                <a:endParaRPr lang="zh-CN" altLang="en-US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17" name="Group 62"/>
              <p:cNvGrpSpPr>
                <a:grpSpLocks/>
              </p:cNvGrpSpPr>
              <p:nvPr/>
            </p:nvGrpSpPr>
            <p:grpSpPr bwMode="auto">
              <a:xfrm>
                <a:off x="5260333" y="2575286"/>
                <a:ext cx="2171546" cy="15131"/>
                <a:chOff x="816" y="-12635"/>
                <a:chExt cx="4445" cy="15131"/>
              </a:xfrm>
            </p:grpSpPr>
            <p:sp>
              <p:nvSpPr>
                <p:cNvPr id="18" name="Line 63"/>
                <p:cNvSpPr>
                  <a:spLocks noChangeShapeType="1"/>
                </p:cNvSpPr>
                <p:nvPr/>
              </p:nvSpPr>
              <p:spPr bwMode="auto">
                <a:xfrm>
                  <a:off x="3998" y="-12635"/>
                  <a:ext cx="1263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9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816" y="2496"/>
                  <a:ext cx="1448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4805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 uiExpand="1" build="p"/>
      <p:bldP spid="9" grpId="0" animBg="1" autoUpdateAnimBg="0"/>
      <p:bldP spid="10" grpId="0" uiExpand="1" animBg="1"/>
      <p:bldP spid="11" grpId="0" uiExpan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硬件设计四原则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b="1" dirty="0"/>
              <a:t>简单性来自规则性</a:t>
            </a:r>
            <a:endParaRPr lang="en-US" altLang="zh-CN" b="1" dirty="0"/>
          </a:p>
          <a:p>
            <a:pPr lvl="1"/>
            <a:r>
              <a:rPr lang="en-US" altLang="zh-CN" dirty="0"/>
              <a:t>Simplicity favors regularity</a:t>
            </a:r>
          </a:p>
          <a:p>
            <a:pPr lvl="1"/>
            <a:r>
              <a:rPr lang="zh-CN" altLang="en-US" dirty="0"/>
              <a:t>指令越规整设计越简单</a:t>
            </a:r>
            <a:endParaRPr lang="en-US" altLang="zh-CN" dirty="0"/>
          </a:p>
          <a:p>
            <a:r>
              <a:rPr lang="zh-CN" altLang="en-US" b="1" dirty="0"/>
              <a:t>越小越快</a:t>
            </a:r>
            <a:r>
              <a:rPr lang="en-US" altLang="zh-CN" b="1" dirty="0"/>
              <a:t>		</a:t>
            </a:r>
          </a:p>
          <a:p>
            <a:pPr lvl="1"/>
            <a:r>
              <a:rPr lang="en-US" altLang="zh-CN" dirty="0"/>
              <a:t>Smaller is faster</a:t>
            </a:r>
          </a:p>
          <a:p>
            <a:pPr lvl="1"/>
            <a:r>
              <a:rPr lang="zh-CN" altLang="en-US" dirty="0"/>
              <a:t>面积小，传播路径小，门延迟少</a:t>
            </a:r>
            <a:endParaRPr lang="en-US" altLang="zh-CN" dirty="0"/>
          </a:p>
          <a:p>
            <a:r>
              <a:rPr lang="zh-CN" altLang="en-US" b="1" dirty="0"/>
              <a:t>加快经常性事件</a:t>
            </a:r>
            <a:endParaRPr lang="en-US" altLang="zh-CN" b="1" dirty="0"/>
          </a:p>
          <a:p>
            <a:pPr lvl="1"/>
            <a:r>
              <a:rPr lang="en-US" altLang="zh-CN" dirty="0"/>
              <a:t>Make the common case fast</a:t>
            </a:r>
          </a:p>
          <a:p>
            <a:r>
              <a:rPr lang="zh-CN" altLang="en-US" b="1" dirty="0"/>
              <a:t>好的设计需要适度的折衷</a:t>
            </a:r>
            <a:endParaRPr lang="en-US" altLang="zh-CN" b="1" dirty="0"/>
          </a:p>
          <a:p>
            <a:pPr lvl="1"/>
            <a:r>
              <a:rPr lang="en-US" altLang="zh-CN" dirty="0"/>
              <a:t> Good design demands good compromises</a:t>
            </a:r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85227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操作码</a:t>
            </a:r>
            <a:r>
              <a:rPr lang="en-US" altLang="zh-CN" dirty="0"/>
              <a:t>(OP)</a:t>
            </a:r>
            <a:r>
              <a:rPr lang="zh-CN" altLang="en-US" dirty="0"/>
              <a:t>与地址码</a:t>
            </a:r>
            <a:r>
              <a:rPr lang="en-US" altLang="zh-CN" dirty="0"/>
              <a:t>(AC)</a:t>
            </a:r>
          </a:p>
        </p:txBody>
      </p:sp>
      <p:sp>
        <p:nvSpPr>
          <p:cNvPr id="1463302" name="Rectangle 6"/>
          <p:cNvSpPr>
            <a:spLocks noGrp="1" noChangeArrowheads="1"/>
          </p:cNvSpPr>
          <p:nvPr>
            <p:ph idx="1"/>
          </p:nvPr>
        </p:nvSpPr>
        <p:spPr>
          <a:xfrm>
            <a:off x="487823" y="2388637"/>
            <a:ext cx="10951508" cy="4379595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b="1" dirty="0"/>
              <a:t>操作码字段</a:t>
            </a:r>
            <a:r>
              <a:rPr lang="zh-CN" altLang="en-US" dirty="0"/>
              <a:t>长度决定指令系统规模 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每条指令对应一个操作码</a:t>
            </a:r>
          </a:p>
          <a:p>
            <a:pPr lvl="1">
              <a:defRPr/>
            </a:pPr>
            <a:r>
              <a:rPr lang="zh-CN" altLang="en-US" b="1" dirty="0"/>
              <a:t>定长操作码  </a:t>
            </a:r>
            <a:r>
              <a:rPr lang="en-US" altLang="zh-CN" dirty="0" err="1">
                <a:solidFill>
                  <a:srgbClr val="0000FF"/>
                </a:solidFill>
              </a:rPr>
              <a:t>Length</a:t>
            </a:r>
            <a:r>
              <a:rPr lang="en-US" altLang="zh-CN" baseline="-25000" dirty="0" err="1">
                <a:solidFill>
                  <a:srgbClr val="0000FF"/>
                </a:solidFill>
              </a:rPr>
              <a:t>OP</a:t>
            </a:r>
            <a:r>
              <a:rPr lang="en-US" altLang="zh-CN" baseline="-25000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= </a:t>
            </a:r>
            <a:r>
              <a:rPr lang="zh-CN" altLang="en-US" dirty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⌈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log</a:t>
            </a:r>
            <a:r>
              <a:rPr lang="en-US" altLang="zh-CN" b="1" baseline="-500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n</a:t>
            </a:r>
            <a:r>
              <a:rPr lang="en-US" altLang="zh-CN" dirty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⌉</a:t>
            </a:r>
            <a:endParaRPr lang="zh-CN" altLang="en-US" dirty="0">
              <a:solidFill>
                <a:srgbClr val="0000FF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 eaLnBrk="1" hangingPunct="1">
              <a:defRPr/>
            </a:pPr>
            <a:r>
              <a:rPr lang="zh-CN" altLang="en-US" b="1" dirty="0"/>
              <a:t>变长操作码  </a:t>
            </a:r>
            <a:r>
              <a:rPr lang="zh-CN" altLang="en-US" dirty="0">
                <a:solidFill>
                  <a:schemeClr val="accent2"/>
                </a:solidFill>
              </a:rPr>
              <a:t>操作码向不用的地址码字段扩展</a:t>
            </a:r>
            <a:endParaRPr lang="en-US" altLang="zh-CN" dirty="0">
              <a:solidFill>
                <a:schemeClr val="accent2"/>
              </a:solidFill>
            </a:endParaRPr>
          </a:p>
          <a:p>
            <a:pPr>
              <a:defRPr/>
            </a:pPr>
            <a:r>
              <a:rPr lang="zh-CN" altLang="en-US" b="1" dirty="0"/>
              <a:t>操作数字段</a:t>
            </a:r>
            <a:r>
              <a:rPr lang="zh-CN" altLang="en-US" dirty="0"/>
              <a:t>可能有多个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华文新魏" pitchFamily="2" charset="-122"/>
            </a:endParaRPr>
          </a:p>
          <a:p>
            <a:pPr lvl="1">
              <a:defRPr/>
            </a:pPr>
            <a:r>
              <a:rPr lang="zh-CN" altLang="en-US" b="1" dirty="0"/>
              <a:t>寻址方式字段  </a:t>
            </a:r>
            <a:r>
              <a:rPr lang="zh-CN" altLang="en-US" dirty="0"/>
              <a:t>长度与寻址方式种类有关，也可能隐含在操作码字段</a:t>
            </a:r>
          </a:p>
          <a:p>
            <a:pPr lvl="1">
              <a:defRPr/>
            </a:pPr>
            <a:r>
              <a:rPr lang="zh-CN" altLang="en-US" b="1" dirty="0"/>
              <a:t>地址码字段     </a:t>
            </a:r>
            <a:r>
              <a:rPr lang="zh-CN" altLang="en-US" dirty="0"/>
              <a:t>作用及影响、长度和寻址方式有关</a:t>
            </a:r>
          </a:p>
          <a:p>
            <a:pPr marL="0" indent="0" eaLnBrk="1" hangingPunct="1">
              <a:lnSpc>
                <a:spcPct val="135000"/>
              </a:lnSpc>
              <a:buNone/>
              <a:defRPr/>
            </a:pPr>
            <a:endParaRPr lang="zh-CN" altLang="en-US" sz="2600" dirty="0"/>
          </a:p>
        </p:txBody>
      </p:sp>
      <p:grpSp>
        <p:nvGrpSpPr>
          <p:cNvPr id="14" name="组合 13"/>
          <p:cNvGrpSpPr/>
          <p:nvPr/>
        </p:nvGrpSpPr>
        <p:grpSpPr>
          <a:xfrm>
            <a:off x="3280132" y="1236250"/>
            <a:ext cx="6181552" cy="878860"/>
            <a:chOff x="3830638" y="5195664"/>
            <a:chExt cx="6181552" cy="1049386"/>
          </a:xfrm>
        </p:grpSpPr>
        <p:grpSp>
          <p:nvGrpSpPr>
            <p:cNvPr id="15" name="Group 5"/>
            <p:cNvGrpSpPr>
              <a:grpSpLocks/>
            </p:cNvGrpSpPr>
            <p:nvPr/>
          </p:nvGrpSpPr>
          <p:grpSpPr bwMode="auto">
            <a:xfrm>
              <a:off x="3830638" y="5195664"/>
              <a:ext cx="6181552" cy="590550"/>
              <a:chOff x="1367" y="1244"/>
              <a:chExt cx="2942" cy="245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3" name="Rectangle 6"/>
              <p:cNvSpPr>
                <a:spLocks noChangeArrowheads="1"/>
              </p:cNvSpPr>
              <p:nvPr/>
            </p:nvSpPr>
            <p:spPr bwMode="auto">
              <a:xfrm>
                <a:off x="1367" y="1244"/>
                <a:ext cx="847" cy="245"/>
              </a:xfrm>
              <a:prstGeom prst="rect">
                <a:avLst/>
              </a:prstGeom>
              <a:solidFill>
                <a:srgbClr val="CCFF66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操作码字段</a:t>
                </a:r>
              </a:p>
            </p:txBody>
          </p:sp>
          <p:sp>
            <p:nvSpPr>
              <p:cNvPr id="24" name="Rectangle 7"/>
              <p:cNvSpPr>
                <a:spLocks noChangeArrowheads="1"/>
              </p:cNvSpPr>
              <p:nvPr/>
            </p:nvSpPr>
            <p:spPr bwMode="auto">
              <a:xfrm>
                <a:off x="2843" y="1244"/>
                <a:ext cx="1466" cy="243"/>
              </a:xfrm>
              <a:prstGeom prst="rect">
                <a:avLst/>
              </a:prstGeom>
              <a:solidFill>
                <a:srgbClr val="00B0F0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地址码字段</a:t>
                </a:r>
              </a:p>
            </p:txBody>
          </p:sp>
          <p:sp>
            <p:nvSpPr>
              <p:cNvPr id="25" name="Rectangle 7"/>
              <p:cNvSpPr>
                <a:spLocks noChangeArrowheads="1"/>
              </p:cNvSpPr>
              <p:nvPr/>
            </p:nvSpPr>
            <p:spPr bwMode="auto">
              <a:xfrm>
                <a:off x="2214" y="1244"/>
                <a:ext cx="629" cy="2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b="1" kern="0" dirty="0">
                    <a:latin typeface="微软雅黑"/>
                    <a:ea typeface="微软雅黑"/>
                  </a:rPr>
                  <a:t>寻址方式</a:t>
                </a:r>
              </a:p>
            </p:txBody>
          </p:sp>
        </p:grpSp>
        <p:cxnSp>
          <p:nvCxnSpPr>
            <p:cNvPr id="16" name="直接连接符 15"/>
            <p:cNvCxnSpPr/>
            <p:nvPr/>
          </p:nvCxnSpPr>
          <p:spPr>
            <a:xfrm>
              <a:off x="5610303" y="5786214"/>
              <a:ext cx="0" cy="3533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10012190" y="5786214"/>
              <a:ext cx="0" cy="3533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组合 17"/>
            <p:cNvGrpSpPr/>
            <p:nvPr/>
          </p:nvGrpSpPr>
          <p:grpSpPr>
            <a:xfrm>
              <a:off x="5610304" y="5804056"/>
              <a:ext cx="4401886" cy="440994"/>
              <a:chOff x="5260333" y="2392200"/>
              <a:chExt cx="2171546" cy="440994"/>
            </a:xfrm>
          </p:grpSpPr>
          <p:sp>
            <p:nvSpPr>
              <p:cNvPr id="19" name="Rectangle 13"/>
              <p:cNvSpPr>
                <a:spLocks noChangeArrowheads="1"/>
              </p:cNvSpPr>
              <p:nvPr/>
            </p:nvSpPr>
            <p:spPr bwMode="auto">
              <a:xfrm>
                <a:off x="5404948" y="2392200"/>
                <a:ext cx="1295400" cy="4409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CC00"/>
                  </a:buClr>
                  <a:buSzPct val="70000"/>
                  <a:defRPr/>
                </a:pPr>
                <a:r>
                  <a:rPr lang="zh-CN" altLang="en-US" b="1" dirty="0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操作数字段</a:t>
                </a:r>
                <a:endParaRPr lang="zh-CN" altLang="en-US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20" name="Group 62"/>
              <p:cNvGrpSpPr>
                <a:grpSpLocks/>
              </p:cNvGrpSpPr>
              <p:nvPr/>
            </p:nvGrpSpPr>
            <p:grpSpPr bwMode="auto">
              <a:xfrm>
                <a:off x="5260333" y="2575286"/>
                <a:ext cx="2171546" cy="15131"/>
                <a:chOff x="816" y="-12635"/>
                <a:chExt cx="4445" cy="15131"/>
              </a:xfrm>
            </p:grpSpPr>
            <p:sp>
              <p:nvSpPr>
                <p:cNvPr id="21" name="Line 63"/>
                <p:cNvSpPr>
                  <a:spLocks noChangeShapeType="1"/>
                </p:cNvSpPr>
                <p:nvPr/>
              </p:nvSpPr>
              <p:spPr bwMode="auto">
                <a:xfrm>
                  <a:off x="3801" y="-12635"/>
                  <a:ext cx="146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2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816" y="2496"/>
                  <a:ext cx="166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283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63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63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63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633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633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633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633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指令字长度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b="1" dirty="0">
                <a:latin typeface="华文新魏" pitchFamily="2" charset="-122"/>
              </a:rPr>
              <a:t>指令字长度：</a:t>
            </a:r>
            <a:r>
              <a:rPr lang="zh-CN" altLang="en-US" dirty="0">
                <a:latin typeface="华文新魏" pitchFamily="2" charset="-122"/>
              </a:rPr>
              <a:t>指令中包含二进制代码的位数</a:t>
            </a:r>
          </a:p>
          <a:p>
            <a:pPr eaLnBrk="1" hangingPunct="1"/>
            <a:r>
              <a:rPr lang="zh-CN" altLang="en-US" dirty="0">
                <a:latin typeface="华文新魏" pitchFamily="2" charset="-122"/>
              </a:rPr>
              <a:t>字长与机器字的长度有关</a:t>
            </a:r>
            <a:r>
              <a:rPr lang="en-US" altLang="zh-CN" dirty="0">
                <a:latin typeface="华文新魏" pitchFamily="2" charset="-122"/>
              </a:rPr>
              <a:t>:   </a:t>
            </a:r>
            <a:r>
              <a:rPr lang="zh-CN" altLang="en-US" b="1" dirty="0">
                <a:latin typeface="华文新魏" pitchFamily="2" charset="-122"/>
              </a:rPr>
              <a:t>单字长，双字长，半字长</a:t>
            </a:r>
            <a:endParaRPr lang="zh-CN" altLang="en-US" dirty="0">
              <a:latin typeface="华文新魏" pitchFamily="2" charset="-122"/>
            </a:endParaRPr>
          </a:p>
          <a:p>
            <a:pPr lvl="1"/>
            <a:r>
              <a:rPr lang="zh-CN" altLang="en-US" sz="2400" dirty="0">
                <a:latin typeface="华文新魏" pitchFamily="2" charset="-122"/>
              </a:rPr>
              <a:t>指令字越长，地址码长度越长，可直接寻址空间越大</a:t>
            </a:r>
          </a:p>
          <a:p>
            <a:pPr lvl="1" eaLnBrk="1" hangingPunct="1"/>
            <a:r>
              <a:rPr lang="zh-CN" altLang="en-US" sz="2400" dirty="0">
                <a:latin typeface="华文新魏" pitchFamily="2" charset="-122"/>
              </a:rPr>
              <a:t>指令字越长，占用空间越大，取指令越慢</a:t>
            </a:r>
          </a:p>
          <a:p>
            <a:pPr eaLnBrk="1" hangingPunct="1"/>
            <a:r>
              <a:rPr lang="zh-CN" altLang="en-US" b="1" dirty="0">
                <a:latin typeface="华文新魏" pitchFamily="2" charset="-122"/>
              </a:rPr>
              <a:t>定长指令</a:t>
            </a:r>
            <a:r>
              <a:rPr lang="en-US" altLang="zh-CN" dirty="0">
                <a:latin typeface="华文新魏" pitchFamily="2" charset="-122"/>
              </a:rPr>
              <a:t>:  </a:t>
            </a:r>
            <a:r>
              <a:rPr lang="zh-CN" altLang="en-US" dirty="0">
                <a:latin typeface="华文新魏" pitchFamily="2" charset="-122"/>
              </a:rPr>
              <a:t>结构简单，控制线路</a:t>
            </a:r>
            <a:r>
              <a:rPr lang="zh-CN" altLang="en-US" dirty="0">
                <a:latin typeface="+mn-ea"/>
                <a:ea typeface="+mn-ea"/>
              </a:rPr>
              <a:t>简单，</a:t>
            </a:r>
            <a:r>
              <a:rPr lang="en-US" altLang="zh-CN" dirty="0">
                <a:latin typeface="+mn-ea"/>
                <a:ea typeface="+mn-ea"/>
              </a:rPr>
              <a:t>MIPS</a:t>
            </a:r>
            <a:r>
              <a:rPr lang="zh-CN" altLang="en-US" dirty="0">
                <a:latin typeface="+mn-ea"/>
                <a:ea typeface="+mn-ea"/>
              </a:rPr>
              <a:t>指令</a:t>
            </a:r>
          </a:p>
          <a:p>
            <a:pPr eaLnBrk="1" hangingPunct="1"/>
            <a:r>
              <a:rPr lang="zh-CN" altLang="en-US" b="1" dirty="0">
                <a:latin typeface="华文新魏" pitchFamily="2" charset="-122"/>
              </a:rPr>
              <a:t>变长指令</a:t>
            </a:r>
            <a:r>
              <a:rPr lang="en-US" altLang="zh-CN" dirty="0">
                <a:latin typeface="华文新魏" pitchFamily="2" charset="-122"/>
              </a:rPr>
              <a:t>:  </a:t>
            </a:r>
            <a:r>
              <a:rPr lang="zh-CN" altLang="en-US" dirty="0">
                <a:latin typeface="华文新魏" pitchFamily="2" charset="-122"/>
              </a:rPr>
              <a:t>结构灵活，充分利用指令长度，</a:t>
            </a:r>
            <a:r>
              <a:rPr lang="zh-CN" altLang="en-US" dirty="0"/>
              <a:t>控制复杂，</a:t>
            </a:r>
            <a:r>
              <a:rPr lang="en-US" altLang="zh-CN" dirty="0"/>
              <a:t>X86</a:t>
            </a:r>
            <a:r>
              <a:rPr lang="zh-CN" altLang="en-US" dirty="0"/>
              <a:t>指令</a:t>
            </a:r>
          </a:p>
          <a:p>
            <a:pPr eaLnBrk="1" hangingPunct="1">
              <a:lnSpc>
                <a:spcPct val="115000"/>
              </a:lnSpc>
              <a:buFont typeface="Wingdings" pitchFamily="2" charset="2"/>
              <a:buNone/>
            </a:pPr>
            <a:endParaRPr lang="en-US" altLang="zh-CN" sz="2500" dirty="0">
              <a:latin typeface="华文新魏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494644" y="5393916"/>
            <a:ext cx="7058025" cy="738188"/>
            <a:chOff x="2566989" y="2917826"/>
            <a:chExt cx="7058025" cy="738188"/>
          </a:xfrm>
        </p:grpSpPr>
        <p:graphicFrame>
          <p:nvGraphicFramePr>
            <p:cNvPr id="7" name="内容占位符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639185851"/>
                </p:ext>
              </p:extLst>
            </p:nvPr>
          </p:nvGraphicFramePr>
          <p:xfrm>
            <a:off x="2566989" y="2917826"/>
            <a:ext cx="6110288" cy="366713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853086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257202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66713"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B050"/>
                            </a:solidFill>
                          </a:rPr>
                          <a:t>8bits</a:t>
                        </a:r>
                        <a:endParaRPr lang="zh-CN" altLang="en-US" sz="1800" dirty="0">
                          <a:solidFill>
                            <a:srgbClr val="00B050"/>
                          </a:solidFill>
                        </a:endParaRPr>
                      </a:p>
                    </a:txBody>
                    <a:tcPr marL="91451" marR="91451" marT="45898" marB="45898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381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B050"/>
                            </a:solidFill>
                          </a:rPr>
                          <a:t>             32bits</a:t>
                        </a:r>
                        <a:endParaRPr lang="zh-CN" altLang="en-US" sz="1800" dirty="0">
                          <a:solidFill>
                            <a:srgbClr val="00B050"/>
                          </a:solidFill>
                        </a:endParaRPr>
                      </a:p>
                    </a:txBody>
                    <a:tcPr marL="91451" marR="91451" marT="45898" marB="45898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381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8" name="内容占位符 4"/>
            <p:cNvGraphicFramePr>
              <a:graphicFrameLocks/>
            </p:cNvGraphicFramePr>
            <p:nvPr>
              <p:extLst/>
            </p:nvPr>
          </p:nvGraphicFramePr>
          <p:xfrm>
            <a:off x="2566989" y="3284539"/>
            <a:ext cx="7058025" cy="371475"/>
          </p:xfrm>
          <a:graphic>
            <a:graphicData uri="http://schemas.openxmlformats.org/drawingml/2006/table">
              <a:tbl>
                <a:tblPr firstRow="1" bandRow="1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tableStyleId>{5C22544A-7EE6-4342-B048-85BDC9FD1C3A}</a:tableStyleId>
                </a:tblPr>
                <a:tblGrid>
                  <a:gridCol w="166369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39432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71475"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2060"/>
                            </a:solidFill>
                          </a:rPr>
                          <a:t>Call</a:t>
                        </a:r>
                        <a:endParaRPr lang="zh-CN" altLang="en-US" sz="1800" dirty="0">
                          <a:solidFill>
                            <a:srgbClr val="002060"/>
                          </a:solidFill>
                        </a:endParaRPr>
                      </a:p>
                    </a:txBody>
                    <a:tcPr marL="91456" marR="91456" marT="45798" marB="45798">
                      <a:solidFill>
                        <a:srgbClr val="92D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2060"/>
                            </a:solidFill>
                          </a:rPr>
                          <a:t>Offset</a:t>
                        </a:r>
                        <a:endParaRPr lang="zh-CN" altLang="en-US" sz="1800" dirty="0">
                          <a:solidFill>
                            <a:srgbClr val="002060"/>
                          </a:solidFill>
                        </a:endParaRPr>
                      </a:p>
                    </a:txBody>
                    <a:tcPr marL="91456" marR="91456" marT="45798" marB="45798">
                      <a:solidFill>
                        <a:srgbClr val="92D05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751517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3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新魏" pitchFamily="2" charset="-122"/>
              </a:rPr>
              <a:t>指令地址码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986972" y="2794027"/>
            <a:ext cx="6717422" cy="503432"/>
            <a:chOff x="2477651" y="1216069"/>
            <a:chExt cx="5764928" cy="432048"/>
          </a:xfrm>
        </p:grpSpPr>
        <p:grpSp>
          <p:nvGrpSpPr>
            <p:cNvPr id="8" name="组合 7"/>
            <p:cNvGrpSpPr/>
            <p:nvPr/>
          </p:nvGrpSpPr>
          <p:grpSpPr>
            <a:xfrm>
              <a:off x="3885803" y="1216069"/>
              <a:ext cx="4356776" cy="432048"/>
              <a:chOff x="2510036" y="1412776"/>
              <a:chExt cx="4356776" cy="43204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矩形 9"/>
              <p:cNvSpPr/>
              <p:nvPr/>
            </p:nvSpPr>
            <p:spPr>
              <a:xfrm>
                <a:off x="2510036" y="1412776"/>
                <a:ext cx="1080120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OP</a:t>
                </a: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590155" y="1412776"/>
                <a:ext cx="1639069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A1</a:t>
                </a: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227743" y="1412776"/>
                <a:ext cx="1639069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A2</a:t>
                </a:r>
              </a:p>
            </p:txBody>
          </p:sp>
        </p:grpSp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2477651" y="1268562"/>
              <a:ext cx="1277134" cy="3433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kern="0" dirty="0">
                  <a:solidFill>
                    <a:srgbClr val="000000"/>
                  </a:solidFill>
                  <a:latin typeface="+mn-ea"/>
                  <a:ea typeface="+mn-ea"/>
                </a:rPr>
                <a:t>二地址指令</a:t>
              </a: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86972" y="3866691"/>
            <a:ext cx="6717422" cy="503473"/>
            <a:chOff x="2477651" y="1988932"/>
            <a:chExt cx="5764928" cy="432083"/>
          </a:xfrm>
        </p:grpSpPr>
        <p:grpSp>
          <p:nvGrpSpPr>
            <p:cNvPr id="14" name="组合 13"/>
            <p:cNvGrpSpPr/>
            <p:nvPr/>
          </p:nvGrpSpPr>
          <p:grpSpPr>
            <a:xfrm>
              <a:off x="3885803" y="1988932"/>
              <a:ext cx="4356776" cy="432083"/>
              <a:chOff x="2510036" y="2173506"/>
              <a:chExt cx="4356776" cy="4320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6" name="矩形 15"/>
              <p:cNvSpPr/>
              <p:nvPr/>
            </p:nvSpPr>
            <p:spPr>
              <a:xfrm>
                <a:off x="2510036" y="2173506"/>
                <a:ext cx="1080119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b="1" kern="0" dirty="0">
                    <a:solidFill>
                      <a:srgbClr val="000000"/>
                    </a:solidFill>
                  </a:rPr>
                  <a:t>OP</a:t>
                </a: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3590155" y="2173541"/>
                <a:ext cx="3276657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A1</a:t>
                </a:r>
              </a:p>
            </p:txBody>
          </p:sp>
        </p:grpSp>
        <p:sp>
          <p:nvSpPr>
            <p:cNvPr id="15" name="Text Box 5"/>
            <p:cNvSpPr txBox="1">
              <a:spLocks noChangeArrowheads="1"/>
            </p:cNvSpPr>
            <p:nvPr/>
          </p:nvSpPr>
          <p:spPr bwMode="auto">
            <a:xfrm>
              <a:off x="2477651" y="2051648"/>
              <a:ext cx="1277134" cy="3433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b="1" i="0" u="none" strike="noStrike" kern="0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defRPr>
              </a:lvl1pPr>
              <a:lvl2pPr marL="742950" indent="-285750" eaLnBrk="0" hangingPunct="0">
                <a:defRPr sz="2000">
                  <a:latin typeface="华文新魏" pitchFamily="2" charset="-122"/>
                  <a:ea typeface="华文新魏" pitchFamily="2" charset="-122"/>
                </a:defRPr>
              </a:lvl2pPr>
              <a:lvl3pPr marL="1143000" indent="-228600" eaLnBrk="0" hangingPunct="0">
                <a:defRPr sz="2000">
                  <a:latin typeface="华文新魏" pitchFamily="2" charset="-122"/>
                  <a:ea typeface="华文新魏" pitchFamily="2" charset="-122"/>
                </a:defRPr>
              </a:lvl3pPr>
              <a:lvl4pPr marL="1600200" indent="-228600" eaLnBrk="0" hangingPunct="0">
                <a:defRPr sz="2000">
                  <a:latin typeface="华文新魏" pitchFamily="2" charset="-122"/>
                  <a:ea typeface="华文新魏" pitchFamily="2" charset="-122"/>
                </a:defRPr>
              </a:lvl4pPr>
              <a:lvl5pPr marL="2057400" indent="-228600" eaLnBrk="0" hangingPunct="0">
                <a:defRPr sz="2000">
                  <a:latin typeface="华文新魏" pitchFamily="2" charset="-122"/>
                  <a:ea typeface="华文新魏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itchFamily="2" charset="-122"/>
                  <a:ea typeface="华文新魏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itchFamily="2" charset="-122"/>
                  <a:ea typeface="华文新魏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itchFamily="2" charset="-122"/>
                  <a:ea typeface="华文新魏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itchFamily="2" charset="-122"/>
                  <a:ea typeface="华文新魏" pitchFamily="2" charset="-122"/>
                </a:defRPr>
              </a:lvl9pPr>
            </a:lstStyle>
            <a:p>
              <a:r>
                <a:rPr lang="zh-CN" altLang="en-US" sz="2000" dirty="0"/>
                <a:t>单地址指令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986972" y="1721363"/>
            <a:ext cx="6717422" cy="503432"/>
            <a:chOff x="986972" y="1922879"/>
            <a:chExt cx="6717422" cy="503432"/>
          </a:xfrm>
        </p:grpSpPr>
        <p:grpSp>
          <p:nvGrpSpPr>
            <p:cNvPr id="33" name="组合 32"/>
            <p:cNvGrpSpPr/>
            <p:nvPr/>
          </p:nvGrpSpPr>
          <p:grpSpPr>
            <a:xfrm>
              <a:off x="2627782" y="1922879"/>
              <a:ext cx="5076612" cy="503432"/>
              <a:chOff x="3838178" y="1980937"/>
              <a:chExt cx="4356776" cy="43204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5" name="矩形 24"/>
              <p:cNvSpPr/>
              <p:nvPr/>
            </p:nvSpPr>
            <p:spPr>
              <a:xfrm>
                <a:off x="3838178" y="1980937"/>
                <a:ext cx="1080120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OP</a:t>
                </a:r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4918297" y="1980937"/>
                <a:ext cx="3276657" cy="432048"/>
                <a:chOff x="4918297" y="1980937"/>
                <a:chExt cx="3146209" cy="432048"/>
              </a:xfrm>
            </p:grpSpPr>
            <p:sp>
              <p:nvSpPr>
                <p:cNvPr id="26" name="矩形 25"/>
                <p:cNvSpPr/>
                <p:nvPr/>
              </p:nvSpPr>
              <p:spPr>
                <a:xfrm>
                  <a:off x="4918297" y="1980937"/>
                  <a:ext cx="1053877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A1</a:t>
                  </a:r>
                </a:p>
              </p:txBody>
            </p:sp>
            <p:sp>
              <p:nvSpPr>
                <p:cNvPr id="30" name="矩形 29"/>
                <p:cNvSpPr/>
                <p:nvPr/>
              </p:nvSpPr>
              <p:spPr>
                <a:xfrm>
                  <a:off x="5975802" y="1980937"/>
                  <a:ext cx="1044352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A2</a:t>
                  </a:r>
                </a:p>
              </p:txBody>
            </p:sp>
            <p:sp>
              <p:nvSpPr>
                <p:cNvPr id="31" name="矩形 30"/>
                <p:cNvSpPr/>
                <p:nvPr/>
              </p:nvSpPr>
              <p:spPr>
                <a:xfrm>
                  <a:off x="7020154" y="1980937"/>
                  <a:ext cx="1044352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A3</a:t>
                  </a:r>
                </a:p>
              </p:txBody>
            </p:sp>
          </p:grpSp>
        </p:grpSp>
        <p:sp>
          <p:nvSpPr>
            <p:cNvPr id="24" name="Text Box 5"/>
            <p:cNvSpPr txBox="1">
              <a:spLocks noChangeArrowheads="1"/>
            </p:cNvSpPr>
            <p:nvPr/>
          </p:nvSpPr>
          <p:spPr bwMode="auto">
            <a:xfrm>
              <a:off x="986972" y="1984045"/>
              <a:ext cx="148814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kern="0" dirty="0">
                  <a:solidFill>
                    <a:srgbClr val="000000"/>
                  </a:solidFill>
                  <a:latin typeface="+mn-ea"/>
                  <a:ea typeface="+mn-ea"/>
                </a:rPr>
                <a:t>三地址指令</a:t>
              </a: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986972" y="4939395"/>
            <a:ext cx="6717422" cy="503432"/>
            <a:chOff x="2477651" y="2812378"/>
            <a:chExt cx="5764928" cy="432048"/>
          </a:xfrm>
        </p:grpSpPr>
        <p:sp>
          <p:nvSpPr>
            <p:cNvPr id="35" name="矩形 34"/>
            <p:cNvSpPr/>
            <p:nvPr/>
          </p:nvSpPr>
          <p:spPr>
            <a:xfrm>
              <a:off x="3885803" y="2812378"/>
              <a:ext cx="4356776" cy="432048"/>
            </a:xfrm>
            <a:prstGeom prst="rect">
              <a:avLst/>
            </a:prstGeom>
            <a:solidFill>
              <a:srgbClr val="CCFF66"/>
            </a:solidFill>
            <a:ln w="25400" cap="flat" cmpd="sng" algn="ctr">
              <a:solidFill>
                <a:srgbClr val="080808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rPr>
                <a:t>OP</a:t>
              </a:r>
            </a:p>
          </p:txBody>
        </p:sp>
        <p:sp>
          <p:nvSpPr>
            <p:cNvPr id="36" name="Text Box 5"/>
            <p:cNvSpPr txBox="1">
              <a:spLocks noChangeArrowheads="1"/>
            </p:cNvSpPr>
            <p:nvPr/>
          </p:nvSpPr>
          <p:spPr bwMode="auto">
            <a:xfrm>
              <a:off x="2477651" y="2828057"/>
              <a:ext cx="1277134" cy="343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kern="0" dirty="0">
                  <a:solidFill>
                    <a:srgbClr val="000000"/>
                  </a:solidFill>
                  <a:latin typeface="+mn-ea"/>
                  <a:ea typeface="+mn-ea"/>
                </a:rPr>
                <a:t>零地址指令</a:t>
              </a:r>
            </a:p>
          </p:txBody>
        </p:sp>
      </p:grpSp>
      <p:sp>
        <p:nvSpPr>
          <p:cNvPr id="37" name="Rectangle 21"/>
          <p:cNvSpPr>
            <a:spLocks noChangeArrowheads="1"/>
          </p:cNvSpPr>
          <p:nvPr/>
        </p:nvSpPr>
        <p:spPr bwMode="auto">
          <a:xfrm>
            <a:off x="8158620" y="1782529"/>
            <a:ext cx="273183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20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A1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en-US" altLang="zh-CN" sz="20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OP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 (</a:t>
            </a:r>
            <a:r>
              <a:rPr lang="en-US" altLang="zh-CN" sz="20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A2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en-US" altLang="zh-CN" sz="20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  →  A3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Rectangle 22"/>
          <p:cNvSpPr>
            <a:spLocks noChangeArrowheads="1"/>
          </p:cNvSpPr>
          <p:nvPr/>
        </p:nvSpPr>
        <p:spPr bwMode="auto">
          <a:xfrm>
            <a:off x="7982289" y="2829694"/>
            <a:ext cx="29081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20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20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A1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en-US" altLang="zh-CN" sz="20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OP</a:t>
            </a:r>
            <a:r>
              <a:rPr lang="en-US" altLang="zh-CN" sz="20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20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A2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en-US" altLang="zh-CN" sz="20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  →  A1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Rectangle 23"/>
          <p:cNvSpPr>
            <a:spLocks noChangeArrowheads="1"/>
          </p:cNvSpPr>
          <p:nvPr/>
        </p:nvSpPr>
        <p:spPr bwMode="auto">
          <a:xfrm>
            <a:off x="8120419" y="3887096"/>
            <a:ext cx="31977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20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AC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en-US" altLang="zh-CN" sz="20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OP</a:t>
            </a:r>
            <a:r>
              <a:rPr lang="en-US" altLang="zh-CN" sz="20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20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A1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en-US" altLang="zh-CN" sz="20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  →  AC</a:t>
            </a:r>
          </a:p>
        </p:txBody>
      </p:sp>
      <p:sp>
        <p:nvSpPr>
          <p:cNvPr id="40" name="Rectangle 24"/>
          <p:cNvSpPr>
            <a:spLocks noChangeArrowheads="1"/>
          </p:cNvSpPr>
          <p:nvPr/>
        </p:nvSpPr>
        <p:spPr bwMode="auto">
          <a:xfrm>
            <a:off x="7959847" y="4991056"/>
            <a:ext cx="35189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zh-CN" altLang="en-US" sz="20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如停机、空操作、开关中断等</a:t>
            </a:r>
          </a:p>
        </p:txBody>
      </p:sp>
    </p:spTree>
    <p:extLst>
      <p:ext uri="{BB962C8B-B14F-4D97-AF65-F5344CB8AC3E}">
        <p14:creationId xmlns:p14="http://schemas.microsoft.com/office/powerpoint/2010/main" val="57466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扩展操作码</a:t>
            </a:r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>
          <a:xfrm>
            <a:off x="487822" y="3635824"/>
            <a:ext cx="10515599" cy="2943964"/>
          </a:xfrm>
        </p:spPr>
        <p:txBody>
          <a:bodyPr>
            <a:normAutofit/>
          </a:bodyPr>
          <a:lstStyle/>
          <a:p>
            <a:pPr algn="l"/>
            <a:r>
              <a:rPr lang="en-US" altLang="zh-CN" sz="2400" dirty="0"/>
              <a:t>3</a:t>
            </a:r>
            <a:r>
              <a:rPr lang="zh-CN" altLang="en-US" sz="2400" dirty="0"/>
              <a:t>种指令操作码部分不得重叠，否则无法区分，译码</a:t>
            </a:r>
            <a:endParaRPr lang="en-US" altLang="zh-CN" sz="2400" dirty="0"/>
          </a:p>
          <a:p>
            <a:pPr algn="l"/>
            <a:r>
              <a:rPr lang="zh-CN" altLang="en-US" sz="2400" dirty="0"/>
              <a:t>设双操作数指令数为</a:t>
            </a:r>
            <a:r>
              <a:rPr lang="en-US" altLang="zh-CN" sz="2400" dirty="0"/>
              <a:t>k,  </a:t>
            </a:r>
            <a:r>
              <a:rPr lang="zh-CN" altLang="en-US" sz="2400" dirty="0"/>
              <a:t>显然</a:t>
            </a:r>
            <a:r>
              <a:rPr lang="en-US" altLang="zh-CN" sz="2400" dirty="0"/>
              <a:t>k&lt;2</a:t>
            </a:r>
            <a:r>
              <a:rPr lang="en-US" altLang="zh-CN" sz="2400" baseline="70000" dirty="0"/>
              <a:t>8</a:t>
            </a:r>
          </a:p>
          <a:p>
            <a:pPr algn="l"/>
            <a:r>
              <a:rPr lang="en-US" altLang="zh-CN" sz="2400" dirty="0"/>
              <a:t>2</a:t>
            </a:r>
            <a:r>
              <a:rPr lang="en-US" altLang="zh-CN" sz="2400" baseline="30000" dirty="0"/>
              <a:t>8</a:t>
            </a:r>
            <a:r>
              <a:rPr lang="en-US" altLang="zh-CN" sz="2400" dirty="0"/>
              <a:t>-k</a:t>
            </a:r>
            <a:r>
              <a:rPr lang="zh-CN" altLang="en-US" sz="2400" dirty="0"/>
              <a:t>为多余状态，可用于表示其他类型指令</a:t>
            </a:r>
            <a:endParaRPr lang="en-US" altLang="zh-CN" sz="2400" dirty="0"/>
          </a:p>
          <a:p>
            <a:pPr algn="l"/>
            <a:r>
              <a:rPr lang="zh-CN" altLang="en-US" sz="2400" dirty="0"/>
              <a:t>可用于单操作数指令的条数</a:t>
            </a:r>
            <a:r>
              <a:rPr lang="en-US" altLang="zh-CN" sz="2400" dirty="0"/>
              <a:t>=</a:t>
            </a: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en-US" altLang="zh-CN" sz="2400" baseline="70000" dirty="0"/>
              <a:t>8</a:t>
            </a:r>
            <a:r>
              <a:rPr lang="en-US" altLang="zh-CN" sz="2400" dirty="0"/>
              <a:t>-k</a:t>
            </a:r>
            <a:r>
              <a:rPr lang="zh-CN" altLang="en-US" sz="2400" dirty="0"/>
              <a:t>）</a:t>
            </a:r>
            <a:r>
              <a:rPr lang="en-US" altLang="zh-CN" sz="2400" dirty="0"/>
              <a:t>*2</a:t>
            </a:r>
            <a:r>
              <a:rPr lang="en-US" altLang="zh-CN" sz="2400" baseline="70000" dirty="0"/>
              <a:t>12</a:t>
            </a:r>
            <a:r>
              <a:rPr lang="zh-CN" altLang="en-US" sz="2400" baseline="-25000" dirty="0"/>
              <a:t>，</a:t>
            </a:r>
            <a:r>
              <a:rPr lang="en-US" altLang="zh-CN" sz="2400" dirty="0"/>
              <a:t>2</a:t>
            </a:r>
            <a:r>
              <a:rPr lang="en-US" altLang="zh-CN" sz="2400" baseline="70000" dirty="0"/>
              <a:t>12</a:t>
            </a:r>
            <a:r>
              <a:rPr lang="en-US" altLang="zh-CN" sz="2400" dirty="0"/>
              <a:t> </a:t>
            </a:r>
            <a:r>
              <a:rPr lang="zh-CN" altLang="en-US" sz="2400" dirty="0"/>
              <a:t>是多余</a:t>
            </a:r>
            <a:r>
              <a:rPr lang="en-US" altLang="zh-CN" sz="2400" dirty="0"/>
              <a:t>12</a:t>
            </a:r>
            <a:r>
              <a:rPr lang="zh-CN" altLang="en-US" sz="2400" dirty="0"/>
              <a:t>位组合</a:t>
            </a:r>
            <a:endParaRPr lang="en-US" altLang="zh-CN" sz="2400" dirty="0"/>
          </a:p>
          <a:p>
            <a:endParaRPr lang="zh-CN" altLang="en-US" sz="2000" dirty="0"/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8644855" y="1334357"/>
            <a:ext cx="11521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C00000"/>
                </a:solidFill>
                <a:latin typeface="+mn-ea"/>
                <a:ea typeface="+mn-ea"/>
              </a:rPr>
              <a:t>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  <a:ea typeface="+mn-ea"/>
              </a:rPr>
              <a:t>8</a:t>
            </a:r>
            <a:endParaRPr lang="zh-CN" altLang="en-US" sz="1800" b="1" baseline="70000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sp>
        <p:nvSpPr>
          <p:cNvPr id="50" name="Text Box 5"/>
          <p:cNvSpPr txBox="1">
            <a:spLocks noChangeArrowheads="1"/>
          </p:cNvSpPr>
          <p:nvPr/>
        </p:nvSpPr>
        <p:spPr bwMode="auto">
          <a:xfrm>
            <a:off x="8644855" y="2068993"/>
            <a:ext cx="11521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C00000"/>
                </a:solidFill>
                <a:latin typeface="+mn-ea"/>
                <a:ea typeface="+mn-ea"/>
              </a:rPr>
              <a:t>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  <a:ea typeface="+mn-ea"/>
              </a:rPr>
              <a:t>20</a:t>
            </a:r>
            <a:endParaRPr lang="zh-CN" altLang="en-US" sz="1800" b="1" baseline="70000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sp>
        <p:nvSpPr>
          <p:cNvPr id="51" name="Text Box 5"/>
          <p:cNvSpPr txBox="1">
            <a:spLocks noChangeArrowheads="1"/>
          </p:cNvSpPr>
          <p:nvPr/>
        </p:nvSpPr>
        <p:spPr bwMode="auto">
          <a:xfrm>
            <a:off x="8644855" y="2903212"/>
            <a:ext cx="11521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C00000"/>
                </a:solidFill>
                <a:latin typeface="+mn-ea"/>
                <a:ea typeface="+mn-ea"/>
              </a:rPr>
              <a:t>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  <a:ea typeface="+mn-ea"/>
              </a:rPr>
              <a:t>32</a:t>
            </a:r>
            <a:endParaRPr lang="zh-CN" altLang="en-US" sz="1800" b="1" baseline="70000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31232" y="1225594"/>
            <a:ext cx="5639922" cy="432048"/>
            <a:chOff x="2602657" y="1216069"/>
            <a:chExt cx="5639922" cy="432048"/>
          </a:xfrm>
        </p:grpSpPr>
        <p:grpSp>
          <p:nvGrpSpPr>
            <p:cNvPr id="37" name="组合 36"/>
            <p:cNvGrpSpPr/>
            <p:nvPr/>
          </p:nvGrpSpPr>
          <p:grpSpPr>
            <a:xfrm>
              <a:off x="3885803" y="1216069"/>
              <a:ext cx="4356776" cy="432048"/>
              <a:chOff x="2510036" y="1412776"/>
              <a:chExt cx="4356776" cy="43204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8" name="矩形 37"/>
              <p:cNvSpPr/>
              <p:nvPr/>
            </p:nvSpPr>
            <p:spPr>
              <a:xfrm>
                <a:off x="2510036" y="1412776"/>
                <a:ext cx="1080120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OP(8)</a:t>
                </a: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3590155" y="1412776"/>
                <a:ext cx="1639069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600" b="1" kern="0" dirty="0">
                    <a:solidFill>
                      <a:srgbClr val="000000"/>
                    </a:solidFill>
                  </a:rPr>
                  <a:t>A(12)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5227743" y="1412776"/>
                <a:ext cx="1639069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600" b="1" kern="0" dirty="0">
                    <a:solidFill>
                      <a:srgbClr val="000000"/>
                    </a:solidFill>
                  </a:rPr>
                  <a:t>A(12)</a:t>
                </a:r>
              </a:p>
            </p:txBody>
          </p:sp>
        </p:grpSp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2602657" y="1268562"/>
              <a:ext cx="1152128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</a:rPr>
                <a:t>双操作数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631232" y="2017507"/>
            <a:ext cx="5639922" cy="432083"/>
            <a:chOff x="2602657" y="1988932"/>
            <a:chExt cx="5639922" cy="432083"/>
          </a:xfrm>
        </p:grpSpPr>
        <p:grpSp>
          <p:nvGrpSpPr>
            <p:cNvPr id="42" name="组合 41"/>
            <p:cNvGrpSpPr/>
            <p:nvPr/>
          </p:nvGrpSpPr>
          <p:grpSpPr>
            <a:xfrm>
              <a:off x="3885803" y="1988932"/>
              <a:ext cx="4356776" cy="432083"/>
              <a:chOff x="2510036" y="2173506"/>
              <a:chExt cx="4356776" cy="4320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43" name="矩形 42"/>
              <p:cNvSpPr/>
              <p:nvPr/>
            </p:nvSpPr>
            <p:spPr>
              <a:xfrm>
                <a:off x="2510036" y="2173506"/>
                <a:ext cx="2717707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600" b="1" kern="0" dirty="0">
                    <a:solidFill>
                      <a:srgbClr val="000000"/>
                    </a:solidFill>
                  </a:rPr>
                  <a:t>OP(20)</a:t>
                </a: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5227743" y="2173541"/>
                <a:ext cx="1639069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600" b="1" kern="0" dirty="0">
                    <a:solidFill>
                      <a:srgbClr val="000000"/>
                    </a:solidFill>
                  </a:rPr>
                  <a:t>A(12)</a:t>
                </a:r>
              </a:p>
            </p:txBody>
          </p:sp>
        </p:grpSp>
        <p:sp>
          <p:nvSpPr>
            <p:cNvPr id="21" name="Text Box 5"/>
            <p:cNvSpPr txBox="1">
              <a:spLocks noChangeArrowheads="1"/>
            </p:cNvSpPr>
            <p:nvPr/>
          </p:nvSpPr>
          <p:spPr bwMode="auto">
            <a:xfrm>
              <a:off x="2602657" y="2051648"/>
              <a:ext cx="1152128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b="1" i="0" u="none" strike="noStrike" kern="0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defRPr>
              </a:lvl1pPr>
              <a:lvl2pPr marL="742950" indent="-285750" eaLnBrk="0" hangingPunct="0">
                <a:defRPr sz="2000">
                  <a:latin typeface="华文新魏" pitchFamily="2" charset="-122"/>
                  <a:ea typeface="华文新魏" pitchFamily="2" charset="-122"/>
                </a:defRPr>
              </a:lvl2pPr>
              <a:lvl3pPr marL="1143000" indent="-228600" eaLnBrk="0" hangingPunct="0">
                <a:defRPr sz="2000">
                  <a:latin typeface="华文新魏" pitchFamily="2" charset="-122"/>
                  <a:ea typeface="华文新魏" pitchFamily="2" charset="-122"/>
                </a:defRPr>
              </a:lvl3pPr>
              <a:lvl4pPr marL="1600200" indent="-228600" eaLnBrk="0" hangingPunct="0">
                <a:defRPr sz="2000">
                  <a:latin typeface="华文新魏" pitchFamily="2" charset="-122"/>
                  <a:ea typeface="华文新魏" pitchFamily="2" charset="-122"/>
                </a:defRPr>
              </a:lvl4pPr>
              <a:lvl5pPr marL="2057400" indent="-228600" eaLnBrk="0" hangingPunct="0">
                <a:defRPr sz="2000">
                  <a:latin typeface="华文新魏" pitchFamily="2" charset="-122"/>
                  <a:ea typeface="华文新魏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itchFamily="2" charset="-122"/>
                  <a:ea typeface="华文新魏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itchFamily="2" charset="-122"/>
                  <a:ea typeface="华文新魏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itchFamily="2" charset="-122"/>
                  <a:ea typeface="华文新魏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itchFamily="2" charset="-122"/>
                  <a:ea typeface="华文新魏" pitchFamily="2" charset="-122"/>
                </a:defRPr>
              </a:lvl9pPr>
            </a:lstStyle>
            <a:p>
              <a:r>
                <a:rPr lang="zh-CN" altLang="en-US" dirty="0"/>
                <a:t>单操作数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631232" y="2860003"/>
            <a:ext cx="5639922" cy="432048"/>
            <a:chOff x="2602657" y="2812378"/>
            <a:chExt cx="5639922" cy="432048"/>
          </a:xfrm>
        </p:grpSpPr>
        <p:sp>
          <p:nvSpPr>
            <p:cNvPr id="47" name="矩形 46"/>
            <p:cNvSpPr/>
            <p:nvPr/>
          </p:nvSpPr>
          <p:spPr>
            <a:xfrm>
              <a:off x="3885803" y="2812378"/>
              <a:ext cx="4356776" cy="432048"/>
            </a:xfrm>
            <a:prstGeom prst="rect">
              <a:avLst/>
            </a:prstGeom>
            <a:solidFill>
              <a:srgbClr val="CCFF66"/>
            </a:solidFill>
            <a:ln w="25400" cap="flat" cmpd="sng" algn="ctr">
              <a:solidFill>
                <a:srgbClr val="080808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OP</a:t>
              </a:r>
              <a:r>
                <a:rPr lang="en-US" altLang="zh-CN" sz="1600" b="1" kern="0" dirty="0">
                  <a:solidFill>
                    <a:srgbClr val="000000"/>
                  </a:solidFill>
                  <a:latin typeface="微软雅黑"/>
                  <a:ea typeface="微软雅黑"/>
                </a:rPr>
                <a:t>(32)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3" name="Text Box 5"/>
            <p:cNvSpPr txBox="1">
              <a:spLocks noChangeArrowheads="1"/>
            </p:cNvSpPr>
            <p:nvPr/>
          </p:nvSpPr>
          <p:spPr bwMode="auto">
            <a:xfrm>
              <a:off x="2602657" y="2828057"/>
              <a:ext cx="11521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800" b="1" kern="0" dirty="0">
                  <a:solidFill>
                    <a:srgbClr val="000000"/>
                  </a:solidFill>
                  <a:latin typeface="+mn-ea"/>
                  <a:ea typeface="+mn-ea"/>
                </a:rPr>
                <a:t>无操作数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358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1"/>
      <p:bldP spid="50" grpId="1"/>
      <p:bldP spid="51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扩展指令举例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473865"/>
          </a:xfrm>
        </p:spPr>
        <p:txBody>
          <a:bodyPr/>
          <a:lstStyle/>
          <a:p>
            <a:r>
              <a:rPr lang="zh-CN" altLang="en-US" dirty="0"/>
              <a:t>设某指令系统指令字长</a:t>
            </a:r>
            <a:r>
              <a:rPr lang="en-US" altLang="zh-CN" dirty="0"/>
              <a:t>16</a:t>
            </a:r>
            <a:r>
              <a:rPr lang="zh-CN" altLang="en-US" dirty="0"/>
              <a:t>位，每个地址码为</a:t>
            </a:r>
            <a:r>
              <a:rPr lang="en-US" altLang="zh-CN" dirty="0"/>
              <a:t>6</a:t>
            </a:r>
            <a:r>
              <a:rPr lang="zh-CN" altLang="en-US" dirty="0"/>
              <a:t>位。若要求设计二地址指令</a:t>
            </a:r>
            <a:r>
              <a:rPr lang="en-US" altLang="zh-CN" dirty="0"/>
              <a:t>15</a:t>
            </a:r>
            <a:r>
              <a:rPr lang="zh-CN" altLang="en-US" dirty="0"/>
              <a:t>条、一地址指令</a:t>
            </a:r>
            <a:r>
              <a:rPr lang="en-US" altLang="zh-CN" dirty="0"/>
              <a:t>34</a:t>
            </a:r>
            <a:r>
              <a:rPr lang="zh-CN" altLang="en-US" dirty="0"/>
              <a:t>条，问最多还可设计多少条零地址指令？</a:t>
            </a:r>
          </a:p>
          <a:p>
            <a:endParaRPr lang="zh-CN" altLang="en-US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8542218" y="2873908"/>
            <a:ext cx="11521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C00000"/>
                </a:solidFill>
                <a:latin typeface="+mn-ea"/>
                <a:ea typeface="+mn-ea"/>
              </a:rPr>
              <a:t>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  <a:ea typeface="+mn-ea"/>
              </a:rPr>
              <a:t>4</a:t>
            </a:r>
            <a:endParaRPr lang="zh-CN" altLang="en-US" sz="1800" b="1" baseline="70000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8542217" y="4871977"/>
            <a:ext cx="25581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C00000"/>
                </a:solidFill>
                <a:latin typeface="+mn-ea"/>
              </a:rPr>
              <a:t>( (2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</a:rPr>
              <a:t>4</a:t>
            </a:r>
            <a:r>
              <a:rPr lang="en-US" altLang="zh-CN" sz="1800" b="1" dirty="0">
                <a:solidFill>
                  <a:srgbClr val="C00000"/>
                </a:solidFill>
                <a:latin typeface="+mn-ea"/>
              </a:rPr>
              <a:t>-15)*2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</a:rPr>
              <a:t>6</a:t>
            </a:r>
            <a:r>
              <a:rPr lang="en-US" altLang="zh-CN" sz="1800" b="1" dirty="0">
                <a:solidFill>
                  <a:srgbClr val="C00000"/>
                </a:solidFill>
                <a:latin typeface="+mn-ea"/>
              </a:rPr>
              <a:t>-34)*2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</a:rPr>
              <a:t>6</a:t>
            </a:r>
            <a:endParaRPr lang="zh-CN" altLang="en-US" sz="1800" b="1" dirty="0">
              <a:solidFill>
                <a:srgbClr val="C00000"/>
              </a:solidFill>
              <a:latin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258008" y="2765145"/>
            <a:ext cx="5910509" cy="432048"/>
            <a:chOff x="2332070" y="1216069"/>
            <a:chExt cx="5910509" cy="432048"/>
          </a:xfrm>
        </p:grpSpPr>
        <p:grpSp>
          <p:nvGrpSpPr>
            <p:cNvPr id="8" name="组合 7"/>
            <p:cNvGrpSpPr/>
            <p:nvPr/>
          </p:nvGrpSpPr>
          <p:grpSpPr>
            <a:xfrm>
              <a:off x="3885803" y="1216069"/>
              <a:ext cx="4356776" cy="432048"/>
              <a:chOff x="2510036" y="1412776"/>
              <a:chExt cx="4356776" cy="43204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矩形 9"/>
              <p:cNvSpPr/>
              <p:nvPr/>
            </p:nvSpPr>
            <p:spPr>
              <a:xfrm>
                <a:off x="2510036" y="1412776"/>
                <a:ext cx="1080120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OP(4)</a:t>
                </a: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590155" y="1412776"/>
                <a:ext cx="1639069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A(6)</a:t>
                </a: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227743" y="1412776"/>
                <a:ext cx="1639069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600" b="1" kern="0" dirty="0">
                    <a:solidFill>
                      <a:srgbClr val="000000"/>
                    </a:solidFill>
                  </a:rPr>
                  <a:t>A(6)</a:t>
                </a:r>
              </a:p>
            </p:txBody>
          </p:sp>
        </p:grpSp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2332070" y="1268562"/>
              <a:ext cx="142271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</a:rPr>
                <a:t>双操作数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</a:rPr>
                <a:t>15</a:t>
              </a: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258008" y="3771667"/>
            <a:ext cx="5910509" cy="432083"/>
            <a:chOff x="2332070" y="1988932"/>
            <a:chExt cx="5910509" cy="432083"/>
          </a:xfrm>
        </p:grpSpPr>
        <p:grpSp>
          <p:nvGrpSpPr>
            <p:cNvPr id="14" name="组合 13"/>
            <p:cNvGrpSpPr/>
            <p:nvPr/>
          </p:nvGrpSpPr>
          <p:grpSpPr>
            <a:xfrm>
              <a:off x="3885803" y="1988932"/>
              <a:ext cx="4356776" cy="432083"/>
              <a:chOff x="2510036" y="2173506"/>
              <a:chExt cx="4356776" cy="4320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6" name="矩形 15"/>
              <p:cNvSpPr/>
              <p:nvPr/>
            </p:nvSpPr>
            <p:spPr>
              <a:xfrm>
                <a:off x="2510036" y="2173506"/>
                <a:ext cx="2717707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600" b="1" kern="0" dirty="0">
                    <a:solidFill>
                      <a:srgbClr val="000000"/>
                    </a:solidFill>
                  </a:rPr>
                  <a:t>OP(10)</a:t>
                </a: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5227743" y="2173541"/>
                <a:ext cx="1639069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600" b="1" kern="0" dirty="0">
                    <a:solidFill>
                      <a:srgbClr val="000000"/>
                    </a:solidFill>
                  </a:rPr>
                  <a:t>A(6)</a:t>
                </a:r>
              </a:p>
            </p:txBody>
          </p:sp>
        </p:grpSp>
        <p:sp>
          <p:nvSpPr>
            <p:cNvPr id="15" name="Text Box 5"/>
            <p:cNvSpPr txBox="1">
              <a:spLocks noChangeArrowheads="1"/>
            </p:cNvSpPr>
            <p:nvPr/>
          </p:nvSpPr>
          <p:spPr bwMode="auto">
            <a:xfrm>
              <a:off x="2332070" y="2051648"/>
              <a:ext cx="142271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b="1" i="0" u="none" strike="noStrike" kern="0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defRPr>
              </a:lvl1pPr>
              <a:lvl2pPr marL="742950" indent="-285750" eaLnBrk="0" hangingPunct="0">
                <a:defRPr sz="2000">
                  <a:latin typeface="华文新魏" pitchFamily="2" charset="-122"/>
                  <a:ea typeface="华文新魏" pitchFamily="2" charset="-122"/>
                </a:defRPr>
              </a:lvl2pPr>
              <a:lvl3pPr marL="1143000" indent="-228600" eaLnBrk="0" hangingPunct="0">
                <a:defRPr sz="2000">
                  <a:latin typeface="华文新魏" pitchFamily="2" charset="-122"/>
                  <a:ea typeface="华文新魏" pitchFamily="2" charset="-122"/>
                </a:defRPr>
              </a:lvl3pPr>
              <a:lvl4pPr marL="1600200" indent="-228600" eaLnBrk="0" hangingPunct="0">
                <a:defRPr sz="2000">
                  <a:latin typeface="华文新魏" pitchFamily="2" charset="-122"/>
                  <a:ea typeface="华文新魏" pitchFamily="2" charset="-122"/>
                </a:defRPr>
              </a:lvl4pPr>
              <a:lvl5pPr marL="2057400" indent="-228600" eaLnBrk="0" hangingPunct="0">
                <a:defRPr sz="2000">
                  <a:latin typeface="华文新魏" pitchFamily="2" charset="-122"/>
                  <a:ea typeface="华文新魏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itchFamily="2" charset="-122"/>
                  <a:ea typeface="华文新魏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itchFamily="2" charset="-122"/>
                  <a:ea typeface="华文新魏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itchFamily="2" charset="-122"/>
                  <a:ea typeface="华文新魏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itchFamily="2" charset="-122"/>
                  <a:ea typeface="华文新魏" pitchFamily="2" charset="-122"/>
                </a:defRPr>
              </a:lvl9pPr>
            </a:lstStyle>
            <a:p>
              <a:r>
                <a:rPr lang="zh-CN" altLang="en-US" dirty="0"/>
                <a:t>单操作数</a:t>
              </a:r>
              <a:r>
                <a:rPr lang="en-US" altLang="zh-CN" dirty="0"/>
                <a:t>34</a:t>
              </a:r>
              <a:endParaRPr lang="zh-CN" altLang="en-US" dirty="0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393301" y="4828768"/>
            <a:ext cx="5775216" cy="432048"/>
            <a:chOff x="2467363" y="2812378"/>
            <a:chExt cx="5775216" cy="432048"/>
          </a:xfrm>
        </p:grpSpPr>
        <p:sp>
          <p:nvSpPr>
            <p:cNvPr id="19" name="矩形 18"/>
            <p:cNvSpPr/>
            <p:nvPr/>
          </p:nvSpPr>
          <p:spPr>
            <a:xfrm>
              <a:off x="3885803" y="2812378"/>
              <a:ext cx="4356776" cy="432048"/>
            </a:xfrm>
            <a:prstGeom prst="rect">
              <a:avLst/>
            </a:prstGeom>
            <a:solidFill>
              <a:srgbClr val="CCFF66"/>
            </a:solidFill>
            <a:ln w="25400" cap="flat" cmpd="sng" algn="ctr">
              <a:solidFill>
                <a:srgbClr val="080808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OP</a:t>
              </a:r>
              <a:r>
                <a:rPr lang="en-US" altLang="zh-CN" sz="1600" b="1" kern="0">
                  <a:solidFill>
                    <a:srgbClr val="000000"/>
                  </a:solidFill>
                  <a:latin typeface="微软雅黑"/>
                  <a:ea typeface="微软雅黑"/>
                </a:rPr>
                <a:t>(16)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2467363" y="2843736"/>
              <a:ext cx="11521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800" b="1" kern="0" dirty="0">
                  <a:solidFill>
                    <a:srgbClr val="000000"/>
                  </a:solidFill>
                  <a:latin typeface="+mn-ea"/>
                  <a:ea typeface="+mn-ea"/>
                </a:rPr>
                <a:t>无操作数</a:t>
              </a:r>
              <a:r>
                <a:rPr lang="en-US" altLang="zh-CN" sz="1800" b="1" kern="0" dirty="0">
                  <a:solidFill>
                    <a:srgbClr val="000000"/>
                  </a:solidFill>
                  <a:latin typeface="+mn-ea"/>
                  <a:ea typeface="+mn-ea"/>
                </a:rPr>
                <a:t>?</a:t>
              </a:r>
              <a:endParaRPr lang="zh-CN" altLang="en-US" sz="1800" b="1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21" name="Text Box 5"/>
          <p:cNvSpPr txBox="1">
            <a:spLocks noChangeArrowheads="1"/>
          </p:cNvSpPr>
          <p:nvPr/>
        </p:nvSpPr>
        <p:spPr bwMode="auto">
          <a:xfrm>
            <a:off x="8542218" y="3823153"/>
            <a:ext cx="18147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C00000"/>
                </a:solidFill>
                <a:latin typeface="+mn-ea"/>
                <a:ea typeface="+mn-ea"/>
              </a:rPr>
              <a:t>(2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  <a:ea typeface="+mn-ea"/>
              </a:rPr>
              <a:t>4</a:t>
            </a:r>
            <a:r>
              <a:rPr lang="en-US" altLang="zh-CN" sz="1800" b="1" dirty="0">
                <a:solidFill>
                  <a:srgbClr val="C00000"/>
                </a:solidFill>
                <a:latin typeface="+mn-ea"/>
                <a:ea typeface="+mn-ea"/>
              </a:rPr>
              <a:t>-15)*2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</a:rPr>
              <a:t>6</a:t>
            </a:r>
            <a:endParaRPr lang="zh-CN" altLang="en-US" sz="1800" b="1" dirty="0">
              <a:solidFill>
                <a:srgbClr val="C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985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5.1 </a:t>
            </a:r>
            <a:r>
              <a:rPr lang="zh-CN" altLang="en-US" b="1" dirty="0">
                <a:latin typeface="+mj-lt"/>
              </a:rPr>
              <a:t>指令系统概述</a:t>
            </a:r>
          </a:p>
          <a:p>
            <a:r>
              <a:rPr lang="en-US" altLang="zh-CN" b="1" dirty="0">
                <a:latin typeface="+mj-lt"/>
              </a:rPr>
              <a:t>5.2 </a:t>
            </a:r>
            <a:r>
              <a:rPr lang="zh-CN" altLang="en-US" b="1" dirty="0">
                <a:latin typeface="+mj-lt"/>
              </a:rPr>
              <a:t>指令格式</a:t>
            </a:r>
            <a:endParaRPr lang="en-US" altLang="zh-CN" b="1" dirty="0">
              <a:latin typeface="+mj-lt"/>
            </a:endParaRPr>
          </a:p>
          <a:p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5.3 </a:t>
            </a: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寻址方式</a:t>
            </a:r>
          </a:p>
          <a:p>
            <a:r>
              <a:rPr lang="en-US" altLang="zh-CN" b="1" dirty="0">
                <a:latin typeface="+mj-lt"/>
              </a:rPr>
              <a:t>5.4 </a:t>
            </a:r>
            <a:r>
              <a:rPr lang="zh-CN" altLang="en-US" b="1" dirty="0">
                <a:latin typeface="+mj-lt"/>
              </a:rPr>
              <a:t>指令类型</a:t>
            </a:r>
          </a:p>
          <a:p>
            <a:r>
              <a:rPr lang="en-US" altLang="zh-CN" b="1" dirty="0">
                <a:latin typeface="+mj-lt"/>
              </a:rPr>
              <a:t>5.5 </a:t>
            </a:r>
            <a:r>
              <a:rPr lang="zh-CN" altLang="en-US" b="1" dirty="0">
                <a:latin typeface="+mj-lt"/>
              </a:rPr>
              <a:t>指令格式设计</a:t>
            </a:r>
            <a:endParaRPr lang="en-US" altLang="zh-CN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5.6 CISC</a:t>
            </a:r>
            <a:r>
              <a:rPr lang="zh-CN" altLang="en-US" b="1" dirty="0">
                <a:latin typeface="+mj-lt"/>
              </a:rPr>
              <a:t>与</a:t>
            </a:r>
            <a:r>
              <a:rPr lang="en-US" altLang="zh-CN" b="1" dirty="0">
                <a:latin typeface="+mj-lt"/>
              </a:rPr>
              <a:t>RISC</a:t>
            </a:r>
          </a:p>
          <a:p>
            <a:r>
              <a:rPr lang="en-US" altLang="zh-CN" b="1" dirty="0">
                <a:latin typeface="+mj-lt"/>
              </a:rPr>
              <a:t>5.7 </a:t>
            </a:r>
            <a:r>
              <a:rPr lang="zh-CN" altLang="en-US" b="1" dirty="0">
                <a:latin typeface="+mj-lt"/>
              </a:rPr>
              <a:t>指令系统举例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09" y="3171041"/>
            <a:ext cx="4600313" cy="307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915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寻址方式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寻找指令或操作数有效地址的方式</a:t>
            </a:r>
          </a:p>
          <a:p>
            <a:pPr lvl="1"/>
            <a:r>
              <a:rPr lang="zh-CN" altLang="en-US" sz="2400" b="1" dirty="0"/>
              <a:t>指令寻址</a:t>
            </a:r>
          </a:p>
          <a:p>
            <a:pPr lvl="2"/>
            <a:r>
              <a:rPr lang="zh-CN" altLang="en-US" sz="2400" dirty="0"/>
              <a:t>顺序寻址</a:t>
            </a:r>
          </a:p>
          <a:p>
            <a:pPr lvl="2"/>
            <a:r>
              <a:rPr lang="zh-CN" altLang="en-US" sz="2400" dirty="0"/>
              <a:t>跳跃寻址</a:t>
            </a:r>
          </a:p>
          <a:p>
            <a:pPr lvl="1"/>
            <a:r>
              <a:rPr lang="zh-CN" altLang="en-US" sz="2400" b="1" dirty="0"/>
              <a:t>操作数寻址</a:t>
            </a:r>
            <a:endParaRPr lang="en-US" altLang="zh-CN" sz="2400" b="1" dirty="0"/>
          </a:p>
          <a:p>
            <a:pPr lvl="2"/>
            <a:r>
              <a:rPr kumimoji="1" lang="zh-CN" altLang="en-US" sz="2400" dirty="0"/>
              <a:t>立即寻址、直接寻址</a:t>
            </a:r>
            <a:endParaRPr kumimoji="1" lang="en-US" altLang="zh-CN" sz="2400" dirty="0"/>
          </a:p>
          <a:p>
            <a:pPr lvl="2"/>
            <a:r>
              <a:rPr kumimoji="1" lang="zh-CN" altLang="en-US" sz="2400" dirty="0"/>
              <a:t>间接寻址、寄存器寻址</a:t>
            </a:r>
            <a:endParaRPr kumimoji="1" lang="en-US" altLang="zh-CN" sz="2400" dirty="0"/>
          </a:p>
          <a:p>
            <a:pPr lvl="2"/>
            <a:r>
              <a:rPr kumimoji="1" lang="zh-CN" altLang="en-US" sz="2400" dirty="0"/>
              <a:t>寄存器间接寻址、相对寻址</a:t>
            </a:r>
            <a:endParaRPr kumimoji="1" lang="en-US" altLang="zh-CN" sz="2400" dirty="0"/>
          </a:p>
          <a:p>
            <a:pPr lvl="2"/>
            <a:r>
              <a:rPr kumimoji="1" lang="zh-CN" altLang="en-US" sz="2400" dirty="0"/>
              <a:t>基址</a:t>
            </a:r>
            <a:r>
              <a:rPr kumimoji="1" lang="en-US" altLang="zh-CN" sz="2400" dirty="0"/>
              <a:t>\</a:t>
            </a:r>
            <a:r>
              <a:rPr kumimoji="1" lang="zh-CN" altLang="en-US" sz="2400" dirty="0"/>
              <a:t>变址寻址、复合寻址</a:t>
            </a:r>
            <a:endParaRPr lang="zh-CN" altLang="en-US" sz="2400" dirty="0"/>
          </a:p>
          <a:p>
            <a:pPr lvl="1"/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07459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顺序寻址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7823" y="942764"/>
            <a:ext cx="6520862" cy="4018119"/>
          </a:xfrm>
        </p:spPr>
        <p:txBody>
          <a:bodyPr>
            <a:normAutofit/>
          </a:bodyPr>
          <a:lstStyle/>
          <a:p>
            <a:r>
              <a:rPr lang="zh-CN" altLang="en-US" b="1" dirty="0"/>
              <a:t>顺序寻址方式</a:t>
            </a:r>
            <a:endParaRPr lang="en-US" altLang="zh-CN" dirty="0"/>
          </a:p>
          <a:p>
            <a:pPr lvl="1"/>
            <a:r>
              <a:rPr lang="zh-CN" altLang="en-US" dirty="0"/>
              <a:t>程序对应的机器指令序列在主存顺序存放</a:t>
            </a:r>
            <a:endParaRPr lang="en-US" altLang="zh-CN" dirty="0"/>
          </a:p>
          <a:p>
            <a:pPr lvl="1"/>
            <a:r>
              <a:rPr lang="zh-CN" altLang="en-US" dirty="0"/>
              <a:t>执行时从第一条指令开始，逐条取出并执行</a:t>
            </a:r>
            <a:endParaRPr lang="en-US" altLang="zh-CN" dirty="0"/>
          </a:p>
          <a:p>
            <a:pPr eaLnBrk="1" hangingPunct="1"/>
            <a:r>
              <a:rPr lang="zh-CN" altLang="en-US" b="1" dirty="0"/>
              <a:t>实现方式</a:t>
            </a:r>
            <a:endParaRPr lang="en-US" altLang="zh-CN" b="1" dirty="0"/>
          </a:p>
          <a:p>
            <a:pPr lvl="1"/>
            <a:r>
              <a:rPr lang="zh-CN" altLang="en-US" b="1" dirty="0"/>
              <a:t>程序计数器</a:t>
            </a:r>
            <a:r>
              <a:rPr lang="zh-CN" altLang="en-US" dirty="0"/>
              <a:t>（</a:t>
            </a:r>
            <a:r>
              <a:rPr lang="en-US" altLang="zh-CN" dirty="0"/>
              <a:t>PC</a:t>
            </a:r>
            <a:r>
              <a:rPr lang="zh-CN" altLang="en-US" dirty="0"/>
              <a:t>）对指令序号进行计数</a:t>
            </a:r>
            <a:endParaRPr lang="en-US" altLang="zh-CN" dirty="0"/>
          </a:p>
          <a:p>
            <a:pPr lvl="1"/>
            <a:r>
              <a:rPr lang="en-US" altLang="zh-CN" dirty="0"/>
              <a:t>PC</a:t>
            </a:r>
            <a:r>
              <a:rPr lang="zh-CN" altLang="en-US" dirty="0"/>
              <a:t>存放下条指令地址，初始值为程序首址</a:t>
            </a:r>
          </a:p>
          <a:p>
            <a:pPr lvl="1"/>
            <a:r>
              <a:rPr lang="zh-CN" altLang="en-US" dirty="0"/>
              <a:t>执行一条指令，</a:t>
            </a:r>
            <a:r>
              <a:rPr lang="en-US" altLang="zh-CN" dirty="0"/>
              <a:t>PC=PC+</a:t>
            </a:r>
            <a:r>
              <a:rPr lang="zh-CN" altLang="en-US" dirty="0"/>
              <a:t>当前指令字节长度</a:t>
            </a:r>
            <a:endParaRPr lang="en-US" altLang="zh-CN" dirty="0"/>
          </a:p>
          <a:p>
            <a:pPr marL="0" indent="0">
              <a:buNone/>
            </a:pPr>
            <a:endParaRPr lang="en-US" altLang="zh-CN" b="1" dirty="0">
              <a:solidFill>
                <a:srgbClr val="7030A0"/>
              </a:solidFill>
              <a:sym typeface="Wingdings" panose="05000000000000000000" pitchFamily="2" charset="2"/>
            </a:endParaRPr>
          </a:p>
          <a:p>
            <a:endParaRPr lang="en-US" altLang="zh-CN" b="1" dirty="0"/>
          </a:p>
          <a:p>
            <a:pPr lvl="1"/>
            <a:endParaRPr lang="zh-CN" alt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726581" y="2147381"/>
            <a:ext cx="1232464" cy="304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401334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 flipV="1">
            <a:off x="7321712" y="2487142"/>
            <a:ext cx="0" cy="457200"/>
          </a:xfrm>
          <a:prstGeom prst="line">
            <a:avLst/>
          </a:prstGeom>
          <a:noFill/>
          <a:ln w="476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7971396" y="2323323"/>
            <a:ext cx="618942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8582430" y="2131235"/>
            <a:ext cx="2033018" cy="4064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push %</a:t>
            </a:r>
            <a:r>
              <a:rPr lang="en-US" altLang="zh-CN" sz="1600" kern="0" dirty="0" err="1">
                <a:solidFill>
                  <a:srgbClr val="000000"/>
                </a:solidFill>
                <a:latin typeface="+mn-ea"/>
              </a:rPr>
              <a:t>ebp</a:t>
            </a:r>
            <a:endParaRPr lang="en-US" altLang="zh-CN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8582430" y="2496360"/>
            <a:ext cx="2033018" cy="4064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1600" kern="0" dirty="0" err="1">
                <a:solidFill>
                  <a:srgbClr val="000000"/>
                </a:solidFill>
                <a:latin typeface="+mn-ea"/>
              </a:rPr>
              <a:t>mov</a:t>
            </a:r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 %</a:t>
            </a:r>
            <a:r>
              <a:rPr lang="en-US" altLang="zh-CN" sz="1600" kern="0" dirty="0" err="1">
                <a:solidFill>
                  <a:srgbClr val="000000"/>
                </a:solidFill>
                <a:latin typeface="+mn-ea"/>
              </a:rPr>
              <a:t>esp</a:t>
            </a:r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,%</a:t>
            </a:r>
            <a:r>
              <a:rPr lang="en-US" altLang="zh-CN" sz="1600" kern="0" dirty="0" err="1">
                <a:solidFill>
                  <a:srgbClr val="000000"/>
                </a:solidFill>
                <a:latin typeface="+mn-ea"/>
              </a:rPr>
              <a:t>ebp</a:t>
            </a:r>
            <a:endParaRPr lang="en-US" altLang="zh-CN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8582430" y="2861485"/>
            <a:ext cx="2033018" cy="407988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t" anchorCtr="0"/>
          <a:lstStyle/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and $0xfffffff0,%esp</a:t>
            </a:r>
            <a:endParaRPr lang="zh-CN" altLang="en-US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8582430" y="3228198"/>
            <a:ext cx="2033018" cy="4064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sub $0x10,%esp</a:t>
            </a:r>
            <a:endParaRPr lang="zh-CN" altLang="en-US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8582430" y="3585385"/>
            <a:ext cx="2033018" cy="4064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call 0x401910</a:t>
            </a:r>
            <a:endParaRPr lang="zh-CN" altLang="en-US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6791393" y="1766504"/>
            <a:ext cx="1048685" cy="40011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PC/EIP</a:t>
            </a:r>
            <a:endParaRPr lang="en-US" altLang="zh-CN" sz="24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6491196" y="2955582"/>
            <a:ext cx="1661032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 PC+</a:t>
            </a:r>
            <a:r>
              <a:rPr lang="zh-CN" altLang="en-US" b="1" dirty="0">
                <a:solidFill>
                  <a:srgbClr val="0000FF"/>
                </a:solidFill>
                <a:latin typeface="+mn-ea"/>
              </a:rPr>
              <a:t>指令长度</a:t>
            </a:r>
            <a:endParaRPr lang="en-US" altLang="zh-CN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10615448" y="2147381"/>
            <a:ext cx="1064715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0x401334</a:t>
            </a: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10615448" y="2520511"/>
            <a:ext cx="1064715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0x401335</a:t>
            </a: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9250125" y="1738339"/>
            <a:ext cx="697627" cy="40011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zh-CN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内存</a:t>
            </a: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8582430" y="3950510"/>
            <a:ext cx="2033018" cy="406400"/>
          </a:xfrm>
          <a:prstGeom prst="rect">
            <a:avLst/>
          </a:prstGeom>
          <a:ln w="19050">
            <a:solidFill>
              <a:schemeClr val="tx1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+mn-ea"/>
              </a:rPr>
              <a:t>…</a:t>
            </a:r>
            <a:endParaRPr lang="zh-CN" altLang="en-US" sz="16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8582430" y="4315635"/>
            <a:ext cx="2033018" cy="407988"/>
          </a:xfrm>
          <a:prstGeom prst="rect">
            <a:avLst/>
          </a:prstGeom>
          <a:ln w="19050">
            <a:solidFill>
              <a:schemeClr val="tx1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+mn-ea"/>
              </a:rPr>
              <a:t>…</a:t>
            </a:r>
            <a:endParaRPr lang="zh-CN" altLang="en-US" sz="16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1" name="Rectangle 19"/>
          <p:cNvSpPr>
            <a:spLocks noChangeArrowheads="1"/>
          </p:cNvSpPr>
          <p:nvPr/>
        </p:nvSpPr>
        <p:spPr bwMode="auto">
          <a:xfrm>
            <a:off x="6726581" y="2147381"/>
            <a:ext cx="1232463" cy="317500"/>
          </a:xfrm>
          <a:prstGeom prst="rect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401335</a:t>
            </a:r>
          </a:p>
        </p:txBody>
      </p:sp>
      <p:sp>
        <p:nvSpPr>
          <p:cNvPr id="22" name="Rectangle 15"/>
          <p:cNvSpPr>
            <a:spLocks noChangeArrowheads="1"/>
          </p:cNvSpPr>
          <p:nvPr/>
        </p:nvSpPr>
        <p:spPr bwMode="auto">
          <a:xfrm>
            <a:off x="10559462" y="2893641"/>
            <a:ext cx="1170513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0x401337 </a:t>
            </a:r>
          </a:p>
        </p:txBody>
      </p:sp>
      <p:sp>
        <p:nvSpPr>
          <p:cNvPr id="23" name="Rectangle 15"/>
          <p:cNvSpPr>
            <a:spLocks noChangeArrowheads="1"/>
          </p:cNvSpPr>
          <p:nvPr/>
        </p:nvSpPr>
        <p:spPr bwMode="auto">
          <a:xfrm>
            <a:off x="10557859" y="3266771"/>
            <a:ext cx="1194559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0x40133A </a:t>
            </a:r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>
            <a:off x="10502675" y="3639901"/>
            <a:ext cx="1255472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 0x40133D </a:t>
            </a:r>
          </a:p>
        </p:txBody>
      </p:sp>
      <p:sp>
        <p:nvSpPr>
          <p:cNvPr id="25" name="Rectangle 19"/>
          <p:cNvSpPr>
            <a:spLocks noChangeArrowheads="1"/>
          </p:cNvSpPr>
          <p:nvPr/>
        </p:nvSpPr>
        <p:spPr bwMode="auto">
          <a:xfrm>
            <a:off x="6726581" y="2147381"/>
            <a:ext cx="1232463" cy="317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401337</a:t>
            </a:r>
          </a:p>
        </p:txBody>
      </p:sp>
      <p:sp>
        <p:nvSpPr>
          <p:cNvPr id="26" name="Rectangle 19"/>
          <p:cNvSpPr>
            <a:spLocks noChangeArrowheads="1"/>
          </p:cNvSpPr>
          <p:nvPr/>
        </p:nvSpPr>
        <p:spPr bwMode="auto">
          <a:xfrm>
            <a:off x="6726581" y="2147381"/>
            <a:ext cx="1232463" cy="317500"/>
          </a:xfrm>
          <a:prstGeom prst="rect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40133A</a:t>
            </a:r>
          </a:p>
        </p:txBody>
      </p:sp>
      <p:sp>
        <p:nvSpPr>
          <p:cNvPr id="27" name="Rectangle 19"/>
          <p:cNvSpPr>
            <a:spLocks noChangeArrowheads="1"/>
          </p:cNvSpPr>
          <p:nvPr/>
        </p:nvSpPr>
        <p:spPr bwMode="auto">
          <a:xfrm>
            <a:off x="6715311" y="3629835"/>
            <a:ext cx="1232463" cy="3175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tIns="0" bIns="0" rtlCol="0" anchor="ctr"/>
          <a:lstStyle/>
          <a:p>
            <a:pPr algn="ctr"/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8" name="Rectangle 19"/>
          <p:cNvSpPr>
            <a:spLocks noChangeArrowheads="1"/>
          </p:cNvSpPr>
          <p:nvPr/>
        </p:nvSpPr>
        <p:spPr bwMode="auto">
          <a:xfrm>
            <a:off x="6715311" y="3629835"/>
            <a:ext cx="1232463" cy="317500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push</a:t>
            </a:r>
          </a:p>
        </p:txBody>
      </p:sp>
      <p:sp>
        <p:nvSpPr>
          <p:cNvPr id="29" name="Rectangle 12"/>
          <p:cNvSpPr>
            <a:spLocks noChangeArrowheads="1"/>
          </p:cNvSpPr>
          <p:nvPr/>
        </p:nvSpPr>
        <p:spPr bwMode="auto">
          <a:xfrm>
            <a:off x="7103979" y="3969044"/>
            <a:ext cx="423514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IR</a:t>
            </a:r>
            <a:endParaRPr lang="en-US" altLang="zh-CN" sz="2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30" name="Line 6"/>
          <p:cNvSpPr>
            <a:spLocks noChangeShapeType="1"/>
          </p:cNvSpPr>
          <p:nvPr/>
        </p:nvSpPr>
        <p:spPr bwMode="auto">
          <a:xfrm flipH="1">
            <a:off x="7958284" y="3795225"/>
            <a:ext cx="618942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1" name="Rectangle 19"/>
          <p:cNvSpPr>
            <a:spLocks noChangeArrowheads="1"/>
          </p:cNvSpPr>
          <p:nvPr/>
        </p:nvSpPr>
        <p:spPr bwMode="auto">
          <a:xfrm>
            <a:off x="6715311" y="3629835"/>
            <a:ext cx="1232463" cy="317500"/>
          </a:xfrm>
          <a:prstGeom prst="rect">
            <a:avLst/>
          </a:prstGeom>
          <a:solidFill>
            <a:srgbClr val="FFC00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en-US" altLang="zh-CN" kern="0" dirty="0" err="1">
                <a:solidFill>
                  <a:srgbClr val="000000"/>
                </a:solidFill>
                <a:latin typeface="+mn-ea"/>
              </a:rPr>
              <a:t>mov</a:t>
            </a:r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2" name="Rectangle 19"/>
          <p:cNvSpPr>
            <a:spLocks noChangeArrowheads="1"/>
          </p:cNvSpPr>
          <p:nvPr/>
        </p:nvSpPr>
        <p:spPr bwMode="auto">
          <a:xfrm>
            <a:off x="6715311" y="3629835"/>
            <a:ext cx="1232463" cy="317500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and</a:t>
            </a:r>
          </a:p>
        </p:txBody>
      </p:sp>
      <p:sp>
        <p:nvSpPr>
          <p:cNvPr id="33" name="Rectangle 19"/>
          <p:cNvSpPr>
            <a:spLocks noChangeArrowheads="1"/>
          </p:cNvSpPr>
          <p:nvPr/>
        </p:nvSpPr>
        <p:spPr bwMode="auto">
          <a:xfrm>
            <a:off x="6715311" y="3629835"/>
            <a:ext cx="1232463" cy="317500"/>
          </a:xfrm>
          <a:prstGeom prst="rect">
            <a:avLst/>
          </a:prstGeom>
          <a:solidFill>
            <a:srgbClr val="FFC00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sub</a:t>
            </a:r>
          </a:p>
        </p:txBody>
      </p:sp>
      <p:sp>
        <p:nvSpPr>
          <p:cNvPr id="35" name="矩形 34"/>
          <p:cNvSpPr/>
          <p:nvPr/>
        </p:nvSpPr>
        <p:spPr>
          <a:xfrm>
            <a:off x="4252750" y="5404446"/>
            <a:ext cx="38715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7030A0"/>
                </a:solidFill>
              </a:rPr>
              <a:t>Mem[pc++] </a:t>
            </a:r>
            <a:r>
              <a:rPr lang="en-US" altLang="zh-CN" sz="3200" b="1" dirty="0">
                <a:solidFill>
                  <a:srgbClr val="7030A0"/>
                </a:solidFill>
                <a:sym typeface="Wingdings" panose="05000000000000000000" pitchFamily="2" charset="2"/>
              </a:rPr>
              <a:t> IR 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45124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4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04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5" presetClass="emp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7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7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7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" presetClass="entr" presetSubtype="4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7" presetClass="entr" presetSubtype="8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7" presetClass="entr" presetSubtype="2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 uiExpand="1" build="p"/>
      <p:bldP spid="6" grpId="0" animBg="1"/>
      <p:bldP spid="6" grpId="1" animBg="1"/>
      <p:bldP spid="7" grpId="0" animBg="1"/>
      <p:bldP spid="8" grpId="0" animBg="1"/>
      <p:bldP spid="8" grpId="1" animBg="1"/>
      <p:bldP spid="8" grpId="2" animBg="1"/>
      <p:bldP spid="8" grpId="4" animBg="1"/>
      <p:bldP spid="9" grpId="0" animBg="1"/>
      <p:bldP spid="10" grpId="0" animBg="1"/>
      <p:bldP spid="11" grpId="0" animBg="1"/>
      <p:bldP spid="12" grpId="0" animBg="1"/>
      <p:bldP spid="14" grpId="0"/>
      <p:bldP spid="15" grpId="0"/>
      <p:bldP spid="21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 animBg="1"/>
      <p:bldP spid="30" grpId="1" animBg="1"/>
      <p:bldP spid="30" grpId="3" animBg="1"/>
      <p:bldP spid="31" grpId="0" animBg="1"/>
      <p:bldP spid="32" grpId="0" animBg="1"/>
      <p:bldP spid="33" grpId="0" animBg="1"/>
      <p:bldP spid="3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5"/>
          <p:cNvSpPr>
            <a:spLocks noChangeShapeType="1"/>
          </p:cNvSpPr>
          <p:nvPr/>
        </p:nvSpPr>
        <p:spPr bwMode="auto">
          <a:xfrm flipV="1">
            <a:off x="4247972" y="3385393"/>
            <a:ext cx="0" cy="1163851"/>
          </a:xfrm>
          <a:prstGeom prst="line">
            <a:avLst/>
          </a:prstGeom>
          <a:noFill/>
          <a:ln w="476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跳跃寻址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7822" y="942764"/>
            <a:ext cx="11025752" cy="1620035"/>
          </a:xfrm>
        </p:spPr>
        <p:txBody>
          <a:bodyPr/>
          <a:lstStyle/>
          <a:p>
            <a:pPr>
              <a:lnSpc>
                <a:spcPct val="135000"/>
              </a:lnSpc>
            </a:pPr>
            <a:r>
              <a:rPr lang="zh-CN" altLang="en-US" b="1" u="sng" dirty="0">
                <a:solidFill>
                  <a:srgbClr val="FF0000"/>
                </a:solidFill>
              </a:rPr>
              <a:t>跳跃寻址方式</a:t>
            </a:r>
            <a:r>
              <a:rPr lang="zh-CN" altLang="en-US" dirty="0">
                <a:solidFill>
                  <a:schemeClr val="accent2"/>
                </a:solidFill>
              </a:rPr>
              <a:t>：</a:t>
            </a:r>
            <a:r>
              <a:rPr lang="zh-CN" altLang="en-US" sz="2600" dirty="0"/>
              <a:t>当程序中出现分支或循环时，就会改变程序的执行顺序</a:t>
            </a:r>
            <a:endParaRPr lang="zh-CN" altLang="en-US" sz="2600" dirty="0">
              <a:solidFill>
                <a:schemeClr val="accent2"/>
              </a:solidFill>
            </a:endParaRPr>
          </a:p>
          <a:p>
            <a:pPr lvl="1">
              <a:lnSpc>
                <a:spcPct val="135000"/>
              </a:lnSpc>
            </a:pPr>
            <a:r>
              <a:rPr lang="zh-CN" altLang="en-US" dirty="0"/>
              <a:t>下条指令地址不是</a:t>
            </a:r>
            <a:r>
              <a:rPr lang="en-US" altLang="zh-CN" dirty="0"/>
              <a:t>PC++</a:t>
            </a:r>
            <a:r>
              <a:rPr lang="zh-CN" altLang="en-US" dirty="0"/>
              <a:t>得到，而是由指令本身给出</a:t>
            </a:r>
          </a:p>
          <a:p>
            <a:pPr lvl="1">
              <a:lnSpc>
                <a:spcPct val="135000"/>
              </a:lnSpc>
            </a:pPr>
            <a:r>
              <a:rPr lang="zh-CN" altLang="en-US" dirty="0"/>
              <a:t>跳跃的处理方式是重新修改</a:t>
            </a:r>
            <a:r>
              <a:rPr lang="en-US" altLang="zh-CN" sz="1600" dirty="0"/>
              <a:t>PC</a:t>
            </a:r>
            <a:r>
              <a:rPr lang="zh-CN" altLang="en-US" dirty="0"/>
              <a:t>的内容，然后进入取指令阶段</a:t>
            </a:r>
          </a:p>
          <a:p>
            <a:pPr eaLnBrk="1" hangingPunct="1"/>
            <a:endParaRPr lang="en-US" altLang="zh-CN" sz="2600" dirty="0"/>
          </a:p>
        </p:txBody>
      </p:sp>
      <p:sp>
        <p:nvSpPr>
          <p:cNvPr id="60" name="Rectangle 4"/>
          <p:cNvSpPr>
            <a:spLocks noChangeArrowheads="1"/>
          </p:cNvSpPr>
          <p:nvPr/>
        </p:nvSpPr>
        <p:spPr bwMode="auto">
          <a:xfrm>
            <a:off x="3652842" y="3067894"/>
            <a:ext cx="1232464" cy="304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401337</a:t>
            </a:r>
          </a:p>
        </p:txBody>
      </p:sp>
      <p:sp>
        <p:nvSpPr>
          <p:cNvPr id="61" name="Line 5"/>
          <p:cNvSpPr>
            <a:spLocks noChangeShapeType="1"/>
          </p:cNvSpPr>
          <p:nvPr/>
        </p:nvSpPr>
        <p:spPr bwMode="auto">
          <a:xfrm flipV="1">
            <a:off x="4688157" y="3396000"/>
            <a:ext cx="0" cy="457200"/>
          </a:xfrm>
          <a:prstGeom prst="line">
            <a:avLst/>
          </a:prstGeom>
          <a:noFill/>
          <a:ln w="476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2" name="Line 6"/>
          <p:cNvSpPr>
            <a:spLocks noChangeShapeType="1"/>
          </p:cNvSpPr>
          <p:nvPr/>
        </p:nvSpPr>
        <p:spPr bwMode="auto">
          <a:xfrm>
            <a:off x="4897657" y="3243836"/>
            <a:ext cx="618942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3" name="Rectangle 7"/>
          <p:cNvSpPr>
            <a:spLocks noChangeArrowheads="1"/>
          </p:cNvSpPr>
          <p:nvPr/>
        </p:nvSpPr>
        <p:spPr bwMode="auto">
          <a:xfrm>
            <a:off x="5508691" y="3051748"/>
            <a:ext cx="2033018" cy="4064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push %</a:t>
            </a:r>
            <a:r>
              <a:rPr lang="en-US" altLang="zh-CN" sz="1600" kern="0" dirty="0" err="1">
                <a:solidFill>
                  <a:srgbClr val="000000"/>
                </a:solidFill>
                <a:latin typeface="+mn-ea"/>
              </a:rPr>
              <a:t>ebp</a:t>
            </a:r>
            <a:endParaRPr lang="en-US" altLang="zh-CN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4" name="Rectangle 8"/>
          <p:cNvSpPr>
            <a:spLocks noChangeArrowheads="1"/>
          </p:cNvSpPr>
          <p:nvPr/>
        </p:nvSpPr>
        <p:spPr bwMode="auto">
          <a:xfrm>
            <a:off x="5508691" y="3416873"/>
            <a:ext cx="2033018" cy="4064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1600" kern="0" dirty="0" err="1">
                <a:solidFill>
                  <a:srgbClr val="000000"/>
                </a:solidFill>
                <a:latin typeface="+mn-ea"/>
              </a:rPr>
              <a:t>mov</a:t>
            </a:r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 %</a:t>
            </a:r>
            <a:r>
              <a:rPr lang="en-US" altLang="zh-CN" sz="1600" kern="0" dirty="0" err="1">
                <a:solidFill>
                  <a:srgbClr val="000000"/>
                </a:solidFill>
                <a:latin typeface="+mn-ea"/>
              </a:rPr>
              <a:t>esp</a:t>
            </a:r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,%</a:t>
            </a:r>
            <a:r>
              <a:rPr lang="en-US" altLang="zh-CN" sz="1600" kern="0" dirty="0" err="1">
                <a:solidFill>
                  <a:srgbClr val="000000"/>
                </a:solidFill>
                <a:latin typeface="+mn-ea"/>
              </a:rPr>
              <a:t>ebp</a:t>
            </a:r>
            <a:endParaRPr lang="en-US" altLang="zh-CN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5" name="Rectangle 9"/>
          <p:cNvSpPr>
            <a:spLocks noChangeArrowheads="1"/>
          </p:cNvSpPr>
          <p:nvPr/>
        </p:nvSpPr>
        <p:spPr bwMode="auto">
          <a:xfrm>
            <a:off x="5508691" y="3781998"/>
            <a:ext cx="2033018" cy="407988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t" anchorCtr="0"/>
          <a:lstStyle/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and $0xfffffff0,%esp</a:t>
            </a:r>
            <a:endParaRPr lang="zh-CN" altLang="en-US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6" name="Rectangle 10"/>
          <p:cNvSpPr>
            <a:spLocks noChangeArrowheads="1"/>
          </p:cNvSpPr>
          <p:nvPr/>
        </p:nvSpPr>
        <p:spPr bwMode="auto">
          <a:xfrm>
            <a:off x="5508691" y="4148711"/>
            <a:ext cx="2033018" cy="4064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sub $0x10,%esp</a:t>
            </a:r>
            <a:endParaRPr lang="zh-CN" altLang="en-US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7" name="Rectangle 11"/>
          <p:cNvSpPr>
            <a:spLocks noChangeArrowheads="1"/>
          </p:cNvSpPr>
          <p:nvPr/>
        </p:nvSpPr>
        <p:spPr bwMode="auto">
          <a:xfrm>
            <a:off x="5508691" y="4505898"/>
            <a:ext cx="2033018" cy="4064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call 0x401910</a:t>
            </a:r>
            <a:endParaRPr lang="zh-CN" altLang="en-US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8" name="Rectangle 12"/>
          <p:cNvSpPr>
            <a:spLocks noChangeArrowheads="1"/>
          </p:cNvSpPr>
          <p:nvPr/>
        </p:nvSpPr>
        <p:spPr bwMode="auto">
          <a:xfrm>
            <a:off x="3726034" y="2698562"/>
            <a:ext cx="962123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PC/EIP</a:t>
            </a:r>
            <a:endParaRPr lang="en-US" altLang="zh-CN" sz="2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69" name="Rectangle 13"/>
          <p:cNvSpPr>
            <a:spLocks noChangeArrowheads="1"/>
          </p:cNvSpPr>
          <p:nvPr/>
        </p:nvSpPr>
        <p:spPr bwMode="auto">
          <a:xfrm>
            <a:off x="4194122" y="3843368"/>
            <a:ext cx="1342034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 PC+</a:t>
            </a:r>
            <a:r>
              <a:rPr lang="zh-CN" altLang="en-US" b="1" dirty="0">
                <a:solidFill>
                  <a:srgbClr val="0000FF"/>
                </a:solidFill>
                <a:latin typeface="+mn-ea"/>
              </a:rPr>
              <a:t>“</a:t>
            </a: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1</a:t>
            </a:r>
            <a:r>
              <a:rPr lang="zh-CN" altLang="en-US" b="1" dirty="0">
                <a:solidFill>
                  <a:srgbClr val="0000FF"/>
                </a:solidFill>
                <a:latin typeface="+mn-ea"/>
              </a:rPr>
              <a:t>”</a:t>
            </a:r>
            <a:endParaRPr lang="en-US" altLang="zh-CN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70" name="Rectangle 14"/>
          <p:cNvSpPr>
            <a:spLocks noChangeArrowheads="1"/>
          </p:cNvSpPr>
          <p:nvPr/>
        </p:nvSpPr>
        <p:spPr bwMode="auto">
          <a:xfrm>
            <a:off x="7541709" y="3067894"/>
            <a:ext cx="1064715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0x401334</a:t>
            </a:r>
          </a:p>
        </p:txBody>
      </p:sp>
      <p:sp>
        <p:nvSpPr>
          <p:cNvPr id="71" name="Rectangle 15"/>
          <p:cNvSpPr>
            <a:spLocks noChangeArrowheads="1"/>
          </p:cNvSpPr>
          <p:nvPr/>
        </p:nvSpPr>
        <p:spPr bwMode="auto">
          <a:xfrm>
            <a:off x="7541709" y="3441024"/>
            <a:ext cx="1064715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0x401335</a:t>
            </a:r>
          </a:p>
        </p:txBody>
      </p:sp>
      <p:sp>
        <p:nvSpPr>
          <p:cNvPr id="72" name="Rectangle 16"/>
          <p:cNvSpPr>
            <a:spLocks noChangeArrowheads="1"/>
          </p:cNvSpPr>
          <p:nvPr/>
        </p:nvSpPr>
        <p:spPr bwMode="auto">
          <a:xfrm>
            <a:off x="6202034" y="2658852"/>
            <a:ext cx="646331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zh-CN" altLang="en-US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内存</a:t>
            </a:r>
          </a:p>
        </p:txBody>
      </p:sp>
      <p:sp>
        <p:nvSpPr>
          <p:cNvPr id="73" name="Rectangle 17"/>
          <p:cNvSpPr>
            <a:spLocks noChangeArrowheads="1"/>
          </p:cNvSpPr>
          <p:nvPr/>
        </p:nvSpPr>
        <p:spPr bwMode="auto">
          <a:xfrm>
            <a:off x="5508691" y="4871023"/>
            <a:ext cx="2033018" cy="406400"/>
          </a:xfrm>
          <a:prstGeom prst="rect">
            <a:avLst/>
          </a:prstGeom>
          <a:ln w="19050">
            <a:solidFill>
              <a:schemeClr val="tx1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+mn-ea"/>
              </a:rPr>
              <a:t>…</a:t>
            </a:r>
            <a:endParaRPr lang="zh-CN" altLang="en-US" sz="16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4" name="Rectangle 18"/>
          <p:cNvSpPr>
            <a:spLocks noChangeArrowheads="1"/>
          </p:cNvSpPr>
          <p:nvPr/>
        </p:nvSpPr>
        <p:spPr bwMode="auto">
          <a:xfrm>
            <a:off x="5508691" y="5236148"/>
            <a:ext cx="2033018" cy="4079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+mn-ea"/>
              </a:rPr>
              <a:t>push %</a:t>
            </a:r>
            <a:r>
              <a:rPr lang="en-US" altLang="zh-CN" sz="1600" dirty="0" err="1">
                <a:solidFill>
                  <a:srgbClr val="000000"/>
                </a:solidFill>
                <a:latin typeface="+mn-ea"/>
              </a:rPr>
              <a:t>ebp</a:t>
            </a:r>
            <a:endParaRPr lang="zh-CN" altLang="en-US" sz="16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5" name="Rectangle 19"/>
          <p:cNvSpPr>
            <a:spLocks noChangeArrowheads="1"/>
          </p:cNvSpPr>
          <p:nvPr/>
        </p:nvSpPr>
        <p:spPr bwMode="auto">
          <a:xfrm>
            <a:off x="3652842" y="3067894"/>
            <a:ext cx="1232463" cy="317500"/>
          </a:xfrm>
          <a:prstGeom prst="rect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40133A</a:t>
            </a:r>
          </a:p>
        </p:txBody>
      </p:sp>
      <p:sp>
        <p:nvSpPr>
          <p:cNvPr id="76" name="Rectangle 15"/>
          <p:cNvSpPr>
            <a:spLocks noChangeArrowheads="1"/>
          </p:cNvSpPr>
          <p:nvPr/>
        </p:nvSpPr>
        <p:spPr bwMode="auto">
          <a:xfrm>
            <a:off x="7485723" y="3814154"/>
            <a:ext cx="1170513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0x401337 </a:t>
            </a:r>
          </a:p>
        </p:txBody>
      </p:sp>
      <p:sp>
        <p:nvSpPr>
          <p:cNvPr id="77" name="Rectangle 15"/>
          <p:cNvSpPr>
            <a:spLocks noChangeArrowheads="1"/>
          </p:cNvSpPr>
          <p:nvPr/>
        </p:nvSpPr>
        <p:spPr bwMode="auto">
          <a:xfrm>
            <a:off x="7484120" y="4187284"/>
            <a:ext cx="1194559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0x40133A </a:t>
            </a:r>
          </a:p>
        </p:txBody>
      </p:sp>
      <p:sp>
        <p:nvSpPr>
          <p:cNvPr id="78" name="Rectangle 15"/>
          <p:cNvSpPr>
            <a:spLocks noChangeArrowheads="1"/>
          </p:cNvSpPr>
          <p:nvPr/>
        </p:nvSpPr>
        <p:spPr bwMode="auto">
          <a:xfrm>
            <a:off x="7428936" y="4560414"/>
            <a:ext cx="1255472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 0x40133D </a:t>
            </a:r>
          </a:p>
        </p:txBody>
      </p:sp>
      <p:sp>
        <p:nvSpPr>
          <p:cNvPr id="79" name="Rectangle 19"/>
          <p:cNvSpPr>
            <a:spLocks noChangeArrowheads="1"/>
          </p:cNvSpPr>
          <p:nvPr/>
        </p:nvSpPr>
        <p:spPr bwMode="auto">
          <a:xfrm>
            <a:off x="3652842" y="3067894"/>
            <a:ext cx="1232463" cy="317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40133D</a:t>
            </a:r>
          </a:p>
        </p:txBody>
      </p:sp>
      <p:sp>
        <p:nvSpPr>
          <p:cNvPr id="80" name="Rectangle 19"/>
          <p:cNvSpPr>
            <a:spLocks noChangeArrowheads="1"/>
          </p:cNvSpPr>
          <p:nvPr/>
        </p:nvSpPr>
        <p:spPr bwMode="auto">
          <a:xfrm>
            <a:off x="3652842" y="3067894"/>
            <a:ext cx="1232463" cy="317500"/>
          </a:xfrm>
          <a:prstGeom prst="rect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401910</a:t>
            </a:r>
          </a:p>
        </p:txBody>
      </p:sp>
      <p:sp>
        <p:nvSpPr>
          <p:cNvPr id="81" name="Rectangle 19"/>
          <p:cNvSpPr>
            <a:spLocks noChangeArrowheads="1"/>
          </p:cNvSpPr>
          <p:nvPr/>
        </p:nvSpPr>
        <p:spPr bwMode="auto">
          <a:xfrm>
            <a:off x="3641572" y="4550348"/>
            <a:ext cx="1232463" cy="3175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tIns="0" bIns="0" rtlCol="0" anchor="ctr"/>
          <a:lstStyle/>
          <a:p>
            <a:pPr algn="ctr"/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2" name="Rectangle 19"/>
          <p:cNvSpPr>
            <a:spLocks noChangeArrowheads="1"/>
          </p:cNvSpPr>
          <p:nvPr/>
        </p:nvSpPr>
        <p:spPr bwMode="auto">
          <a:xfrm>
            <a:off x="3641572" y="4550348"/>
            <a:ext cx="1232463" cy="317500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and</a:t>
            </a:r>
          </a:p>
        </p:txBody>
      </p:sp>
      <p:sp>
        <p:nvSpPr>
          <p:cNvPr id="83" name="Rectangle 12"/>
          <p:cNvSpPr>
            <a:spLocks noChangeArrowheads="1"/>
          </p:cNvSpPr>
          <p:nvPr/>
        </p:nvSpPr>
        <p:spPr bwMode="auto">
          <a:xfrm>
            <a:off x="4057316" y="4889557"/>
            <a:ext cx="423514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IR</a:t>
            </a:r>
            <a:endParaRPr lang="en-US" altLang="zh-CN" sz="2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84" name="Line 6"/>
          <p:cNvSpPr>
            <a:spLocks noChangeShapeType="1"/>
          </p:cNvSpPr>
          <p:nvPr/>
        </p:nvSpPr>
        <p:spPr bwMode="auto">
          <a:xfrm flipH="1">
            <a:off x="4884545" y="4715738"/>
            <a:ext cx="618942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5" name="Rectangle 19"/>
          <p:cNvSpPr>
            <a:spLocks noChangeArrowheads="1"/>
          </p:cNvSpPr>
          <p:nvPr/>
        </p:nvSpPr>
        <p:spPr bwMode="auto">
          <a:xfrm>
            <a:off x="3641572" y="4549245"/>
            <a:ext cx="1232463" cy="317500"/>
          </a:xfrm>
          <a:prstGeom prst="rect">
            <a:avLst/>
          </a:prstGeom>
          <a:solidFill>
            <a:srgbClr val="FFC00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sub</a:t>
            </a:r>
          </a:p>
        </p:txBody>
      </p:sp>
      <p:sp>
        <p:nvSpPr>
          <p:cNvPr id="86" name="Rectangle 19"/>
          <p:cNvSpPr>
            <a:spLocks noChangeArrowheads="1"/>
          </p:cNvSpPr>
          <p:nvPr/>
        </p:nvSpPr>
        <p:spPr bwMode="auto">
          <a:xfrm>
            <a:off x="3641572" y="4549245"/>
            <a:ext cx="1232463" cy="317500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call</a:t>
            </a:r>
          </a:p>
        </p:txBody>
      </p:sp>
      <p:sp>
        <p:nvSpPr>
          <p:cNvPr id="87" name="Rectangle 19"/>
          <p:cNvSpPr>
            <a:spLocks noChangeArrowheads="1"/>
          </p:cNvSpPr>
          <p:nvPr/>
        </p:nvSpPr>
        <p:spPr bwMode="auto">
          <a:xfrm>
            <a:off x="3641572" y="4549245"/>
            <a:ext cx="1232463" cy="317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push</a:t>
            </a:r>
          </a:p>
        </p:txBody>
      </p:sp>
      <p:sp>
        <p:nvSpPr>
          <p:cNvPr id="32" name="矩形 31"/>
          <p:cNvSpPr/>
          <p:nvPr/>
        </p:nvSpPr>
        <p:spPr>
          <a:xfrm>
            <a:off x="5424137" y="5910602"/>
            <a:ext cx="25523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7030A0"/>
                </a:solidFill>
              </a:rPr>
              <a:t>IR(A) </a:t>
            </a:r>
            <a:r>
              <a:rPr lang="en-US" altLang="zh-CN" sz="3200" b="1" dirty="0">
                <a:solidFill>
                  <a:srgbClr val="7030A0"/>
                </a:solidFill>
                <a:sym typeface="Wingdings" panose="05000000000000000000" pitchFamily="2" charset="2"/>
              </a:rPr>
              <a:t> PC </a:t>
            </a:r>
            <a:endParaRPr lang="zh-CN" altLang="en-US" sz="3200" dirty="0"/>
          </a:p>
        </p:txBody>
      </p:sp>
      <p:sp>
        <p:nvSpPr>
          <p:cNvPr id="34" name="Rectangle 15"/>
          <p:cNvSpPr>
            <a:spLocks noChangeArrowheads="1"/>
          </p:cNvSpPr>
          <p:nvPr/>
        </p:nvSpPr>
        <p:spPr bwMode="auto">
          <a:xfrm>
            <a:off x="7459273" y="5313682"/>
            <a:ext cx="1223412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 0x401910 </a:t>
            </a:r>
          </a:p>
        </p:txBody>
      </p:sp>
    </p:spTree>
    <p:extLst>
      <p:ext uri="{BB962C8B-B14F-4D97-AF65-F5344CB8AC3E}">
        <p14:creationId xmlns:p14="http://schemas.microsoft.com/office/powerpoint/2010/main" val="62798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7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2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7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7" presetClass="entr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2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7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2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7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2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1" animBg="1"/>
      <p:bldP spid="60" grpId="0" animBg="1"/>
      <p:bldP spid="60" grpId="1" animBg="1"/>
      <p:bldP spid="61" grpId="0" animBg="1"/>
      <p:bldP spid="62" grpId="0" animBg="1"/>
      <p:bldP spid="62" grpId="1" animBg="1"/>
      <p:bldP spid="62" grpId="2" animBg="1"/>
      <p:bldP spid="62" grpId="3" animBg="1"/>
      <p:bldP spid="63" grpId="0" animBg="1"/>
      <p:bldP spid="64" grpId="0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/>
      <p:bldP spid="69" grpId="0"/>
      <p:bldP spid="70" grpId="0"/>
      <p:bldP spid="71" grpId="0"/>
      <p:bldP spid="72" grpId="0"/>
      <p:bldP spid="73" grpId="0" animBg="1"/>
      <p:bldP spid="74" grpId="0" animBg="1"/>
      <p:bldP spid="74" grpId="1" animBg="1"/>
      <p:bldP spid="75" grpId="0" animBg="1"/>
      <p:bldP spid="76" grpId="0"/>
      <p:bldP spid="77" grpId="0"/>
      <p:bldP spid="78" grpId="0"/>
      <p:bldP spid="79" grpId="0" animBg="1"/>
      <p:bldP spid="80" grpId="0" animBg="1"/>
      <p:bldP spid="81" grpId="0" animBg="1"/>
      <p:bldP spid="82" grpId="0" animBg="1"/>
      <p:bldP spid="83" grpId="0"/>
      <p:bldP spid="84" grpId="1" animBg="1"/>
      <p:bldP spid="84" grpId="2" animBg="1"/>
      <p:bldP spid="85" grpId="0" animBg="1"/>
      <p:bldP spid="86" grpId="0" animBg="1"/>
      <p:bldP spid="87" grpId="0" animBg="1"/>
      <p:bldP spid="32" grpId="0"/>
      <p:bldP spid="3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操作数的寻址方式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2829136"/>
          </a:xfrm>
        </p:spPr>
        <p:txBody>
          <a:bodyPr/>
          <a:lstStyle/>
          <a:p>
            <a:r>
              <a:rPr lang="zh-CN" altLang="en-US" sz="2900" dirty="0"/>
              <a:t>形成操作数有效地址的方法       </a:t>
            </a:r>
          </a:p>
          <a:p>
            <a:pPr lvl="1"/>
            <a:r>
              <a:rPr lang="zh-CN" altLang="en-US" sz="2500" dirty="0"/>
              <a:t>单地址指令地址码的构成</a:t>
            </a:r>
            <a:r>
              <a:rPr lang="en-US" altLang="zh-CN" sz="2500" dirty="0"/>
              <a:t>: mode</a:t>
            </a:r>
            <a:r>
              <a:rPr lang="en-US" altLang="zh-CN" sz="2100" dirty="0"/>
              <a:t>  , D</a:t>
            </a:r>
          </a:p>
          <a:p>
            <a:pPr lvl="1"/>
            <a:r>
              <a:rPr lang="zh-CN" altLang="en-US" sz="2500" dirty="0"/>
              <a:t>实际有效地址为 </a:t>
            </a:r>
            <a:r>
              <a:rPr lang="en-US" altLang="zh-CN" sz="2400" dirty="0"/>
              <a:t>E</a:t>
            </a:r>
            <a:r>
              <a:rPr lang="en-US" altLang="zh-CN" sz="2500" dirty="0"/>
              <a:t>, </a:t>
            </a:r>
            <a:r>
              <a:rPr lang="zh-CN" altLang="en-US" sz="2500" dirty="0"/>
              <a:t>实际操作数 </a:t>
            </a:r>
            <a:r>
              <a:rPr lang="en-US" altLang="zh-CN" sz="2100" dirty="0"/>
              <a:t>S</a:t>
            </a:r>
          </a:p>
          <a:p>
            <a:pPr lvl="1"/>
            <a:r>
              <a:rPr lang="en-US" altLang="zh-CN" sz="2500" dirty="0"/>
              <a:t> S= (E)      </a:t>
            </a:r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>
          <a:xfrm>
            <a:off x="2403017" y="4496937"/>
            <a:ext cx="6194883" cy="943380"/>
            <a:chOff x="2403017" y="4496937"/>
            <a:chExt cx="6194883" cy="943380"/>
          </a:xfrm>
        </p:grpSpPr>
        <p:grpSp>
          <p:nvGrpSpPr>
            <p:cNvPr id="12" name="组合 11"/>
            <p:cNvGrpSpPr/>
            <p:nvPr/>
          </p:nvGrpSpPr>
          <p:grpSpPr>
            <a:xfrm>
              <a:off x="2403017" y="4496937"/>
              <a:ext cx="6194883" cy="481013"/>
              <a:chOff x="3213172" y="4314057"/>
              <a:chExt cx="7210988" cy="48101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Rectangle 6"/>
              <p:cNvSpPr>
                <a:spLocks noChangeArrowheads="1"/>
              </p:cNvSpPr>
              <p:nvPr/>
            </p:nvSpPr>
            <p:spPr bwMode="auto">
              <a:xfrm>
                <a:off x="3213172" y="4314057"/>
                <a:ext cx="1519238" cy="481013"/>
              </a:xfrm>
              <a:prstGeom prst="rect">
                <a:avLst/>
              </a:prstGeom>
              <a:solidFill>
                <a:srgbClr val="CCFF66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>
                    <a:solidFill>
                      <a:sysClr val="windowText" lastClr="000000"/>
                    </a:solidFill>
                    <a:latin typeface="+mn-ea"/>
                  </a:rPr>
                  <a:t>OP</a:t>
                </a:r>
              </a:p>
            </p:txBody>
          </p:sp>
          <p:sp>
            <p:nvSpPr>
              <p:cNvPr id="5" name="Rectangle 7"/>
              <p:cNvSpPr>
                <a:spLocks noChangeArrowheads="1"/>
              </p:cNvSpPr>
              <p:nvPr/>
            </p:nvSpPr>
            <p:spPr bwMode="auto">
              <a:xfrm>
                <a:off x="4732411" y="4314057"/>
                <a:ext cx="1532839" cy="481013"/>
              </a:xfrm>
              <a:prstGeom prst="rect">
                <a:avLst/>
              </a:prstGeom>
              <a:solidFill>
                <a:srgbClr val="00B0F0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Mode</a:t>
                </a:r>
              </a:p>
            </p:txBody>
          </p:sp>
          <p:sp>
            <p:nvSpPr>
              <p:cNvPr id="7" name="Rectangle 9"/>
              <p:cNvSpPr>
                <a:spLocks noChangeArrowheads="1"/>
              </p:cNvSpPr>
              <p:nvPr/>
            </p:nvSpPr>
            <p:spPr bwMode="auto">
              <a:xfrm>
                <a:off x="6265250" y="4314057"/>
                <a:ext cx="4158910" cy="481013"/>
              </a:xfrm>
              <a:prstGeom prst="rect">
                <a:avLst/>
              </a:prstGeom>
              <a:solidFill>
                <a:srgbClr val="FFCC00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>
                    <a:solidFill>
                      <a:sysClr val="windowText" lastClr="000000"/>
                    </a:solidFill>
                    <a:latin typeface="+mn-ea"/>
                  </a:rPr>
                  <a:t>D</a:t>
                </a:r>
              </a:p>
            </p:txBody>
          </p:sp>
        </p:grp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2689561" y="5040207"/>
              <a:ext cx="946150" cy="396875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操作码</a:t>
              </a: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>
              <a:off x="3783795" y="5040207"/>
              <a:ext cx="1210588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寻址模式</a:t>
              </a:r>
            </a:p>
          </p:txBody>
        </p:sp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6181206" y="5040207"/>
              <a:ext cx="1258888" cy="396875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形式地址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033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MIPS</a:t>
            </a:r>
            <a:r>
              <a:rPr lang="zh-CN" altLang="en-US" dirty="0"/>
              <a:t>指令概述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MIPS</a:t>
            </a:r>
            <a:r>
              <a:rPr lang="en-US" altLang="zh-CN" dirty="0"/>
              <a:t> (</a:t>
            </a:r>
            <a:r>
              <a:rPr lang="en-US" altLang="zh-CN" dirty="0">
                <a:solidFill>
                  <a:srgbClr val="C00000"/>
                </a:solidFill>
              </a:rPr>
              <a:t>M</a:t>
            </a:r>
            <a:r>
              <a:rPr lang="en-US" altLang="zh-CN" dirty="0"/>
              <a:t>icroprocessor without </a:t>
            </a:r>
            <a:r>
              <a:rPr lang="en-US" altLang="zh-CN" dirty="0">
                <a:solidFill>
                  <a:srgbClr val="C00000"/>
                </a:solidFill>
              </a:rPr>
              <a:t>I</a:t>
            </a:r>
            <a:r>
              <a:rPr lang="en-US" altLang="zh-CN" dirty="0"/>
              <a:t>nterlocked </a:t>
            </a:r>
            <a:r>
              <a:rPr lang="en-US" altLang="zh-CN" dirty="0">
                <a:solidFill>
                  <a:srgbClr val="C00000"/>
                </a:solidFill>
              </a:rPr>
              <a:t>P</a:t>
            </a:r>
            <a:r>
              <a:rPr lang="en-US" altLang="zh-CN" dirty="0"/>
              <a:t>ipeline </a:t>
            </a:r>
            <a:r>
              <a:rPr lang="en-US" altLang="zh-CN" dirty="0">
                <a:solidFill>
                  <a:srgbClr val="C00000"/>
                </a:solidFill>
              </a:rPr>
              <a:t>S</a:t>
            </a:r>
            <a:r>
              <a:rPr lang="en-US" altLang="zh-CN" dirty="0"/>
              <a:t>tages)</a:t>
            </a:r>
          </a:p>
          <a:p>
            <a:pPr lvl="1"/>
            <a:r>
              <a:rPr lang="en-US" altLang="zh-CN" dirty="0"/>
              <a:t>1981</a:t>
            </a:r>
            <a:r>
              <a:rPr lang="zh-CN" altLang="en-US" dirty="0"/>
              <a:t>年斯坦福大学</a:t>
            </a:r>
            <a:r>
              <a:rPr lang="en-US" altLang="zh-CN" dirty="0"/>
              <a:t>Hennessy</a:t>
            </a:r>
            <a:r>
              <a:rPr lang="zh-CN" altLang="en-US" dirty="0"/>
              <a:t>教授研究小组研制并商用</a:t>
            </a:r>
            <a:endParaRPr lang="en-US" altLang="zh-CN" dirty="0"/>
          </a:p>
          <a:p>
            <a:pPr lvl="1">
              <a:lnSpc>
                <a:spcPct val="160000"/>
              </a:lnSpc>
            </a:pPr>
            <a:r>
              <a:rPr lang="zh-CN" altLang="en-US" dirty="0">
                <a:sym typeface="微软雅黑" panose="020B0503020204020204" pitchFamily="34" charset="-122"/>
              </a:rPr>
              <a:t>简单的</a:t>
            </a:r>
            <a:r>
              <a:rPr lang="en-US" altLang="zh-CN" dirty="0">
                <a:sym typeface="微软雅黑" panose="020B0503020204020204" pitchFamily="34" charset="-122"/>
              </a:rPr>
              <a:t>L</a:t>
            </a:r>
            <a:r>
              <a:rPr lang="zh-CN" altLang="en-US" dirty="0">
                <a:sym typeface="微软雅黑" panose="020B0503020204020204" pitchFamily="34" charset="-122"/>
              </a:rPr>
              <a:t>oad/</a:t>
            </a:r>
            <a:r>
              <a:rPr lang="en-US" altLang="zh-CN" dirty="0">
                <a:sym typeface="微软雅黑" panose="020B0503020204020204" pitchFamily="34" charset="-122"/>
              </a:rPr>
              <a:t>S</a:t>
            </a:r>
            <a:r>
              <a:rPr lang="zh-CN" altLang="en-US" dirty="0">
                <a:sym typeface="微软雅黑" panose="020B0503020204020204" pitchFamily="34" charset="-122"/>
              </a:rPr>
              <a:t>tore结构</a:t>
            </a:r>
          </a:p>
          <a:p>
            <a:pPr lvl="1">
              <a:lnSpc>
                <a:spcPct val="160000"/>
              </a:lnSpc>
            </a:pPr>
            <a:r>
              <a:rPr lang="zh-CN" altLang="en-US" dirty="0">
                <a:sym typeface="微软雅黑" panose="020B0503020204020204" pitchFamily="34" charset="-122"/>
              </a:rPr>
              <a:t>易于流水线</a:t>
            </a:r>
            <a:r>
              <a:rPr lang="en-US" altLang="zh-CN" dirty="0">
                <a:sym typeface="微软雅黑" panose="020B0503020204020204" pitchFamily="34" charset="-122"/>
              </a:rPr>
              <a:t>CPU</a:t>
            </a:r>
            <a:r>
              <a:rPr lang="zh-CN" altLang="en-US" dirty="0">
                <a:sym typeface="微软雅黑" panose="020B0503020204020204" pitchFamily="34" charset="-122"/>
              </a:rPr>
              <a:t>设计</a:t>
            </a:r>
          </a:p>
          <a:p>
            <a:pPr lvl="1">
              <a:lnSpc>
                <a:spcPct val="160000"/>
              </a:lnSpc>
            </a:pPr>
            <a:r>
              <a:rPr lang="zh-CN" altLang="en-US" dirty="0">
                <a:sym typeface="微软雅黑" panose="020B0503020204020204" pitchFamily="34" charset="-122"/>
              </a:rPr>
              <a:t>易于编译器开发</a:t>
            </a:r>
          </a:p>
          <a:p>
            <a:pPr lvl="1">
              <a:lnSpc>
                <a:spcPct val="160000"/>
              </a:lnSpc>
            </a:pPr>
            <a:r>
              <a:rPr lang="zh-CN" altLang="en-US" dirty="0">
                <a:sym typeface="微软雅黑" panose="020B0503020204020204" pitchFamily="34" charset="-122"/>
              </a:rPr>
              <a:t>寻址方式，指令操作非常简单</a:t>
            </a:r>
            <a:endParaRPr lang="en-US" altLang="zh-CN" dirty="0">
              <a:sym typeface="微软雅黑" panose="020B0503020204020204" pitchFamily="34" charset="-122"/>
            </a:endParaRPr>
          </a:p>
          <a:p>
            <a:pPr lvl="1">
              <a:lnSpc>
                <a:spcPct val="160000"/>
              </a:lnSpc>
            </a:pPr>
            <a:r>
              <a:rPr lang="zh-CN" altLang="en-US" dirty="0">
                <a:sym typeface="微软雅黑" panose="020B0503020204020204" pitchFamily="34" charset="-122"/>
              </a:rPr>
              <a:t>MIPS I，MIPS II，MIPS III，MIPS IV，MIPS V，</a:t>
            </a:r>
            <a:r>
              <a:rPr lang="zh-CN" altLang="en-US" b="1" dirty="0">
                <a:sym typeface="微软雅黑" panose="020B0503020204020204" pitchFamily="34" charset="-122"/>
              </a:rPr>
              <a:t>MIPS32</a:t>
            </a:r>
            <a:r>
              <a:rPr lang="zh-CN" altLang="en-US" dirty="0">
                <a:sym typeface="微软雅黑" panose="020B0503020204020204" pitchFamily="34" charset="-122"/>
              </a:rPr>
              <a:t>，和MIPS64多个版本</a:t>
            </a:r>
            <a:endParaRPr lang="en-US" altLang="zh-CN" dirty="0">
              <a:sym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zh-CN" altLang="en-US" dirty="0"/>
              <a:t>广泛</a:t>
            </a:r>
            <a:r>
              <a:rPr lang="zh-CN" altLang="en-US" dirty="0">
                <a:sym typeface="微软雅黑" panose="020B0503020204020204" pitchFamily="34" charset="-122"/>
              </a:rPr>
              <a:t>用于嵌入式系统，在</a:t>
            </a:r>
            <a:r>
              <a:rPr lang="en-US" altLang="zh-CN" dirty="0">
                <a:sym typeface="微软雅黑" panose="020B0503020204020204" pitchFamily="34" charset="-122"/>
              </a:rPr>
              <a:t>PC</a:t>
            </a:r>
            <a:r>
              <a:rPr lang="zh-CN" altLang="en-US" dirty="0">
                <a:sym typeface="微软雅黑" panose="020B0503020204020204" pitchFamily="34" charset="-122"/>
              </a:rPr>
              <a:t>机、服务器中也有应用</a:t>
            </a:r>
            <a:endParaRPr lang="en-US" altLang="zh-CN" dirty="0">
              <a:sym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zh-CN" altLang="en-US" dirty="0">
                <a:sym typeface="微软雅黑" panose="020B0503020204020204" pitchFamily="34" charset="-122"/>
              </a:rPr>
              <a:t>更适合于教学，相比</a:t>
            </a:r>
            <a:r>
              <a:rPr lang="en-US" altLang="zh-CN" dirty="0">
                <a:sym typeface="微软雅黑" panose="020B0503020204020204" pitchFamily="34" charset="-122"/>
              </a:rPr>
              <a:t>X86</a:t>
            </a:r>
            <a:r>
              <a:rPr lang="zh-CN" altLang="en-US" dirty="0">
                <a:sym typeface="微软雅黑" panose="020B0503020204020204" pitchFamily="34" charset="-122"/>
              </a:rPr>
              <a:t>更加</a:t>
            </a:r>
            <a:r>
              <a:rPr lang="zh-CN" altLang="en-US" sz="2800" dirty="0"/>
              <a:t>简洁雅致，不会陷入繁琐的细节</a:t>
            </a:r>
            <a:endParaRPr lang="en-US" altLang="zh-CN" dirty="0">
              <a:sym typeface="微软雅黑" panose="020B0503020204020204" pitchFamily="34" charset="-122"/>
            </a:endParaRPr>
          </a:p>
          <a:p>
            <a:pPr lvl="1">
              <a:lnSpc>
                <a:spcPct val="160000"/>
              </a:lnSpc>
            </a:pPr>
            <a:endParaRPr lang="zh-CN" altLang="en-US" dirty="0">
              <a:sym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6935830" y="1848322"/>
            <a:ext cx="4890864" cy="2763182"/>
            <a:chOff x="6935830" y="1848322"/>
            <a:chExt cx="4890864" cy="2763182"/>
          </a:xfrm>
        </p:grpSpPr>
        <p:pic>
          <p:nvPicPr>
            <p:cNvPr id="6" name="图片 7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6354" y="3304567"/>
              <a:ext cx="2202431" cy="1306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94711" y="2021427"/>
              <a:ext cx="1331983" cy="2169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6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2925" y="1848322"/>
              <a:ext cx="1382750" cy="1388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图片 8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5830" y="2479327"/>
              <a:ext cx="1891739" cy="825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7557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方正舒体" pitchFamily="2" charset="-122"/>
              </a:rPr>
              <a:t>立即寻址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idx="1"/>
          </p:nvPr>
        </p:nvSpPr>
        <p:spPr>
          <a:xfrm>
            <a:off x="487822" y="942764"/>
            <a:ext cx="10515599" cy="2177626"/>
          </a:xfrm>
        </p:spPr>
        <p:txBody>
          <a:bodyPr/>
          <a:lstStyle/>
          <a:p>
            <a:pPr eaLnBrk="1" hangingPunct="1"/>
            <a:r>
              <a:rPr lang="zh-CN" altLang="en-US" sz="2700" dirty="0"/>
              <a:t>地址码字段是操作数本身</a:t>
            </a:r>
          </a:p>
          <a:p>
            <a:pPr lvl="1" eaLnBrk="1" hangingPunct="1"/>
            <a:r>
              <a:rPr lang="en-US" altLang="zh-CN" sz="2400" dirty="0">
                <a:solidFill>
                  <a:srgbClr val="0000FF"/>
                </a:solidFill>
              </a:rPr>
              <a:t>S=D</a:t>
            </a:r>
          </a:p>
          <a:p>
            <a:pPr lvl="1" eaLnBrk="1" hangingPunct="1"/>
            <a:r>
              <a:rPr lang="zh-CN" altLang="en-US" sz="2400" dirty="0"/>
              <a:t>例</a:t>
            </a:r>
            <a:r>
              <a:rPr lang="en-US" altLang="zh-CN" sz="2400" dirty="0"/>
              <a:t>:    MOV  AX,38H     </a:t>
            </a:r>
            <a:r>
              <a:rPr lang="zh-CN" altLang="en-US" sz="2400" dirty="0"/>
              <a:t>（</a:t>
            </a:r>
            <a:r>
              <a:rPr lang="en-US" altLang="zh-CN" sz="2400" dirty="0"/>
              <a:t>38H → AX</a:t>
            </a:r>
            <a:r>
              <a:rPr lang="zh-CN" altLang="en-US" sz="2400" dirty="0"/>
              <a:t>） 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2998559" y="4088817"/>
            <a:ext cx="6194883" cy="943380"/>
            <a:chOff x="2403017" y="4496937"/>
            <a:chExt cx="6194883" cy="943380"/>
          </a:xfrm>
        </p:grpSpPr>
        <p:grpSp>
          <p:nvGrpSpPr>
            <p:cNvPr id="16" name="组合 15"/>
            <p:cNvGrpSpPr/>
            <p:nvPr/>
          </p:nvGrpSpPr>
          <p:grpSpPr>
            <a:xfrm>
              <a:off x="2403017" y="4496937"/>
              <a:ext cx="6194883" cy="481013"/>
              <a:chOff x="3213172" y="4314057"/>
              <a:chExt cx="7210988" cy="48101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0" name="Rectangle 6"/>
              <p:cNvSpPr>
                <a:spLocks noChangeArrowheads="1"/>
              </p:cNvSpPr>
              <p:nvPr/>
            </p:nvSpPr>
            <p:spPr bwMode="auto">
              <a:xfrm>
                <a:off x="3213172" y="4314057"/>
                <a:ext cx="1519238" cy="481013"/>
              </a:xfrm>
              <a:prstGeom prst="rect">
                <a:avLst/>
              </a:prstGeom>
              <a:solidFill>
                <a:srgbClr val="CCFF66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MOV</a:t>
                </a:r>
              </a:p>
            </p:txBody>
          </p:sp>
          <p:sp>
            <p:nvSpPr>
              <p:cNvPr id="21" name="Rectangle 7"/>
              <p:cNvSpPr>
                <a:spLocks noChangeArrowheads="1"/>
              </p:cNvSpPr>
              <p:nvPr/>
            </p:nvSpPr>
            <p:spPr bwMode="auto">
              <a:xfrm>
                <a:off x="4732411" y="4314057"/>
                <a:ext cx="1532839" cy="481013"/>
              </a:xfrm>
              <a:prstGeom prst="rect">
                <a:avLst/>
              </a:prstGeom>
              <a:solidFill>
                <a:srgbClr val="00B0F0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000</a:t>
                </a:r>
              </a:p>
            </p:txBody>
          </p:sp>
          <p:sp>
            <p:nvSpPr>
              <p:cNvPr id="25" name="Rectangle 9"/>
              <p:cNvSpPr>
                <a:spLocks noChangeArrowheads="1"/>
              </p:cNvSpPr>
              <p:nvPr/>
            </p:nvSpPr>
            <p:spPr bwMode="auto">
              <a:xfrm>
                <a:off x="6265250" y="4314057"/>
                <a:ext cx="4158910" cy="481013"/>
              </a:xfrm>
              <a:prstGeom prst="rect">
                <a:avLst/>
              </a:prstGeom>
              <a:solidFill>
                <a:srgbClr val="FFCC00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0X38</a:t>
                </a:r>
              </a:p>
            </p:txBody>
          </p:sp>
        </p:grp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2689561" y="5040207"/>
              <a:ext cx="946150" cy="396875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操作码</a:t>
              </a: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3783795" y="5040207"/>
              <a:ext cx="1210588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寻址模式</a:t>
              </a:r>
            </a:p>
          </p:txBody>
        </p:sp>
        <p:sp>
          <p:nvSpPr>
            <p:cNvPr id="19" name="Rectangle 12"/>
            <p:cNvSpPr>
              <a:spLocks noChangeArrowheads="1"/>
            </p:cNvSpPr>
            <p:nvPr/>
          </p:nvSpPr>
          <p:spPr bwMode="auto">
            <a:xfrm>
              <a:off x="5740400" y="5040207"/>
              <a:ext cx="2286000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形式地址</a:t>
              </a:r>
              <a:r>
                <a:rPr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(</a:t>
              </a: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立即数</a:t>
              </a:r>
              <a:r>
                <a:rPr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)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7927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900" dirty="0"/>
              <a:t>寄存器寻址</a:t>
            </a:r>
            <a:r>
              <a:rPr lang="en-US" altLang="zh-CN" sz="2900" dirty="0"/>
              <a:t>(Register Addressing)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>
                <a:latin typeface="华文新魏" pitchFamily="2" charset="-122"/>
              </a:rPr>
              <a:t> </a:t>
            </a:r>
            <a:r>
              <a:rPr lang="zh-CN" altLang="en-US" sz="2800" dirty="0">
                <a:latin typeface="华文新魏" pitchFamily="2" charset="-122"/>
              </a:rPr>
              <a:t>操作数在</a:t>
            </a:r>
            <a:r>
              <a:rPr lang="en-US" altLang="zh-CN" sz="2800" dirty="0">
                <a:latin typeface="华文新魏" pitchFamily="2" charset="-122"/>
              </a:rPr>
              <a:t>CPU</a:t>
            </a:r>
            <a:r>
              <a:rPr lang="zh-CN" altLang="en-US" sz="2800" dirty="0">
                <a:latin typeface="华文新魏" pitchFamily="2" charset="-122"/>
              </a:rPr>
              <a:t>的内部寄存器中</a:t>
            </a:r>
            <a:r>
              <a:rPr lang="en-US" altLang="zh-CN" sz="2800" dirty="0">
                <a:latin typeface="华文新魏" pitchFamily="2" charset="-122"/>
              </a:rPr>
              <a:t>.</a:t>
            </a:r>
          </a:p>
          <a:p>
            <a:pPr lvl="1" eaLnBrk="1" hangingPunct="1"/>
            <a:r>
              <a:rPr lang="en-US" altLang="zh-CN" sz="2400" dirty="0"/>
              <a:t>AX,BX,CX,DX</a:t>
            </a:r>
          </a:p>
          <a:p>
            <a:pPr lvl="1" eaLnBrk="1" hangingPunct="1"/>
            <a:r>
              <a:rPr lang="en-US" altLang="zh-CN" sz="2400" dirty="0"/>
              <a:t>PUSH   AX    </a:t>
            </a:r>
            <a:r>
              <a:rPr lang="en-US" altLang="zh-CN" sz="2400" dirty="0">
                <a:solidFill>
                  <a:srgbClr val="0000FF"/>
                </a:solidFill>
              </a:rPr>
              <a:t>E=R</a:t>
            </a:r>
            <a:endParaRPr lang="en-US" altLang="zh-CN" sz="2400" dirty="0">
              <a:solidFill>
                <a:schemeClr val="accent2"/>
              </a:solidFill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2998559" y="4088817"/>
            <a:ext cx="6283783" cy="943380"/>
            <a:chOff x="2403017" y="4496937"/>
            <a:chExt cx="6283783" cy="943380"/>
          </a:xfrm>
        </p:grpSpPr>
        <p:grpSp>
          <p:nvGrpSpPr>
            <p:cNvPr id="33" name="组合 32"/>
            <p:cNvGrpSpPr/>
            <p:nvPr/>
          </p:nvGrpSpPr>
          <p:grpSpPr>
            <a:xfrm>
              <a:off x="2403017" y="4496937"/>
              <a:ext cx="6194883" cy="481013"/>
              <a:chOff x="3213172" y="4314057"/>
              <a:chExt cx="7210988" cy="48101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7" name="Rectangle 6"/>
              <p:cNvSpPr>
                <a:spLocks noChangeArrowheads="1"/>
              </p:cNvSpPr>
              <p:nvPr/>
            </p:nvSpPr>
            <p:spPr bwMode="auto">
              <a:xfrm>
                <a:off x="3213172" y="4314057"/>
                <a:ext cx="1519238" cy="481013"/>
              </a:xfrm>
              <a:prstGeom prst="rect">
                <a:avLst/>
              </a:prstGeom>
              <a:solidFill>
                <a:srgbClr val="CCFF66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PUSH</a:t>
                </a:r>
              </a:p>
            </p:txBody>
          </p:sp>
          <p:sp>
            <p:nvSpPr>
              <p:cNvPr id="38" name="Rectangle 7"/>
              <p:cNvSpPr>
                <a:spLocks noChangeArrowheads="1"/>
              </p:cNvSpPr>
              <p:nvPr/>
            </p:nvSpPr>
            <p:spPr bwMode="auto">
              <a:xfrm>
                <a:off x="4732411" y="4314057"/>
                <a:ext cx="1532839" cy="481013"/>
              </a:xfrm>
              <a:prstGeom prst="rect">
                <a:avLst/>
              </a:prstGeom>
              <a:solidFill>
                <a:srgbClr val="00B0F0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001</a:t>
                </a:r>
              </a:p>
            </p:txBody>
          </p:sp>
          <p:sp>
            <p:nvSpPr>
              <p:cNvPr id="39" name="Rectangle 9"/>
              <p:cNvSpPr>
                <a:spLocks noChangeArrowheads="1"/>
              </p:cNvSpPr>
              <p:nvPr/>
            </p:nvSpPr>
            <p:spPr bwMode="auto">
              <a:xfrm>
                <a:off x="6265250" y="4314057"/>
                <a:ext cx="4158910" cy="481013"/>
              </a:xfrm>
              <a:prstGeom prst="rect">
                <a:avLst/>
              </a:prstGeom>
              <a:solidFill>
                <a:srgbClr val="FFCC00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000</a:t>
                </a:r>
              </a:p>
            </p:txBody>
          </p:sp>
        </p:grpSp>
        <p:sp>
          <p:nvSpPr>
            <p:cNvPr id="34" name="Rectangle 10"/>
            <p:cNvSpPr>
              <a:spLocks noChangeArrowheads="1"/>
            </p:cNvSpPr>
            <p:nvPr/>
          </p:nvSpPr>
          <p:spPr bwMode="auto">
            <a:xfrm>
              <a:off x="2626061" y="5040207"/>
              <a:ext cx="946150" cy="396875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操作码</a:t>
              </a:r>
            </a:p>
          </p:txBody>
        </p:sp>
        <p:sp>
          <p:nvSpPr>
            <p:cNvPr id="35" name="Rectangle 11"/>
            <p:cNvSpPr>
              <a:spLocks noChangeArrowheads="1"/>
            </p:cNvSpPr>
            <p:nvPr/>
          </p:nvSpPr>
          <p:spPr bwMode="auto">
            <a:xfrm>
              <a:off x="3783795" y="5040207"/>
              <a:ext cx="1210588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寻址模式</a:t>
              </a:r>
            </a:p>
          </p:txBody>
        </p:sp>
        <p:sp>
          <p:nvSpPr>
            <p:cNvPr id="36" name="Rectangle 12"/>
            <p:cNvSpPr>
              <a:spLocks noChangeArrowheads="1"/>
            </p:cNvSpPr>
            <p:nvPr/>
          </p:nvSpPr>
          <p:spPr bwMode="auto">
            <a:xfrm>
              <a:off x="5231367" y="5040207"/>
              <a:ext cx="3455433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形式地址（寄存器编号）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4535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7253589" y="3043154"/>
            <a:ext cx="1274179" cy="400110"/>
            <a:chOff x="8093814" y="2621713"/>
            <a:chExt cx="1274179" cy="400110"/>
          </a:xfrm>
        </p:grpSpPr>
        <p:sp>
          <p:nvSpPr>
            <p:cNvPr id="15" name="Line 6"/>
            <p:cNvSpPr>
              <a:spLocks noChangeShapeType="1"/>
            </p:cNvSpPr>
            <p:nvPr/>
          </p:nvSpPr>
          <p:spPr bwMode="auto">
            <a:xfrm>
              <a:off x="8093814" y="3021823"/>
              <a:ext cx="1274179" cy="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8376857" y="2621713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直接寻址</a:t>
            </a:r>
            <a:r>
              <a:rPr lang="en-US" altLang="zh-CN" dirty="0"/>
              <a:t>(Direct Addressing)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591018"/>
          </a:xfrm>
        </p:spPr>
        <p:txBody>
          <a:bodyPr/>
          <a:lstStyle/>
          <a:p>
            <a:pPr>
              <a:lnSpc>
                <a:spcPct val="140000"/>
              </a:lnSpc>
            </a:pPr>
            <a:r>
              <a:rPr lang="zh-CN" altLang="en-US" sz="2800" dirty="0"/>
              <a:t>地址码字段直接给出操作数在内存的地址</a:t>
            </a:r>
            <a:r>
              <a:rPr lang="en-US" altLang="zh-CN" sz="2800" dirty="0"/>
              <a:t>. </a:t>
            </a:r>
            <a:r>
              <a:rPr lang="en-US" altLang="zh-CN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rgbClr val="0000FF"/>
                </a:solidFill>
              </a:rPr>
              <a:t>E=D</a:t>
            </a:r>
          </a:p>
          <a:p>
            <a:pPr>
              <a:lnSpc>
                <a:spcPct val="140000"/>
              </a:lnSpc>
            </a:pPr>
            <a:r>
              <a:rPr lang="en-US" altLang="zh-CN" sz="2800" dirty="0" err="1"/>
              <a:t>inc</a:t>
            </a:r>
            <a:r>
              <a:rPr lang="en-US" altLang="zh-CN" sz="2800" dirty="0"/>
              <a:t>  [200]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1040362" y="3194887"/>
            <a:ext cx="6283783" cy="943380"/>
            <a:chOff x="2403017" y="4496937"/>
            <a:chExt cx="6283783" cy="943380"/>
          </a:xfrm>
        </p:grpSpPr>
        <p:grpSp>
          <p:nvGrpSpPr>
            <p:cNvPr id="21" name="组合 20"/>
            <p:cNvGrpSpPr/>
            <p:nvPr/>
          </p:nvGrpSpPr>
          <p:grpSpPr>
            <a:xfrm>
              <a:off x="2403017" y="4496937"/>
              <a:ext cx="6194883" cy="481013"/>
              <a:chOff x="3213172" y="4314057"/>
              <a:chExt cx="7210988" cy="48101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5" name="Rectangle 6"/>
              <p:cNvSpPr>
                <a:spLocks noChangeArrowheads="1"/>
              </p:cNvSpPr>
              <p:nvPr/>
            </p:nvSpPr>
            <p:spPr bwMode="auto">
              <a:xfrm>
                <a:off x="3213172" y="4314057"/>
                <a:ext cx="1519238" cy="481013"/>
              </a:xfrm>
              <a:prstGeom prst="rect">
                <a:avLst/>
              </a:prstGeom>
              <a:solidFill>
                <a:srgbClr val="CCFF66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 err="1">
                    <a:solidFill>
                      <a:sysClr val="windowText" lastClr="000000"/>
                    </a:solidFill>
                    <a:latin typeface="+mn-ea"/>
                  </a:rPr>
                  <a:t>inc</a:t>
                </a:r>
                <a:endParaRPr kumimoji="1" lang="en-US" altLang="zh-CN" sz="2000" kern="0" dirty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  <p:sp>
            <p:nvSpPr>
              <p:cNvPr id="26" name="Rectangle 7"/>
              <p:cNvSpPr>
                <a:spLocks noChangeArrowheads="1"/>
              </p:cNvSpPr>
              <p:nvPr/>
            </p:nvSpPr>
            <p:spPr bwMode="auto">
              <a:xfrm>
                <a:off x="4732411" y="4314057"/>
                <a:ext cx="1532839" cy="481013"/>
              </a:xfrm>
              <a:prstGeom prst="rect">
                <a:avLst/>
              </a:prstGeom>
              <a:solidFill>
                <a:srgbClr val="00B0F0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010</a:t>
                </a:r>
              </a:p>
            </p:txBody>
          </p:sp>
          <p:sp>
            <p:nvSpPr>
              <p:cNvPr id="27" name="Rectangle 9"/>
              <p:cNvSpPr>
                <a:spLocks noChangeArrowheads="1"/>
              </p:cNvSpPr>
              <p:nvPr/>
            </p:nvSpPr>
            <p:spPr bwMode="auto">
              <a:xfrm>
                <a:off x="6265250" y="4314057"/>
                <a:ext cx="4158910" cy="481013"/>
              </a:xfrm>
              <a:prstGeom prst="rect">
                <a:avLst/>
              </a:prstGeom>
              <a:solidFill>
                <a:srgbClr val="FFCC00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200</a:t>
                </a:r>
              </a:p>
            </p:txBody>
          </p:sp>
        </p:grpSp>
        <p:sp>
          <p:nvSpPr>
            <p:cNvPr id="22" name="Rectangle 10"/>
            <p:cNvSpPr>
              <a:spLocks noChangeArrowheads="1"/>
            </p:cNvSpPr>
            <p:nvPr/>
          </p:nvSpPr>
          <p:spPr bwMode="auto">
            <a:xfrm>
              <a:off x="2626061" y="5040207"/>
              <a:ext cx="946150" cy="396875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操作码</a:t>
              </a:r>
            </a:p>
          </p:txBody>
        </p:sp>
        <p:sp>
          <p:nvSpPr>
            <p:cNvPr id="23" name="Rectangle 11"/>
            <p:cNvSpPr>
              <a:spLocks noChangeArrowheads="1"/>
            </p:cNvSpPr>
            <p:nvPr/>
          </p:nvSpPr>
          <p:spPr bwMode="auto">
            <a:xfrm>
              <a:off x="3783795" y="5040207"/>
              <a:ext cx="1210588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寻址模式</a:t>
              </a:r>
            </a:p>
          </p:txBody>
        </p:sp>
        <p:sp>
          <p:nvSpPr>
            <p:cNvPr id="24" name="Rectangle 12"/>
            <p:cNvSpPr>
              <a:spLocks noChangeArrowheads="1"/>
            </p:cNvSpPr>
            <p:nvPr/>
          </p:nvSpPr>
          <p:spPr bwMode="auto">
            <a:xfrm>
              <a:off x="5231367" y="5040207"/>
              <a:ext cx="3455433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形式地址（主存虚拟地址）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527769" y="2727268"/>
            <a:ext cx="2684820" cy="2756145"/>
            <a:chOff x="8527769" y="2727268"/>
            <a:chExt cx="2684820" cy="2756145"/>
          </a:xfrm>
        </p:grpSpPr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9095700" y="2727268"/>
              <a:ext cx="697627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sz="20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rPr>
                <a:t>主存</a:t>
              </a: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8527769" y="3194887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551831" y="3580115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</a:p>
          </p:txBody>
        </p:sp>
        <p:sp>
          <p:nvSpPr>
            <p:cNvPr id="28" name="Rectangle 10"/>
            <p:cNvSpPr>
              <a:spLocks noChangeArrowheads="1"/>
            </p:cNvSpPr>
            <p:nvPr/>
          </p:nvSpPr>
          <p:spPr bwMode="auto">
            <a:xfrm>
              <a:off x="8527769" y="3581400"/>
              <a:ext cx="2024062" cy="386513"/>
            </a:xfrm>
            <a:prstGeom prst="rect">
              <a:avLst/>
            </a:prstGeom>
            <a:solidFill>
              <a:srgbClr val="92D050"/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chemeClr val="tx1"/>
                  </a:solidFill>
                  <a:latin typeface="微软雅黑"/>
                  <a:ea typeface="微软雅黑"/>
                </a:rPr>
                <a:t>220</a:t>
              </a:r>
              <a:endParaRPr lang="zh-CN" altLang="en-US" b="1" dirty="0">
                <a:solidFill>
                  <a:schemeClr val="tx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9" name="Rectangle 10"/>
            <p:cNvSpPr>
              <a:spLocks noChangeArrowheads="1"/>
            </p:cNvSpPr>
            <p:nvPr/>
          </p:nvSpPr>
          <p:spPr bwMode="auto">
            <a:xfrm>
              <a:off x="8527769" y="3952637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0" name="Rectangle 10"/>
            <p:cNvSpPr>
              <a:spLocks noChangeArrowheads="1"/>
            </p:cNvSpPr>
            <p:nvPr/>
          </p:nvSpPr>
          <p:spPr bwMode="auto">
            <a:xfrm>
              <a:off x="8527769" y="4339150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8527769" y="4710387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chemeClr val="tx1"/>
                  </a:solidFill>
                  <a:latin typeface="微软雅黑"/>
                  <a:ea typeface="微软雅黑"/>
                </a:rPr>
                <a:t>600</a:t>
              </a:r>
              <a:endParaRPr lang="zh-CN" altLang="en-US" dirty="0">
                <a:solidFill>
                  <a:schemeClr val="tx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2" name="Rectangle 10"/>
            <p:cNvSpPr>
              <a:spLocks noChangeArrowheads="1"/>
            </p:cNvSpPr>
            <p:nvPr/>
          </p:nvSpPr>
          <p:spPr bwMode="auto">
            <a:xfrm>
              <a:off x="8527769" y="5096900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225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7253589" y="3043154"/>
            <a:ext cx="1274179" cy="400110"/>
            <a:chOff x="8093814" y="2621713"/>
            <a:chExt cx="1274179" cy="400110"/>
          </a:xfrm>
        </p:grpSpPr>
        <p:sp>
          <p:nvSpPr>
            <p:cNvPr id="15" name="Line 6"/>
            <p:cNvSpPr>
              <a:spLocks noChangeShapeType="1"/>
            </p:cNvSpPr>
            <p:nvPr/>
          </p:nvSpPr>
          <p:spPr bwMode="auto">
            <a:xfrm>
              <a:off x="8093814" y="3021823"/>
              <a:ext cx="1274179" cy="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8376857" y="2621713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间接寻址</a:t>
            </a:r>
            <a:r>
              <a:rPr lang="en-US" altLang="zh-CN" dirty="0"/>
              <a:t>(Indirect Addressing)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591018"/>
          </a:xfrm>
        </p:spPr>
        <p:txBody>
          <a:bodyPr/>
          <a:lstStyle/>
          <a:p>
            <a:pPr>
              <a:lnSpc>
                <a:spcPct val="140000"/>
              </a:lnSpc>
            </a:pPr>
            <a:r>
              <a:rPr lang="en-US" altLang="zh-CN" sz="2800" dirty="0"/>
              <a:t>D</a:t>
            </a:r>
            <a:r>
              <a:rPr lang="zh-CN" altLang="en-US" sz="2800" dirty="0"/>
              <a:t>单元的内容是操作数地址</a:t>
            </a:r>
            <a:r>
              <a:rPr lang="en-US" altLang="zh-CN" sz="2800" dirty="0"/>
              <a:t>, D</a:t>
            </a:r>
            <a:r>
              <a:rPr lang="zh-CN" altLang="en-US" sz="2800" dirty="0"/>
              <a:t>是操作数地址的地址</a:t>
            </a:r>
          </a:p>
          <a:p>
            <a:pPr>
              <a:lnSpc>
                <a:spcPct val="140000"/>
              </a:lnSpc>
            </a:pPr>
            <a:r>
              <a:rPr lang="en-US" altLang="zh-CN" sz="2800" dirty="0"/>
              <a:t>E=(D)  S=((D))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1040362" y="3194887"/>
            <a:ext cx="6283783" cy="943380"/>
            <a:chOff x="2403017" y="4496937"/>
            <a:chExt cx="6283783" cy="943380"/>
          </a:xfrm>
        </p:grpSpPr>
        <p:grpSp>
          <p:nvGrpSpPr>
            <p:cNvPr id="21" name="组合 20"/>
            <p:cNvGrpSpPr/>
            <p:nvPr/>
          </p:nvGrpSpPr>
          <p:grpSpPr>
            <a:xfrm>
              <a:off x="2403017" y="4496937"/>
              <a:ext cx="6194883" cy="481013"/>
              <a:chOff x="3213172" y="4314057"/>
              <a:chExt cx="7210988" cy="48101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5" name="Rectangle 6"/>
              <p:cNvSpPr>
                <a:spLocks noChangeArrowheads="1"/>
              </p:cNvSpPr>
              <p:nvPr/>
            </p:nvSpPr>
            <p:spPr bwMode="auto">
              <a:xfrm>
                <a:off x="3213172" y="4314057"/>
                <a:ext cx="1519238" cy="481013"/>
              </a:xfrm>
              <a:prstGeom prst="rect">
                <a:avLst/>
              </a:prstGeom>
              <a:solidFill>
                <a:srgbClr val="CCFF66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 err="1">
                    <a:solidFill>
                      <a:sysClr val="windowText" lastClr="000000"/>
                    </a:solidFill>
                    <a:latin typeface="+mn-ea"/>
                  </a:rPr>
                  <a:t>inc</a:t>
                </a:r>
                <a:endParaRPr kumimoji="1" lang="en-US" altLang="zh-CN" sz="2000" kern="0" dirty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  <p:sp>
            <p:nvSpPr>
              <p:cNvPr id="26" name="Rectangle 7"/>
              <p:cNvSpPr>
                <a:spLocks noChangeArrowheads="1"/>
              </p:cNvSpPr>
              <p:nvPr/>
            </p:nvSpPr>
            <p:spPr bwMode="auto">
              <a:xfrm>
                <a:off x="4732411" y="4314057"/>
                <a:ext cx="1532839" cy="481013"/>
              </a:xfrm>
              <a:prstGeom prst="rect">
                <a:avLst/>
              </a:prstGeom>
              <a:solidFill>
                <a:srgbClr val="00B0F0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011</a:t>
                </a:r>
              </a:p>
            </p:txBody>
          </p:sp>
          <p:sp>
            <p:nvSpPr>
              <p:cNvPr id="27" name="Rectangle 9"/>
              <p:cNvSpPr>
                <a:spLocks noChangeArrowheads="1"/>
              </p:cNvSpPr>
              <p:nvPr/>
            </p:nvSpPr>
            <p:spPr bwMode="auto">
              <a:xfrm>
                <a:off x="6265250" y="4314057"/>
                <a:ext cx="4158910" cy="481013"/>
              </a:xfrm>
              <a:prstGeom prst="rect">
                <a:avLst/>
              </a:prstGeom>
              <a:solidFill>
                <a:srgbClr val="FFCC00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200</a:t>
                </a:r>
              </a:p>
            </p:txBody>
          </p:sp>
        </p:grpSp>
        <p:sp>
          <p:nvSpPr>
            <p:cNvPr id="22" name="Rectangle 10"/>
            <p:cNvSpPr>
              <a:spLocks noChangeArrowheads="1"/>
            </p:cNvSpPr>
            <p:nvPr/>
          </p:nvSpPr>
          <p:spPr bwMode="auto">
            <a:xfrm>
              <a:off x="2626061" y="5040207"/>
              <a:ext cx="946150" cy="396875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操作码</a:t>
              </a:r>
            </a:p>
          </p:txBody>
        </p:sp>
        <p:sp>
          <p:nvSpPr>
            <p:cNvPr id="23" name="Rectangle 11"/>
            <p:cNvSpPr>
              <a:spLocks noChangeArrowheads="1"/>
            </p:cNvSpPr>
            <p:nvPr/>
          </p:nvSpPr>
          <p:spPr bwMode="auto">
            <a:xfrm>
              <a:off x="3783795" y="5040207"/>
              <a:ext cx="1210588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寻址模式</a:t>
              </a:r>
            </a:p>
          </p:txBody>
        </p:sp>
        <p:sp>
          <p:nvSpPr>
            <p:cNvPr id="24" name="Rectangle 12"/>
            <p:cNvSpPr>
              <a:spLocks noChangeArrowheads="1"/>
            </p:cNvSpPr>
            <p:nvPr/>
          </p:nvSpPr>
          <p:spPr bwMode="auto">
            <a:xfrm>
              <a:off x="5231367" y="5040207"/>
              <a:ext cx="3455433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形式地址（主存虚拟地址）</a:t>
              </a:r>
            </a:p>
          </p:txBody>
        </p:sp>
      </p:grpSp>
      <p:sp>
        <p:nvSpPr>
          <p:cNvPr id="4" name="右弧形箭头 3"/>
          <p:cNvSpPr/>
          <p:nvPr/>
        </p:nvSpPr>
        <p:spPr>
          <a:xfrm>
            <a:off x="11212589" y="3657523"/>
            <a:ext cx="453366" cy="14210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8527769" y="2727268"/>
            <a:ext cx="2684820" cy="2756145"/>
            <a:chOff x="8527769" y="2727268"/>
            <a:chExt cx="2684820" cy="2756145"/>
          </a:xfrm>
        </p:grpSpPr>
        <p:sp>
          <p:nvSpPr>
            <p:cNvPr id="19" name="矩形 18"/>
            <p:cNvSpPr/>
            <p:nvPr/>
          </p:nvSpPr>
          <p:spPr>
            <a:xfrm>
              <a:off x="10551831" y="3559326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8527769" y="2727268"/>
              <a:ext cx="2024062" cy="2756145"/>
              <a:chOff x="8527769" y="2727268"/>
              <a:chExt cx="2024062" cy="2756145"/>
            </a:xfrm>
          </p:grpSpPr>
          <p:sp>
            <p:nvSpPr>
              <p:cNvPr id="16" name="Rectangle 16"/>
              <p:cNvSpPr>
                <a:spLocks noChangeArrowheads="1"/>
              </p:cNvSpPr>
              <p:nvPr/>
            </p:nvSpPr>
            <p:spPr bwMode="auto">
              <a:xfrm>
                <a:off x="9095700" y="2727268"/>
                <a:ext cx="697627" cy="400110"/>
              </a:xfrm>
              <a:prstGeom prst="rect">
                <a:avLst/>
              </a:prstGeom>
              <a:noFill/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CC00"/>
                  </a:buClr>
                  <a:buSzPct val="70000"/>
                  <a:defRPr/>
                </a:pPr>
                <a:r>
                  <a:rPr lang="zh-CN" altLang="en-US" sz="2000" b="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</a:rPr>
                  <a:t>主存</a:t>
                </a: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/>
            </p:nvSpPr>
            <p:spPr bwMode="auto">
              <a:xfrm>
                <a:off x="8527769" y="3194887"/>
                <a:ext cx="2024062" cy="38651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28" name="Rectangle 10"/>
              <p:cNvSpPr>
                <a:spLocks noChangeArrowheads="1"/>
              </p:cNvSpPr>
              <p:nvPr/>
            </p:nvSpPr>
            <p:spPr bwMode="auto">
              <a:xfrm>
                <a:off x="8527769" y="3581400"/>
                <a:ext cx="2024062" cy="386513"/>
              </a:xfrm>
              <a:prstGeom prst="rect">
                <a:avLst/>
              </a:prstGeom>
              <a:solidFill>
                <a:srgbClr val="92D050"/>
              </a:solidFill>
              <a:ln w="25400">
                <a:solidFill>
                  <a:schemeClr val="tx1"/>
                </a:solidFill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b="1" dirty="0">
                    <a:solidFill>
                      <a:schemeClr val="tx1"/>
                    </a:solidFill>
                    <a:latin typeface="微软雅黑"/>
                    <a:ea typeface="微软雅黑"/>
                  </a:rPr>
                  <a:t>220</a:t>
                </a:r>
                <a:endParaRPr lang="zh-CN" altLang="en-US" b="1" dirty="0">
                  <a:solidFill>
                    <a:schemeClr val="tx1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29" name="Rectangle 10"/>
              <p:cNvSpPr>
                <a:spLocks noChangeArrowheads="1"/>
              </p:cNvSpPr>
              <p:nvPr/>
            </p:nvSpPr>
            <p:spPr bwMode="auto">
              <a:xfrm>
                <a:off x="8527769" y="3952637"/>
                <a:ext cx="2024062" cy="38651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30" name="Rectangle 10"/>
              <p:cNvSpPr>
                <a:spLocks noChangeArrowheads="1"/>
              </p:cNvSpPr>
              <p:nvPr/>
            </p:nvSpPr>
            <p:spPr bwMode="auto">
              <a:xfrm>
                <a:off x="8527769" y="4339150"/>
                <a:ext cx="2024062" cy="38651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31" name="Rectangle 10"/>
              <p:cNvSpPr>
                <a:spLocks noChangeArrowheads="1"/>
              </p:cNvSpPr>
              <p:nvPr/>
            </p:nvSpPr>
            <p:spPr bwMode="auto">
              <a:xfrm>
                <a:off x="8527769" y="4710387"/>
                <a:ext cx="2024062" cy="386513"/>
              </a:xfrm>
              <a:prstGeom prst="rect">
                <a:avLst/>
              </a:prstGeom>
              <a:solidFill>
                <a:srgbClr val="92D050"/>
              </a:solidFill>
              <a:ln w="25400">
                <a:solidFill>
                  <a:schemeClr val="tx1"/>
                </a:solidFill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b="1" dirty="0">
                    <a:solidFill>
                      <a:schemeClr val="tx1"/>
                    </a:solidFill>
                    <a:latin typeface="微软雅黑"/>
                    <a:ea typeface="微软雅黑"/>
                  </a:rPr>
                  <a:t>600</a:t>
                </a:r>
                <a:endParaRPr lang="zh-CN" altLang="en-US" b="1" dirty="0">
                  <a:solidFill>
                    <a:schemeClr val="tx1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32" name="Rectangle 10"/>
              <p:cNvSpPr>
                <a:spLocks noChangeArrowheads="1"/>
              </p:cNvSpPr>
              <p:nvPr/>
            </p:nvSpPr>
            <p:spPr bwMode="auto">
              <a:xfrm>
                <a:off x="8527769" y="5096900"/>
                <a:ext cx="2024062" cy="38651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34" name="矩形 33"/>
            <p:cNvSpPr/>
            <p:nvPr/>
          </p:nvSpPr>
          <p:spPr>
            <a:xfrm>
              <a:off x="10551831" y="4725663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220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209556" y="4906238"/>
            <a:ext cx="4058843" cy="624988"/>
            <a:chOff x="2209555" y="5432912"/>
            <a:chExt cx="4058843" cy="624988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D7B79C83-49FB-4C89-BAB3-51343A0FC5DC}"/>
                </a:ext>
              </a:extLst>
            </p:cNvPr>
            <p:cNvSpPr/>
            <p:nvPr/>
          </p:nvSpPr>
          <p:spPr>
            <a:xfrm>
              <a:off x="2209555" y="5432912"/>
              <a:ext cx="4058843" cy="6249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Rectangle 17"/>
            <p:cNvSpPr>
              <a:spLocks noChangeArrowheads="1"/>
            </p:cNvSpPr>
            <p:nvPr/>
          </p:nvSpPr>
          <p:spPr bwMode="auto">
            <a:xfrm>
              <a:off x="2244603" y="5432912"/>
              <a:ext cx="4023795" cy="487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469900" indent="-469900" algn="ctr" fontAlgn="base">
                <a:lnSpc>
                  <a:spcPct val="14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80808"/>
                </a:buClr>
              </a:pPr>
              <a:r>
                <a:rPr lang="zh-CN" altLang="en-US" sz="2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需两次访存，速度慢，已淘汰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932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寄存器间接寻址 </a:t>
            </a:r>
            <a:r>
              <a:rPr lang="en-US" altLang="zh-CN" dirty="0"/>
              <a:t>(Register Indirect Addressing)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591018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altLang="zh-CN" dirty="0"/>
              <a:t>D</a:t>
            </a:r>
            <a:r>
              <a:rPr lang="zh-CN" altLang="en-US" dirty="0"/>
              <a:t>单元的内容是操作数的地址</a:t>
            </a:r>
            <a:r>
              <a:rPr lang="en-US" altLang="zh-CN" dirty="0"/>
              <a:t>,D</a:t>
            </a:r>
            <a:r>
              <a:rPr lang="zh-CN" altLang="en-US" dirty="0"/>
              <a:t>是操作数地址的地址</a:t>
            </a:r>
          </a:p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rgbClr val="0000FF"/>
                </a:solidFill>
              </a:rPr>
              <a:t>E=(R)</a:t>
            </a:r>
            <a:r>
              <a:rPr lang="en-US" altLang="zh-CN" dirty="0"/>
              <a:t>       </a:t>
            </a:r>
            <a:r>
              <a:rPr lang="en-US" altLang="zh-CN" dirty="0" err="1"/>
              <a:t>inc</a:t>
            </a:r>
            <a:r>
              <a:rPr lang="en-US" altLang="zh-CN" dirty="0"/>
              <a:t>  [BX]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E0BD4FF-B087-49F4-8317-9EDEA0984EF1}"/>
              </a:ext>
            </a:extLst>
          </p:cNvPr>
          <p:cNvGrpSpPr/>
          <p:nvPr/>
        </p:nvGrpSpPr>
        <p:grpSpPr>
          <a:xfrm>
            <a:off x="1040362" y="2727268"/>
            <a:ext cx="10172227" cy="2756145"/>
            <a:chOff x="1040362" y="2727268"/>
            <a:chExt cx="10172227" cy="2756145"/>
          </a:xfrm>
        </p:grpSpPr>
        <p:grpSp>
          <p:nvGrpSpPr>
            <p:cNvPr id="18" name="组合 17"/>
            <p:cNvGrpSpPr/>
            <p:nvPr/>
          </p:nvGrpSpPr>
          <p:grpSpPr>
            <a:xfrm>
              <a:off x="4846456" y="3699916"/>
              <a:ext cx="3657644" cy="1220339"/>
              <a:chOff x="5710349" y="1433623"/>
              <a:chExt cx="3657644" cy="1220339"/>
            </a:xfrm>
          </p:grpSpPr>
          <p:sp>
            <p:nvSpPr>
              <p:cNvPr id="15" name="Line 6"/>
              <p:cNvSpPr>
                <a:spLocks noChangeShapeType="1"/>
              </p:cNvSpPr>
              <p:nvPr/>
            </p:nvSpPr>
            <p:spPr bwMode="auto">
              <a:xfrm>
                <a:off x="8093814" y="2653962"/>
                <a:ext cx="1274179" cy="0"/>
              </a:xfrm>
              <a:prstGeom prst="line">
                <a:avLst/>
              </a:prstGeom>
              <a:noFill/>
              <a:ln w="50800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37" name="Line 6">
                <a:extLst>
                  <a:ext uri="{FF2B5EF4-FFF2-40B4-BE49-F238E27FC236}">
                    <a16:creationId xmlns:a16="http://schemas.microsoft.com/office/drawing/2014/main" id="{7407061B-D9CB-44B3-9AB8-B3B4723761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5158693" y="1985279"/>
                <a:ext cx="1103312" cy="0"/>
              </a:xfrm>
              <a:prstGeom prst="line">
                <a:avLst/>
              </a:prstGeom>
              <a:noFill/>
              <a:ln w="50800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9095700" y="2727268"/>
              <a:ext cx="697627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sz="20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rPr>
                <a:t>主存</a:t>
              </a: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8527769" y="3194887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551831" y="3559326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040362" y="3194887"/>
              <a:ext cx="6283783" cy="1979938"/>
              <a:chOff x="2403017" y="4496937"/>
              <a:chExt cx="6283783" cy="1979938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2403017" y="4496937"/>
                <a:ext cx="6194883" cy="1979938"/>
                <a:chOff x="3213172" y="4314057"/>
                <a:chExt cx="7210988" cy="19799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5" name="Rectangle 6"/>
                <p:cNvSpPr>
                  <a:spLocks noChangeArrowheads="1"/>
                </p:cNvSpPr>
                <p:nvPr/>
              </p:nvSpPr>
              <p:spPr bwMode="auto">
                <a:xfrm>
                  <a:off x="3213172" y="4314057"/>
                  <a:ext cx="1519238" cy="481013"/>
                </a:xfrm>
                <a:prstGeom prst="rect">
                  <a:avLst/>
                </a:prstGeom>
                <a:solidFill>
                  <a:srgbClr val="CCFF66"/>
                </a:solidFill>
                <a:ln w="28575" cap="flat" cmpd="sng" algn="ctr">
                  <a:solidFill>
                    <a:schemeClr val="tx1"/>
                  </a:solidFill>
                  <a:prstDash val="solid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r>
                    <a:rPr kumimoji="1" lang="en-US" altLang="zh-CN" sz="2000" kern="0" dirty="0" err="1">
                      <a:solidFill>
                        <a:sysClr val="windowText" lastClr="000000"/>
                      </a:solidFill>
                      <a:latin typeface="+mn-ea"/>
                    </a:rPr>
                    <a:t>inc</a:t>
                  </a:r>
                  <a:endPara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endParaRPr>
                </a:p>
              </p:txBody>
            </p:sp>
            <p:sp>
              <p:nvSpPr>
                <p:cNvPr id="26" name="Rectangle 7"/>
                <p:cNvSpPr>
                  <a:spLocks noChangeArrowheads="1"/>
                </p:cNvSpPr>
                <p:nvPr/>
              </p:nvSpPr>
              <p:spPr bwMode="auto">
                <a:xfrm>
                  <a:off x="4732411" y="4314057"/>
                  <a:ext cx="1532839" cy="481013"/>
                </a:xfrm>
                <a:prstGeom prst="rect">
                  <a:avLst/>
                </a:prstGeom>
                <a:solidFill>
                  <a:srgbClr val="00B0F0"/>
                </a:solidFill>
                <a:ln w="28575" cap="flat" cmpd="sng" algn="ctr">
                  <a:solidFill>
                    <a:schemeClr val="tx1"/>
                  </a:solidFill>
                  <a:prstDash val="solid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r>
                    <a:rPr kumimoji="1" lang="en-US" altLang="zh-CN" sz="2000" kern="0" dirty="0">
                      <a:solidFill>
                        <a:sysClr val="windowText" lastClr="000000"/>
                      </a:solidFill>
                      <a:latin typeface="+mn-ea"/>
                    </a:rPr>
                    <a:t>100</a:t>
                  </a:r>
                </a:p>
              </p:txBody>
            </p:sp>
            <p:sp>
              <p:nvSpPr>
                <p:cNvPr id="27" name="Rectangle 9"/>
                <p:cNvSpPr>
                  <a:spLocks noChangeArrowheads="1"/>
                </p:cNvSpPr>
                <p:nvPr/>
              </p:nvSpPr>
              <p:spPr bwMode="auto">
                <a:xfrm>
                  <a:off x="6265250" y="4314057"/>
                  <a:ext cx="4158910" cy="481013"/>
                </a:xfrm>
                <a:prstGeom prst="rect">
                  <a:avLst/>
                </a:prstGeom>
                <a:solidFill>
                  <a:srgbClr val="FFCC00"/>
                </a:solidFill>
                <a:ln w="28575" cap="flat" cmpd="sng" algn="ctr">
                  <a:solidFill>
                    <a:schemeClr val="tx1"/>
                  </a:solidFill>
                  <a:prstDash val="solid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r>
                    <a:rPr kumimoji="1" lang="en-US" altLang="zh-CN" sz="2000" kern="0" dirty="0">
                      <a:solidFill>
                        <a:sysClr val="windowText" lastClr="000000"/>
                      </a:solidFill>
                      <a:latin typeface="+mn-ea"/>
                    </a:rPr>
                    <a:t>011</a:t>
                  </a:r>
                </a:p>
              </p:txBody>
            </p:sp>
            <p:sp>
              <p:nvSpPr>
                <p:cNvPr id="33" name="Rectangle 9"/>
                <p:cNvSpPr>
                  <a:spLocks noChangeArrowheads="1"/>
                </p:cNvSpPr>
                <p:nvPr/>
              </p:nvSpPr>
              <p:spPr bwMode="auto">
                <a:xfrm>
                  <a:off x="8033669" y="5812982"/>
                  <a:ext cx="2356742" cy="481013"/>
                </a:xfrm>
                <a:prstGeom prst="rect">
                  <a:avLst/>
                </a:prstGeom>
                <a:solidFill>
                  <a:srgbClr val="FFCC00"/>
                </a:solidFill>
                <a:ln w="28575" cap="flat" cmpd="sng" algn="ctr">
                  <a:solidFill>
                    <a:schemeClr val="tx1"/>
                  </a:solidFill>
                  <a:prstDash val="solid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r>
                    <a:rPr kumimoji="1" lang="en-US" altLang="zh-CN" sz="2000" kern="0" dirty="0">
                      <a:solidFill>
                        <a:sysClr val="windowText" lastClr="000000"/>
                      </a:solidFill>
                      <a:latin typeface="+mn-ea"/>
                    </a:rPr>
                    <a:t>220</a:t>
                  </a:r>
                </a:p>
              </p:txBody>
            </p:sp>
          </p:grpSp>
          <p:sp>
            <p:nvSpPr>
              <p:cNvPr id="22" name="Rectangle 10"/>
              <p:cNvSpPr>
                <a:spLocks noChangeArrowheads="1"/>
              </p:cNvSpPr>
              <p:nvPr/>
            </p:nvSpPr>
            <p:spPr bwMode="auto">
              <a:xfrm>
                <a:off x="2626061" y="5040207"/>
                <a:ext cx="946150" cy="396875"/>
              </a:xfrm>
              <a:prstGeom prst="rect">
                <a:avLst/>
              </a:prstGeom>
              <a:noFill/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20000"/>
                  </a:spcBef>
                  <a:buClr>
                    <a:srgbClr val="0000FF"/>
                  </a:buClr>
                  <a:buSzPct val="70000"/>
                  <a:defRPr/>
                </a:pPr>
                <a:r>
                  <a:rPr lang="zh-CN" altLang="en-US" sz="2000" kern="0" dirty="0">
                    <a:solidFill>
                      <a:sysClr val="windowText" lastClr="000000"/>
                    </a:solidFill>
                    <a:latin typeface="+mn-ea"/>
                  </a:rPr>
                  <a:t>操作码</a:t>
                </a:r>
              </a:p>
            </p:txBody>
          </p:sp>
          <p:sp>
            <p:nvSpPr>
              <p:cNvPr id="23" name="Rectangle 11"/>
              <p:cNvSpPr>
                <a:spLocks noChangeArrowheads="1"/>
              </p:cNvSpPr>
              <p:nvPr/>
            </p:nvSpPr>
            <p:spPr bwMode="auto">
              <a:xfrm>
                <a:off x="3783795" y="5040207"/>
                <a:ext cx="1210588" cy="400110"/>
              </a:xfrm>
              <a:prstGeom prst="rect">
                <a:avLst/>
              </a:prstGeom>
              <a:noFill/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20000"/>
                  </a:spcBef>
                  <a:buClr>
                    <a:srgbClr val="0000FF"/>
                  </a:buClr>
                  <a:buSzPct val="70000"/>
                  <a:defRPr/>
                </a:pPr>
                <a:r>
                  <a:rPr lang="zh-CN" altLang="en-US" sz="2000" kern="0" dirty="0">
                    <a:solidFill>
                      <a:sysClr val="windowText" lastClr="000000"/>
                    </a:solidFill>
                    <a:latin typeface="+mn-ea"/>
                  </a:rPr>
                  <a:t>寻址模式</a:t>
                </a:r>
              </a:p>
            </p:txBody>
          </p:sp>
          <p:sp>
            <p:nvSpPr>
              <p:cNvPr id="24" name="Rectangle 12"/>
              <p:cNvSpPr>
                <a:spLocks noChangeArrowheads="1"/>
              </p:cNvSpPr>
              <p:nvPr/>
            </p:nvSpPr>
            <p:spPr bwMode="auto">
              <a:xfrm>
                <a:off x="5231367" y="5040207"/>
                <a:ext cx="3455433" cy="400110"/>
              </a:xfrm>
              <a:prstGeom prst="rect">
                <a:avLst/>
              </a:prstGeom>
              <a:noFill/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20000"/>
                  </a:spcBef>
                  <a:buClr>
                    <a:srgbClr val="0000FF"/>
                  </a:buClr>
                  <a:buSzPct val="70000"/>
                  <a:defRPr/>
                </a:pPr>
                <a:r>
                  <a:rPr lang="zh-CN" altLang="en-US" sz="2000" kern="0" dirty="0">
                    <a:solidFill>
                      <a:sysClr val="windowText" lastClr="000000"/>
                    </a:solidFill>
                    <a:latin typeface="+mn-ea"/>
                  </a:rPr>
                  <a:t>形式地址（寄存器编号）</a:t>
                </a:r>
              </a:p>
            </p:txBody>
          </p:sp>
        </p:grpSp>
        <p:sp>
          <p:nvSpPr>
            <p:cNvPr id="28" name="Rectangle 10"/>
            <p:cNvSpPr>
              <a:spLocks noChangeArrowheads="1"/>
            </p:cNvSpPr>
            <p:nvPr/>
          </p:nvSpPr>
          <p:spPr bwMode="auto">
            <a:xfrm>
              <a:off x="8527769" y="3581400"/>
              <a:ext cx="2024062" cy="386513"/>
            </a:xfrm>
            <a:prstGeom prst="rect">
              <a:avLst/>
            </a:prstGeom>
            <a:solidFill>
              <a:srgbClr val="92D050"/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chemeClr val="tx1"/>
                  </a:solidFill>
                  <a:latin typeface="微软雅黑"/>
                  <a:ea typeface="微软雅黑"/>
                </a:rPr>
                <a:t>300</a:t>
              </a:r>
              <a:endParaRPr lang="zh-CN" altLang="en-US" b="1" dirty="0">
                <a:solidFill>
                  <a:schemeClr val="tx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9" name="Rectangle 10"/>
            <p:cNvSpPr>
              <a:spLocks noChangeArrowheads="1"/>
            </p:cNvSpPr>
            <p:nvPr/>
          </p:nvSpPr>
          <p:spPr bwMode="auto">
            <a:xfrm>
              <a:off x="8527769" y="3952637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0" name="Rectangle 10"/>
            <p:cNvSpPr>
              <a:spLocks noChangeArrowheads="1"/>
            </p:cNvSpPr>
            <p:nvPr/>
          </p:nvSpPr>
          <p:spPr bwMode="auto">
            <a:xfrm>
              <a:off x="8527769" y="4339150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8527769" y="4710387"/>
              <a:ext cx="2024062" cy="386513"/>
            </a:xfrm>
            <a:prstGeom prst="rect">
              <a:avLst/>
            </a:prstGeom>
            <a:solidFill>
              <a:srgbClr val="92D050"/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chemeClr val="tx1"/>
                  </a:solidFill>
                  <a:latin typeface="微软雅黑"/>
                  <a:ea typeface="微软雅黑"/>
                </a:rPr>
                <a:t>600</a:t>
              </a:r>
              <a:endParaRPr lang="zh-CN" altLang="en-US" b="1" dirty="0">
                <a:solidFill>
                  <a:schemeClr val="tx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2" name="Rectangle 10"/>
            <p:cNvSpPr>
              <a:spLocks noChangeArrowheads="1"/>
            </p:cNvSpPr>
            <p:nvPr/>
          </p:nvSpPr>
          <p:spPr bwMode="auto">
            <a:xfrm>
              <a:off x="8527769" y="5096900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0551831" y="4725663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220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4447700" y="4712347"/>
              <a:ext cx="68159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R</a:t>
              </a:r>
              <a:r>
                <a:rPr kumimoji="1" lang="en-US" altLang="zh-CN" sz="2000" b="1" kern="0" baseline="-25000" dirty="0">
                  <a:solidFill>
                    <a:sysClr val="windowText" lastClr="000000"/>
                  </a:solidFill>
                  <a:latin typeface="+mn-ea"/>
                </a:rPr>
                <a:t>011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293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方正舒体" pitchFamily="2" charset="-122"/>
              </a:rPr>
              <a:t>相对寻址 </a:t>
            </a:r>
            <a:r>
              <a:rPr lang="en-US" altLang="zh-CN" dirty="0"/>
              <a:t>(Relative Addressing)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591018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/>
              <a:t>指令中的</a:t>
            </a:r>
            <a:r>
              <a:rPr lang="en-US" altLang="zh-CN" dirty="0"/>
              <a:t>D</a:t>
            </a:r>
            <a:r>
              <a:rPr lang="zh-CN" altLang="en-US" dirty="0"/>
              <a:t>加上</a:t>
            </a:r>
            <a:r>
              <a:rPr lang="en-US" altLang="zh-CN" dirty="0"/>
              <a:t>PC</a:t>
            </a:r>
            <a:r>
              <a:rPr lang="zh-CN" altLang="en-US" dirty="0"/>
              <a:t>的内容作为操作数的地址</a:t>
            </a:r>
            <a:r>
              <a:rPr lang="en-US" altLang="zh-CN" dirty="0"/>
              <a:t>.         </a:t>
            </a:r>
          </a:p>
          <a:p>
            <a:pPr>
              <a:lnSpc>
                <a:spcPct val="140000"/>
              </a:lnSpc>
            </a:pPr>
            <a:r>
              <a:rPr lang="en-US" altLang="zh-CN" dirty="0"/>
              <a:t>E=D+(PC)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040362" y="3194887"/>
            <a:ext cx="6283783" cy="943380"/>
            <a:chOff x="1040362" y="3194887"/>
            <a:chExt cx="6283783" cy="943380"/>
          </a:xfrm>
        </p:grpSpPr>
        <p:sp>
          <p:nvSpPr>
            <p:cNvPr id="25" name="Rectangle 6"/>
            <p:cNvSpPr>
              <a:spLocks noChangeArrowheads="1"/>
            </p:cNvSpPr>
            <p:nvPr/>
          </p:nvSpPr>
          <p:spPr bwMode="auto">
            <a:xfrm>
              <a:off x="1040362" y="3194887"/>
              <a:ext cx="1305161" cy="481013"/>
            </a:xfrm>
            <a:prstGeom prst="rect">
              <a:avLst/>
            </a:prstGeom>
            <a:solidFill>
              <a:srgbClr val="CCFF66"/>
            </a:solidFill>
            <a:ln w="2857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j</a:t>
              </a:r>
            </a:p>
          </p:txBody>
        </p:sp>
        <p:sp>
          <p:nvSpPr>
            <p:cNvPr id="26" name="Rectangle 7"/>
            <p:cNvSpPr>
              <a:spLocks noChangeArrowheads="1"/>
            </p:cNvSpPr>
            <p:nvPr/>
          </p:nvSpPr>
          <p:spPr bwMode="auto">
            <a:xfrm>
              <a:off x="2345524" y="3194887"/>
              <a:ext cx="1316846" cy="481013"/>
            </a:xfrm>
            <a:prstGeom prst="rect">
              <a:avLst/>
            </a:prstGeom>
            <a:solidFill>
              <a:srgbClr val="00B0F0"/>
            </a:solidFill>
            <a:ln w="2857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101</a:t>
              </a:r>
            </a:p>
          </p:txBody>
        </p:sp>
        <p:sp>
          <p:nvSpPr>
            <p:cNvPr id="27" name="Rectangle 9"/>
            <p:cNvSpPr>
              <a:spLocks noChangeArrowheads="1"/>
            </p:cNvSpPr>
            <p:nvPr/>
          </p:nvSpPr>
          <p:spPr bwMode="auto">
            <a:xfrm>
              <a:off x="3662370" y="3194887"/>
              <a:ext cx="3572875" cy="481013"/>
            </a:xfrm>
            <a:prstGeom prst="rect">
              <a:avLst/>
            </a:prstGeom>
            <a:solidFill>
              <a:srgbClr val="FFCC00"/>
            </a:solidFill>
            <a:ln w="2857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20</a:t>
              </a:r>
            </a:p>
          </p:txBody>
        </p:sp>
        <p:sp>
          <p:nvSpPr>
            <p:cNvPr id="22" name="Rectangle 10"/>
            <p:cNvSpPr>
              <a:spLocks noChangeArrowheads="1"/>
            </p:cNvSpPr>
            <p:nvPr/>
          </p:nvSpPr>
          <p:spPr bwMode="auto">
            <a:xfrm>
              <a:off x="1263406" y="3738157"/>
              <a:ext cx="946150" cy="396875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操作码</a:t>
              </a:r>
            </a:p>
          </p:txBody>
        </p:sp>
        <p:sp>
          <p:nvSpPr>
            <p:cNvPr id="23" name="Rectangle 11"/>
            <p:cNvSpPr>
              <a:spLocks noChangeArrowheads="1"/>
            </p:cNvSpPr>
            <p:nvPr/>
          </p:nvSpPr>
          <p:spPr bwMode="auto">
            <a:xfrm>
              <a:off x="2421140" y="3738157"/>
              <a:ext cx="1210588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寻址模式</a:t>
              </a:r>
            </a:p>
          </p:txBody>
        </p:sp>
        <p:sp>
          <p:nvSpPr>
            <p:cNvPr id="24" name="Rectangle 12"/>
            <p:cNvSpPr>
              <a:spLocks noChangeArrowheads="1"/>
            </p:cNvSpPr>
            <p:nvPr/>
          </p:nvSpPr>
          <p:spPr bwMode="auto">
            <a:xfrm>
              <a:off x="3868712" y="3738157"/>
              <a:ext cx="3455433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形式地址（偏移量）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527769" y="2773774"/>
            <a:ext cx="2684820" cy="2709639"/>
            <a:chOff x="8527769" y="2773774"/>
            <a:chExt cx="2684820" cy="2709639"/>
          </a:xfrm>
        </p:grpSpPr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9190986" y="2773774"/>
              <a:ext cx="697627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sz="20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rPr>
                <a:t>主存</a:t>
              </a: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8527769" y="3194887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551831" y="3559326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</a:p>
          </p:txBody>
        </p:sp>
        <p:sp>
          <p:nvSpPr>
            <p:cNvPr id="28" name="Rectangle 10"/>
            <p:cNvSpPr>
              <a:spLocks noChangeArrowheads="1"/>
            </p:cNvSpPr>
            <p:nvPr/>
          </p:nvSpPr>
          <p:spPr bwMode="auto">
            <a:xfrm>
              <a:off x="8527769" y="3581400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chemeClr val="tx1"/>
                  </a:solidFill>
                  <a:latin typeface="微软雅黑"/>
                  <a:ea typeface="微软雅黑"/>
                </a:rPr>
                <a:t>300</a:t>
              </a:r>
              <a:endParaRPr lang="zh-CN" altLang="en-US" dirty="0">
                <a:solidFill>
                  <a:schemeClr val="tx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9" name="Rectangle 10"/>
            <p:cNvSpPr>
              <a:spLocks noChangeArrowheads="1"/>
            </p:cNvSpPr>
            <p:nvPr/>
          </p:nvSpPr>
          <p:spPr bwMode="auto">
            <a:xfrm>
              <a:off x="8527769" y="3952637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0" name="Rectangle 10"/>
            <p:cNvSpPr>
              <a:spLocks noChangeArrowheads="1"/>
            </p:cNvSpPr>
            <p:nvPr/>
          </p:nvSpPr>
          <p:spPr bwMode="auto">
            <a:xfrm>
              <a:off x="8527769" y="4339150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8527769" y="4710387"/>
              <a:ext cx="2024062" cy="386513"/>
            </a:xfrm>
            <a:prstGeom prst="rect">
              <a:avLst/>
            </a:prstGeom>
            <a:solidFill>
              <a:srgbClr val="92D050"/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chemeClr val="tx1"/>
                  </a:solidFill>
                  <a:latin typeface="微软雅黑"/>
                  <a:ea typeface="微软雅黑"/>
                </a:rPr>
                <a:t>600</a:t>
              </a:r>
              <a:endParaRPr lang="zh-CN" altLang="en-US" b="1" dirty="0">
                <a:solidFill>
                  <a:schemeClr val="tx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2" name="Rectangle 10"/>
            <p:cNvSpPr>
              <a:spLocks noChangeArrowheads="1"/>
            </p:cNvSpPr>
            <p:nvPr/>
          </p:nvSpPr>
          <p:spPr bwMode="auto">
            <a:xfrm>
              <a:off x="8527769" y="5096900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0551831" y="4725663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220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520842" y="5000360"/>
            <a:ext cx="2685410" cy="481013"/>
            <a:chOff x="4520842" y="5000360"/>
            <a:chExt cx="2685410" cy="481013"/>
          </a:xfrm>
        </p:grpSpPr>
        <p:sp>
          <p:nvSpPr>
            <p:cNvPr id="33" name="Rectangle 9"/>
            <p:cNvSpPr>
              <a:spLocks noChangeArrowheads="1"/>
            </p:cNvSpPr>
            <p:nvPr/>
          </p:nvSpPr>
          <p:spPr bwMode="auto">
            <a:xfrm>
              <a:off x="5181600" y="5000360"/>
              <a:ext cx="2024652" cy="481013"/>
            </a:xfrm>
            <a:prstGeom prst="rect">
              <a:avLst/>
            </a:prstGeom>
            <a:solidFill>
              <a:srgbClr val="FFCC00"/>
            </a:solidFill>
            <a:ln w="2857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4520842" y="5081263"/>
              <a:ext cx="52610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PC</a:t>
              </a:r>
              <a:endParaRPr kumimoji="1" lang="en-US" altLang="zh-CN" sz="2000" b="1" kern="0" baseline="-2500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183793" y="3960043"/>
            <a:ext cx="1343976" cy="400110"/>
            <a:chOff x="8081114" y="2621713"/>
            <a:chExt cx="1274179" cy="400110"/>
          </a:xfrm>
        </p:grpSpPr>
        <p:sp>
          <p:nvSpPr>
            <p:cNvPr id="37" name="Line 6"/>
            <p:cNvSpPr>
              <a:spLocks noChangeShapeType="1"/>
            </p:cNvSpPr>
            <p:nvPr/>
          </p:nvSpPr>
          <p:spPr bwMode="auto">
            <a:xfrm>
              <a:off x="8081114" y="3021823"/>
              <a:ext cx="1274179" cy="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8394015" y="2621713"/>
              <a:ext cx="62644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220</a:t>
              </a:r>
            </a:p>
          </p:txBody>
        </p:sp>
      </p:grpSp>
      <p:sp>
        <p:nvSpPr>
          <p:cNvPr id="39" name="AutoShape 6"/>
          <p:cNvSpPr>
            <a:spLocks noChangeArrowheads="1"/>
          </p:cNvSpPr>
          <p:nvPr/>
        </p:nvSpPr>
        <p:spPr bwMode="auto">
          <a:xfrm>
            <a:off x="6889260" y="4222584"/>
            <a:ext cx="304800" cy="304800"/>
          </a:xfrm>
          <a:prstGeom prst="flowChartOr">
            <a:avLst/>
          </a:prstGeom>
          <a:solidFill>
            <a:srgbClr val="FFCC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itchFamily="34" charset="0"/>
              <a:ea typeface="华文细黑" pitchFamily="2" charset="-122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7029468" y="4514985"/>
            <a:ext cx="0" cy="485375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flipV="1">
            <a:off x="7035800" y="3675900"/>
            <a:ext cx="0" cy="521139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554B0BA8-121D-4D4B-96AB-77A1F48A6C1A}"/>
              </a:ext>
            </a:extLst>
          </p:cNvPr>
          <p:cNvGrpSpPr/>
          <p:nvPr/>
        </p:nvGrpSpPr>
        <p:grpSpPr>
          <a:xfrm>
            <a:off x="8006319" y="1660205"/>
            <a:ext cx="3381153" cy="579957"/>
            <a:chOff x="371537" y="4732301"/>
            <a:chExt cx="2678518" cy="579957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44105AB8-B998-44EB-841F-C744FA2BF179}"/>
                </a:ext>
              </a:extLst>
            </p:cNvPr>
            <p:cNvSpPr/>
            <p:nvPr/>
          </p:nvSpPr>
          <p:spPr>
            <a:xfrm>
              <a:off x="371537" y="4732301"/>
              <a:ext cx="2678518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B857C713-5A84-4BCD-ACDA-D5623994435A}"/>
                </a:ext>
              </a:extLst>
            </p:cNvPr>
            <p:cNvSpPr/>
            <p:nvPr/>
          </p:nvSpPr>
          <p:spPr>
            <a:xfrm>
              <a:off x="455430" y="4822224"/>
              <a:ext cx="253566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(PC)+D </a:t>
              </a: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还是</a:t>
              </a:r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(PC)+1+D?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0146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方正舒体" pitchFamily="2" charset="-122"/>
              </a:rPr>
              <a:t>基址</a:t>
            </a:r>
            <a:r>
              <a:rPr lang="en-US" altLang="zh-CN" dirty="0">
                <a:latin typeface="方正舒体" pitchFamily="2" charset="-122"/>
              </a:rPr>
              <a:t>/</a:t>
            </a:r>
            <a:r>
              <a:rPr lang="zh-CN" altLang="en-US" dirty="0">
                <a:latin typeface="方正舒体" pitchFamily="2" charset="-122"/>
              </a:rPr>
              <a:t>变址寻址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3"/>
            <a:ext cx="11371386" cy="2058647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defRPr/>
            </a:pPr>
            <a:r>
              <a:rPr lang="zh-CN" altLang="en-US" sz="2800" dirty="0"/>
              <a:t>操作数地址为基址</a:t>
            </a:r>
            <a:r>
              <a:rPr lang="en-US" altLang="zh-CN" sz="2800" dirty="0"/>
              <a:t>/</a:t>
            </a:r>
            <a:r>
              <a:rPr lang="zh-CN" altLang="en-US" sz="2800" dirty="0"/>
              <a:t>变址寄存器</a:t>
            </a:r>
            <a:r>
              <a:rPr lang="en-US" altLang="zh-CN" sz="2800" dirty="0"/>
              <a:t>+</a:t>
            </a:r>
            <a:r>
              <a:rPr lang="zh-CN" altLang="en-US" sz="2800" dirty="0"/>
              <a:t>偏移量      </a:t>
            </a:r>
            <a:r>
              <a:rPr lang="zh-CN" altLang="en-US" sz="2400" dirty="0">
                <a:solidFill>
                  <a:srgbClr val="C00000"/>
                </a:solidFill>
              </a:rPr>
              <a:t>基址寄存器一般不修改</a:t>
            </a:r>
          </a:p>
          <a:p>
            <a:pPr>
              <a:lnSpc>
                <a:spcPct val="115000"/>
              </a:lnSpc>
              <a:defRPr/>
            </a:pPr>
            <a:r>
              <a:rPr lang="en-US" altLang="zh-CN" sz="2800" dirty="0">
                <a:solidFill>
                  <a:srgbClr val="0000FF"/>
                </a:solidFill>
              </a:rPr>
              <a:t>E=D+(R)</a:t>
            </a:r>
          </a:p>
          <a:p>
            <a:pPr>
              <a:lnSpc>
                <a:spcPct val="115000"/>
              </a:lnSpc>
              <a:defRPr/>
            </a:pPr>
            <a:r>
              <a:rPr lang="en-US" altLang="zh-CN" sz="2800" dirty="0"/>
              <a:t>MOV AX, 32[SI]                 SI,DI </a:t>
            </a:r>
            <a:r>
              <a:rPr lang="zh-CN" altLang="en-US" sz="2800" dirty="0"/>
              <a:t>都称为变址寄存器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103862" y="3642672"/>
            <a:ext cx="6310632" cy="943380"/>
            <a:chOff x="1103862" y="3642672"/>
            <a:chExt cx="6310632" cy="943380"/>
          </a:xfrm>
        </p:grpSpPr>
        <p:sp>
          <p:nvSpPr>
            <p:cNvPr id="25" name="Rectangle 6"/>
            <p:cNvSpPr>
              <a:spLocks noChangeArrowheads="1"/>
            </p:cNvSpPr>
            <p:nvPr/>
          </p:nvSpPr>
          <p:spPr bwMode="auto">
            <a:xfrm>
              <a:off x="1103862" y="3642672"/>
              <a:ext cx="1305161" cy="481013"/>
            </a:xfrm>
            <a:prstGeom prst="rect">
              <a:avLst/>
            </a:prstGeom>
            <a:solidFill>
              <a:srgbClr val="CCFF66"/>
            </a:solidFill>
            <a:ln w="2857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 err="1">
                  <a:solidFill>
                    <a:sysClr val="windowText" lastClr="000000"/>
                  </a:solidFill>
                  <a:latin typeface="+mn-ea"/>
                </a:rPr>
                <a:t>mov</a:t>
              </a:r>
              <a:endParaRPr kumimoji="1" lang="en-US" altLang="zh-CN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6" name="Rectangle 7"/>
            <p:cNvSpPr>
              <a:spLocks noChangeArrowheads="1"/>
            </p:cNvSpPr>
            <p:nvPr/>
          </p:nvSpPr>
          <p:spPr bwMode="auto">
            <a:xfrm>
              <a:off x="2409024" y="3642672"/>
              <a:ext cx="1316846" cy="481013"/>
            </a:xfrm>
            <a:prstGeom prst="rect">
              <a:avLst/>
            </a:prstGeom>
            <a:solidFill>
              <a:srgbClr val="00B0F0"/>
            </a:solidFill>
            <a:ln w="2857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110</a:t>
              </a:r>
            </a:p>
          </p:txBody>
        </p:sp>
        <p:sp>
          <p:nvSpPr>
            <p:cNvPr id="27" name="Rectangle 9"/>
            <p:cNvSpPr>
              <a:spLocks noChangeArrowheads="1"/>
            </p:cNvSpPr>
            <p:nvPr/>
          </p:nvSpPr>
          <p:spPr bwMode="auto">
            <a:xfrm>
              <a:off x="5749932" y="3642672"/>
              <a:ext cx="1548813" cy="481013"/>
            </a:xfrm>
            <a:prstGeom prst="rect">
              <a:avLst/>
            </a:prstGeom>
            <a:solidFill>
              <a:srgbClr val="FFCC00"/>
            </a:solidFill>
            <a:ln w="2857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100</a:t>
              </a:r>
            </a:p>
          </p:txBody>
        </p:sp>
        <p:sp>
          <p:nvSpPr>
            <p:cNvPr id="41" name="Rectangle 9"/>
            <p:cNvSpPr>
              <a:spLocks noChangeArrowheads="1"/>
            </p:cNvSpPr>
            <p:nvPr/>
          </p:nvSpPr>
          <p:spPr bwMode="auto">
            <a:xfrm>
              <a:off x="3725362" y="3642672"/>
              <a:ext cx="2024570" cy="481013"/>
            </a:xfrm>
            <a:prstGeom prst="rect">
              <a:avLst/>
            </a:prstGeom>
            <a:solidFill>
              <a:srgbClr val="FFCC00"/>
            </a:solidFill>
            <a:ln w="2857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20</a:t>
              </a:r>
            </a:p>
          </p:txBody>
        </p:sp>
        <p:sp>
          <p:nvSpPr>
            <p:cNvPr id="22" name="Rectangle 10"/>
            <p:cNvSpPr>
              <a:spLocks noChangeArrowheads="1"/>
            </p:cNvSpPr>
            <p:nvPr/>
          </p:nvSpPr>
          <p:spPr bwMode="auto">
            <a:xfrm>
              <a:off x="1326906" y="4185942"/>
              <a:ext cx="946150" cy="396875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操作码</a:t>
              </a:r>
            </a:p>
          </p:txBody>
        </p:sp>
        <p:sp>
          <p:nvSpPr>
            <p:cNvPr id="23" name="Rectangle 11"/>
            <p:cNvSpPr>
              <a:spLocks noChangeArrowheads="1"/>
            </p:cNvSpPr>
            <p:nvPr/>
          </p:nvSpPr>
          <p:spPr bwMode="auto">
            <a:xfrm>
              <a:off x="2484640" y="4185942"/>
              <a:ext cx="1210588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寻址模式</a:t>
              </a:r>
            </a:p>
          </p:txBody>
        </p:sp>
        <p:sp>
          <p:nvSpPr>
            <p:cNvPr id="24" name="Rectangle 12"/>
            <p:cNvSpPr>
              <a:spLocks noChangeArrowheads="1"/>
            </p:cNvSpPr>
            <p:nvPr/>
          </p:nvSpPr>
          <p:spPr bwMode="auto">
            <a:xfrm>
              <a:off x="3499125" y="4172999"/>
              <a:ext cx="3915369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（偏移量</a:t>
              </a:r>
              <a:r>
                <a:rPr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+</a:t>
              </a: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寄存器编号）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591269" y="3231525"/>
            <a:ext cx="2684820" cy="2699673"/>
            <a:chOff x="8591269" y="3231525"/>
            <a:chExt cx="2684820" cy="2699673"/>
          </a:xfrm>
        </p:grpSpPr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9254486" y="3231525"/>
              <a:ext cx="697627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sz="20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rPr>
                <a:t>主存</a:t>
              </a: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8591269" y="3642672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615331" y="4007111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</a:p>
          </p:txBody>
        </p:sp>
        <p:sp>
          <p:nvSpPr>
            <p:cNvPr id="28" name="Rectangle 10"/>
            <p:cNvSpPr>
              <a:spLocks noChangeArrowheads="1"/>
            </p:cNvSpPr>
            <p:nvPr/>
          </p:nvSpPr>
          <p:spPr bwMode="auto">
            <a:xfrm>
              <a:off x="8591269" y="4029185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chemeClr val="tx1"/>
                  </a:solidFill>
                  <a:latin typeface="微软雅黑"/>
                  <a:ea typeface="微软雅黑"/>
                </a:rPr>
                <a:t>300</a:t>
              </a:r>
              <a:endParaRPr lang="zh-CN" altLang="en-US" dirty="0">
                <a:solidFill>
                  <a:schemeClr val="tx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9" name="Rectangle 10"/>
            <p:cNvSpPr>
              <a:spLocks noChangeArrowheads="1"/>
            </p:cNvSpPr>
            <p:nvPr/>
          </p:nvSpPr>
          <p:spPr bwMode="auto">
            <a:xfrm>
              <a:off x="8591269" y="4400422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0" name="Rectangle 10"/>
            <p:cNvSpPr>
              <a:spLocks noChangeArrowheads="1"/>
            </p:cNvSpPr>
            <p:nvPr/>
          </p:nvSpPr>
          <p:spPr bwMode="auto">
            <a:xfrm>
              <a:off x="8591269" y="4786935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8591269" y="5158172"/>
              <a:ext cx="2024062" cy="386513"/>
            </a:xfrm>
            <a:prstGeom prst="rect">
              <a:avLst/>
            </a:prstGeom>
            <a:solidFill>
              <a:srgbClr val="92D050"/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chemeClr val="tx1"/>
                  </a:solidFill>
                  <a:latin typeface="微软雅黑"/>
                  <a:ea typeface="微软雅黑"/>
                </a:rPr>
                <a:t>600</a:t>
              </a:r>
              <a:endParaRPr lang="zh-CN" altLang="en-US" b="1" dirty="0">
                <a:solidFill>
                  <a:schemeClr val="tx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2" name="Rectangle 10"/>
            <p:cNvSpPr>
              <a:spLocks noChangeArrowheads="1"/>
            </p:cNvSpPr>
            <p:nvPr/>
          </p:nvSpPr>
          <p:spPr bwMode="auto">
            <a:xfrm>
              <a:off x="8591269" y="5544685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0615331" y="5173448"/>
              <a:ext cx="66075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220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410483" y="5448145"/>
            <a:ext cx="2763156" cy="481013"/>
            <a:chOff x="4506596" y="5448145"/>
            <a:chExt cx="2763156" cy="481013"/>
          </a:xfrm>
        </p:grpSpPr>
        <p:sp>
          <p:nvSpPr>
            <p:cNvPr id="33" name="Rectangle 9"/>
            <p:cNvSpPr>
              <a:spLocks noChangeArrowheads="1"/>
            </p:cNvSpPr>
            <p:nvPr/>
          </p:nvSpPr>
          <p:spPr bwMode="auto">
            <a:xfrm>
              <a:off x="5245100" y="5448145"/>
              <a:ext cx="2024652" cy="481013"/>
            </a:xfrm>
            <a:prstGeom prst="rect">
              <a:avLst/>
            </a:prstGeom>
            <a:solidFill>
              <a:srgbClr val="FFCC00"/>
            </a:solidFill>
            <a:ln w="2857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4506596" y="5529048"/>
              <a:ext cx="68159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R</a:t>
              </a:r>
              <a:r>
                <a:rPr kumimoji="1" lang="en-US" altLang="zh-CN" sz="2000" b="1" kern="0" baseline="-25000" dirty="0">
                  <a:solidFill>
                    <a:sysClr val="windowText" lastClr="000000"/>
                  </a:solidFill>
                  <a:latin typeface="+mn-ea"/>
                </a:rPr>
                <a:t>100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247293" y="4407828"/>
            <a:ext cx="1343976" cy="400110"/>
            <a:chOff x="8081114" y="2621713"/>
            <a:chExt cx="1274179" cy="400110"/>
          </a:xfrm>
        </p:grpSpPr>
        <p:sp>
          <p:nvSpPr>
            <p:cNvPr id="37" name="Line 6"/>
            <p:cNvSpPr>
              <a:spLocks noChangeShapeType="1"/>
            </p:cNvSpPr>
            <p:nvPr/>
          </p:nvSpPr>
          <p:spPr bwMode="auto">
            <a:xfrm>
              <a:off x="8081114" y="3021823"/>
              <a:ext cx="1274179" cy="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8394015" y="2621713"/>
              <a:ext cx="62644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220</a:t>
              </a:r>
            </a:p>
          </p:txBody>
        </p:sp>
      </p:grpSp>
      <p:cxnSp>
        <p:nvCxnSpPr>
          <p:cNvPr id="7" name="直接箭头连接符 6"/>
          <p:cNvCxnSpPr/>
          <p:nvPr/>
        </p:nvCxnSpPr>
        <p:spPr>
          <a:xfrm>
            <a:off x="7117352" y="4962770"/>
            <a:ext cx="0" cy="485375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4737647" y="4123685"/>
            <a:ext cx="2532105" cy="851484"/>
            <a:chOff x="4737647" y="4123685"/>
            <a:chExt cx="2532105" cy="851484"/>
          </a:xfrm>
        </p:grpSpPr>
        <p:sp>
          <p:nvSpPr>
            <p:cNvPr id="39" name="AutoShape 6"/>
            <p:cNvSpPr>
              <a:spLocks noChangeArrowheads="1"/>
            </p:cNvSpPr>
            <p:nvPr/>
          </p:nvSpPr>
          <p:spPr bwMode="auto">
            <a:xfrm>
              <a:off x="6964952" y="4670369"/>
              <a:ext cx="304800" cy="304800"/>
            </a:xfrm>
            <a:prstGeom prst="flowChartOr">
              <a:avLst/>
            </a:prstGeom>
            <a:solidFill>
              <a:srgbClr val="FFCC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cxnSp>
          <p:nvCxnSpPr>
            <p:cNvPr id="40" name="直接箭头连接符 39"/>
            <p:cNvCxnSpPr>
              <a:endCxn id="41" idx="2"/>
            </p:cNvCxnSpPr>
            <p:nvPr/>
          </p:nvCxnSpPr>
          <p:spPr>
            <a:xfrm flipV="1">
              <a:off x="4737647" y="4123685"/>
              <a:ext cx="0" cy="663250"/>
            </a:xfrm>
            <a:prstGeom prst="straightConnector1">
              <a:avLst/>
            </a:prstGeom>
            <a:ln w="31750" cap="sq">
              <a:solidFill>
                <a:schemeClr val="tx1"/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/>
            <p:nvPr/>
          </p:nvCxnSpPr>
          <p:spPr>
            <a:xfrm flipH="1">
              <a:off x="4737647" y="4812345"/>
              <a:ext cx="2227305" cy="0"/>
            </a:xfrm>
            <a:prstGeom prst="straightConnector1">
              <a:avLst/>
            </a:prstGeom>
            <a:ln w="31750" cap="sq">
              <a:solidFill>
                <a:schemeClr val="tx1"/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Line 6">
            <a:extLst>
              <a:ext uri="{FF2B5EF4-FFF2-40B4-BE49-F238E27FC236}">
                <a16:creationId xmlns:a16="http://schemas.microsoft.com/office/drawing/2014/main" id="{7407061B-D9CB-44B3-9AB8-B3B472376107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5008448" y="4769520"/>
            <a:ext cx="1820125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5656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870" y="3626806"/>
            <a:ext cx="4297875" cy="30023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堆栈寻址方式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7957677" cy="5637024"/>
          </a:xfrm>
        </p:spPr>
        <p:txBody>
          <a:bodyPr>
            <a:normAutofit/>
          </a:bodyPr>
          <a:lstStyle/>
          <a:p>
            <a:r>
              <a:rPr lang="zh-CN" altLang="en-US" sz="2500" b="1" dirty="0"/>
              <a:t>硬件堆栈（寄存器串联堆栈）</a:t>
            </a:r>
          </a:p>
          <a:p>
            <a:pPr lvl="1"/>
            <a:r>
              <a:rPr kumimoji="1" lang="en-US" altLang="zh-CN" dirty="0">
                <a:sym typeface="Wingdings" pitchFamily="2" charset="2"/>
              </a:rPr>
              <a:t>CPU</a:t>
            </a:r>
            <a:r>
              <a:rPr kumimoji="1" lang="zh-CN" altLang="en-US" dirty="0">
                <a:sym typeface="Wingdings" pitchFamily="2" charset="2"/>
              </a:rPr>
              <a:t>内部</a:t>
            </a:r>
            <a:r>
              <a:rPr kumimoji="1" lang="zh-CN" altLang="en-US" dirty="0"/>
              <a:t>一组串联的寄存器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数据的传送在栈顶和通用寄存器之间进行    </a:t>
            </a:r>
          </a:p>
          <a:p>
            <a:pPr lvl="1"/>
            <a:r>
              <a:rPr kumimoji="1" lang="zh-CN" altLang="en-US" dirty="0">
                <a:sym typeface="Wingdings 2" pitchFamily="18" charset="2"/>
              </a:rPr>
              <a:t>栈顶不动，数据移动，</a:t>
            </a:r>
            <a:r>
              <a:rPr kumimoji="1" lang="zh-CN" altLang="en-US" dirty="0">
                <a:sym typeface="Wingdings" pitchFamily="2" charset="2"/>
              </a:rPr>
              <a:t>进出栈所有数据都需移动</a:t>
            </a:r>
            <a:endParaRPr kumimoji="1" lang="en-US" altLang="zh-CN" dirty="0">
              <a:sym typeface="Wingdings 2" pitchFamily="18" charset="2"/>
            </a:endParaRPr>
          </a:p>
          <a:p>
            <a:pPr lvl="1"/>
            <a:r>
              <a:rPr kumimoji="1" lang="zh-CN" altLang="en-US" dirty="0">
                <a:sym typeface="Wingdings" pitchFamily="2" charset="2"/>
              </a:rPr>
              <a:t>栈容量有限</a:t>
            </a:r>
          </a:p>
          <a:p>
            <a:r>
              <a:rPr lang="zh-CN" altLang="en-US" b="1" dirty="0"/>
              <a:t>软件堆栈（内存堆栈）</a:t>
            </a:r>
            <a:endParaRPr lang="en-US" altLang="zh-CN" b="1" dirty="0"/>
          </a:p>
          <a:p>
            <a:pPr lvl="1"/>
            <a:r>
              <a:rPr kumimoji="1" lang="zh-CN" altLang="en-US" dirty="0">
                <a:sym typeface="Wingdings" pitchFamily="2" charset="2"/>
              </a:rPr>
              <a:t>内存区间做堆栈</a:t>
            </a:r>
            <a:endParaRPr kumimoji="1" lang="en-US" altLang="zh-CN" dirty="0"/>
          </a:p>
          <a:p>
            <a:pPr lvl="1"/>
            <a:r>
              <a:rPr lang="en-US" altLang="zh-CN" dirty="0"/>
              <a:t>SP---</a:t>
            </a:r>
            <a:r>
              <a:rPr lang="zh-CN" altLang="en-US" dirty="0"/>
              <a:t>堆栈指示器</a:t>
            </a:r>
            <a:r>
              <a:rPr lang="en-US" altLang="zh-CN" dirty="0"/>
              <a:t>(</a:t>
            </a:r>
            <a:r>
              <a:rPr lang="zh-CN" altLang="en-US" dirty="0"/>
              <a:t>栈指针</a:t>
            </a:r>
            <a:r>
              <a:rPr lang="en-US" altLang="zh-CN" dirty="0"/>
              <a:t>),</a:t>
            </a:r>
            <a:r>
              <a:rPr lang="zh-CN" altLang="en-US" dirty="0"/>
              <a:t>改变</a:t>
            </a:r>
            <a:r>
              <a:rPr lang="en-US" altLang="zh-CN" dirty="0"/>
              <a:t>SP</a:t>
            </a:r>
            <a:r>
              <a:rPr lang="zh-CN" altLang="en-US" dirty="0"/>
              <a:t>即可移动栈顶位置。</a:t>
            </a:r>
            <a:endParaRPr lang="en-US" altLang="zh-CN" dirty="0"/>
          </a:p>
          <a:p>
            <a:pPr lvl="1"/>
            <a:r>
              <a:rPr kumimoji="1" lang="zh-CN" altLang="en-US" dirty="0">
                <a:sym typeface="Wingdings 2" pitchFamily="18" charset="2"/>
              </a:rPr>
              <a:t>栈顶移动，数据不动，非破坏性读出</a:t>
            </a:r>
            <a:endParaRPr kumimoji="1" lang="zh-CN" altLang="en-US" dirty="0">
              <a:sym typeface="Wingdings" pitchFamily="2" charset="2"/>
            </a:endParaRPr>
          </a:p>
          <a:p>
            <a:pPr lvl="1"/>
            <a:r>
              <a:rPr kumimoji="1" lang="zh-CN" altLang="en-US" dirty="0">
                <a:sym typeface="Wingdings" pitchFamily="2" charset="2"/>
              </a:rPr>
              <a:t>栈容量大，栈数目容量均可自定义</a:t>
            </a:r>
            <a:endParaRPr kumimoji="1" lang="en-US" altLang="zh-CN" dirty="0">
              <a:sym typeface="Wingdings" pitchFamily="2" charset="2"/>
            </a:endParaRPr>
          </a:p>
          <a:p>
            <a:pPr>
              <a:lnSpc>
                <a:spcPct val="125000"/>
              </a:lnSpc>
            </a:pPr>
            <a:endParaRPr lang="zh-CN" altLang="en-US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768" y="955464"/>
            <a:ext cx="3792077" cy="261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66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硬件堆栈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500117" y="2132880"/>
            <a:ext cx="1524000" cy="2286000"/>
            <a:chOff x="4500117" y="2132880"/>
            <a:chExt cx="1524000" cy="2286000"/>
          </a:xfrm>
        </p:grpSpPr>
        <p:sp>
          <p:nvSpPr>
            <p:cNvPr id="1445897" name="Rectangle 9"/>
            <p:cNvSpPr>
              <a:spLocks noChangeArrowheads="1"/>
            </p:cNvSpPr>
            <p:nvPr/>
          </p:nvSpPr>
          <p:spPr bwMode="auto">
            <a:xfrm>
              <a:off x="4500117" y="2132880"/>
              <a:ext cx="1524000" cy="381000"/>
            </a:xfrm>
            <a:prstGeom prst="rect">
              <a:avLst/>
            </a:prstGeom>
            <a:solidFill>
              <a:srgbClr val="CCFF66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000" b="1">
                  <a:solidFill>
                    <a:srgbClr val="000000"/>
                  </a:solidFill>
                  <a:latin typeface="+mj-ea"/>
                  <a:ea typeface="+mj-ea"/>
                </a:rPr>
                <a:t>BX</a:t>
              </a:r>
            </a:p>
          </p:txBody>
        </p:sp>
        <p:sp>
          <p:nvSpPr>
            <p:cNvPr id="1445898" name="Rectangle 10"/>
            <p:cNvSpPr>
              <a:spLocks noChangeArrowheads="1"/>
            </p:cNvSpPr>
            <p:nvPr/>
          </p:nvSpPr>
          <p:spPr bwMode="auto">
            <a:xfrm>
              <a:off x="4500117" y="2971080"/>
              <a:ext cx="1524000" cy="304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r>
                <a:rPr lang="en-US" altLang="zh-CN" b="1">
                  <a:solidFill>
                    <a:srgbClr val="0000FF"/>
                  </a:solidFill>
                  <a:latin typeface="+mj-ea"/>
                  <a:ea typeface="+mj-ea"/>
                </a:rPr>
                <a:t>BX</a:t>
              </a:r>
            </a:p>
          </p:txBody>
        </p:sp>
        <p:sp>
          <p:nvSpPr>
            <p:cNvPr id="1445899" name="Rectangle 11"/>
            <p:cNvSpPr>
              <a:spLocks noChangeArrowheads="1"/>
            </p:cNvSpPr>
            <p:nvPr/>
          </p:nvSpPr>
          <p:spPr bwMode="auto">
            <a:xfrm>
              <a:off x="4500117" y="3352080"/>
              <a:ext cx="15240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r>
                <a:rPr lang="en-US" altLang="zh-CN" b="1">
                  <a:solidFill>
                    <a:srgbClr val="0000FF"/>
                  </a:solidFill>
                  <a:latin typeface="+mj-ea"/>
                  <a:ea typeface="+mj-ea"/>
                </a:rPr>
                <a:t>AX</a:t>
              </a:r>
            </a:p>
          </p:txBody>
        </p:sp>
        <p:sp>
          <p:nvSpPr>
            <p:cNvPr id="1445900" name="Rectangle 12"/>
            <p:cNvSpPr>
              <a:spLocks noChangeArrowheads="1"/>
            </p:cNvSpPr>
            <p:nvPr/>
          </p:nvSpPr>
          <p:spPr bwMode="auto">
            <a:xfrm>
              <a:off x="4500117" y="3733080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zh-CN" altLang="zh-CN" b="1">
                <a:solidFill>
                  <a:srgbClr val="B2B2B2"/>
                </a:solidFill>
                <a:latin typeface="+mj-ea"/>
                <a:ea typeface="+mj-ea"/>
              </a:endParaRPr>
            </a:p>
          </p:txBody>
        </p:sp>
        <p:sp>
          <p:nvSpPr>
            <p:cNvPr id="1445901" name="Rectangle 13"/>
            <p:cNvSpPr>
              <a:spLocks noChangeArrowheads="1"/>
            </p:cNvSpPr>
            <p:nvPr/>
          </p:nvSpPr>
          <p:spPr bwMode="auto">
            <a:xfrm>
              <a:off x="4500117" y="4114080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zh-CN" altLang="zh-CN" b="1">
                <a:solidFill>
                  <a:srgbClr val="B2B2B2"/>
                </a:solidFill>
                <a:latin typeface="+mj-ea"/>
                <a:ea typeface="+mj-ea"/>
              </a:endParaRPr>
            </a:p>
          </p:txBody>
        </p:sp>
        <p:sp>
          <p:nvSpPr>
            <p:cNvPr id="1445902" name="AutoShape 14"/>
            <p:cNvSpPr>
              <a:spLocks noChangeArrowheads="1"/>
            </p:cNvSpPr>
            <p:nvPr/>
          </p:nvSpPr>
          <p:spPr bwMode="auto">
            <a:xfrm>
              <a:off x="5109717" y="2513880"/>
              <a:ext cx="304800" cy="457200"/>
            </a:xfrm>
            <a:prstGeom prst="upDownArrow">
              <a:avLst>
                <a:gd name="adj1" fmla="val 50000"/>
                <a:gd name="adj2" fmla="val 30000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516242" y="2132880"/>
            <a:ext cx="1524000" cy="2286000"/>
            <a:chOff x="6516242" y="2132880"/>
            <a:chExt cx="1524000" cy="2286000"/>
          </a:xfrm>
        </p:grpSpPr>
        <p:sp>
          <p:nvSpPr>
            <p:cNvPr id="1445903" name="Rectangle 15"/>
            <p:cNvSpPr>
              <a:spLocks noChangeArrowheads="1"/>
            </p:cNvSpPr>
            <p:nvPr/>
          </p:nvSpPr>
          <p:spPr bwMode="auto">
            <a:xfrm>
              <a:off x="6516242" y="2132880"/>
              <a:ext cx="1524000" cy="381000"/>
            </a:xfrm>
            <a:prstGeom prst="rect">
              <a:avLst/>
            </a:prstGeom>
            <a:solidFill>
              <a:srgbClr val="CCFF66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000" b="1">
                  <a:solidFill>
                    <a:srgbClr val="000000"/>
                  </a:solidFill>
                  <a:latin typeface="+mj-ea"/>
                  <a:ea typeface="+mj-ea"/>
                </a:rPr>
                <a:t>CX</a:t>
              </a:r>
            </a:p>
          </p:txBody>
        </p:sp>
        <p:sp>
          <p:nvSpPr>
            <p:cNvPr id="1445904" name="Rectangle 16"/>
            <p:cNvSpPr>
              <a:spLocks noChangeArrowheads="1"/>
            </p:cNvSpPr>
            <p:nvPr/>
          </p:nvSpPr>
          <p:spPr bwMode="auto">
            <a:xfrm>
              <a:off x="6516242" y="2971080"/>
              <a:ext cx="1524000" cy="30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r>
                <a:rPr lang="en-US" altLang="zh-CN" b="1">
                  <a:solidFill>
                    <a:srgbClr val="0000FF"/>
                  </a:solidFill>
                  <a:latin typeface="+mj-ea"/>
                  <a:ea typeface="+mj-ea"/>
                </a:rPr>
                <a:t>CX</a:t>
              </a:r>
            </a:p>
          </p:txBody>
        </p:sp>
        <p:sp>
          <p:nvSpPr>
            <p:cNvPr id="1445905" name="Rectangle 17"/>
            <p:cNvSpPr>
              <a:spLocks noChangeArrowheads="1"/>
            </p:cNvSpPr>
            <p:nvPr/>
          </p:nvSpPr>
          <p:spPr bwMode="auto">
            <a:xfrm>
              <a:off x="6516242" y="3352080"/>
              <a:ext cx="1524000" cy="304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r>
                <a:rPr lang="en-US" altLang="zh-CN" b="1">
                  <a:solidFill>
                    <a:srgbClr val="0000FF"/>
                  </a:solidFill>
                  <a:latin typeface="+mj-ea"/>
                  <a:ea typeface="+mj-ea"/>
                </a:rPr>
                <a:t>BX</a:t>
              </a:r>
            </a:p>
          </p:txBody>
        </p:sp>
        <p:sp>
          <p:nvSpPr>
            <p:cNvPr id="1445906" name="Rectangle 18"/>
            <p:cNvSpPr>
              <a:spLocks noChangeArrowheads="1"/>
            </p:cNvSpPr>
            <p:nvPr/>
          </p:nvSpPr>
          <p:spPr bwMode="auto">
            <a:xfrm>
              <a:off x="6516242" y="3733080"/>
              <a:ext cx="15240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r>
                <a:rPr lang="en-US" altLang="zh-CN" b="1" dirty="0">
                  <a:solidFill>
                    <a:srgbClr val="0000FF"/>
                  </a:solidFill>
                  <a:latin typeface="+mj-ea"/>
                  <a:ea typeface="+mj-ea"/>
                </a:rPr>
                <a:t>AX</a:t>
              </a:r>
            </a:p>
          </p:txBody>
        </p:sp>
        <p:sp>
          <p:nvSpPr>
            <p:cNvPr id="1445907" name="Rectangle 19"/>
            <p:cNvSpPr>
              <a:spLocks noChangeArrowheads="1"/>
            </p:cNvSpPr>
            <p:nvPr/>
          </p:nvSpPr>
          <p:spPr bwMode="auto">
            <a:xfrm>
              <a:off x="6516242" y="4114080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zh-CN" altLang="zh-CN" b="1">
                <a:solidFill>
                  <a:srgbClr val="B2B2B2"/>
                </a:solidFill>
                <a:latin typeface="+mj-ea"/>
                <a:ea typeface="+mj-ea"/>
              </a:endParaRPr>
            </a:p>
          </p:txBody>
        </p:sp>
        <p:sp>
          <p:nvSpPr>
            <p:cNvPr id="1445908" name="AutoShape 20"/>
            <p:cNvSpPr>
              <a:spLocks noChangeArrowheads="1"/>
            </p:cNvSpPr>
            <p:nvPr/>
          </p:nvSpPr>
          <p:spPr bwMode="auto">
            <a:xfrm>
              <a:off x="7125842" y="2513880"/>
              <a:ext cx="304800" cy="457200"/>
            </a:xfrm>
            <a:prstGeom prst="upDownArrow">
              <a:avLst>
                <a:gd name="adj1" fmla="val 50000"/>
                <a:gd name="adj2" fmla="val 30000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445909" name="Rectangle 21"/>
          <p:cNvSpPr>
            <a:spLocks noChangeArrowheads="1"/>
          </p:cNvSpPr>
          <p:nvPr/>
        </p:nvSpPr>
        <p:spPr bwMode="auto">
          <a:xfrm>
            <a:off x="2501470" y="4544294"/>
            <a:ext cx="14414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2000" b="1" dirty="0">
                <a:solidFill>
                  <a:srgbClr val="000000"/>
                </a:solidFill>
                <a:latin typeface="+mj-ea"/>
                <a:ea typeface="+mj-ea"/>
              </a:rPr>
              <a:t> PUSH AX</a:t>
            </a:r>
          </a:p>
        </p:txBody>
      </p:sp>
      <p:sp>
        <p:nvSpPr>
          <p:cNvPr id="1445910" name="Rectangle 22"/>
          <p:cNvSpPr>
            <a:spLocks noChangeArrowheads="1"/>
          </p:cNvSpPr>
          <p:nvPr/>
        </p:nvSpPr>
        <p:spPr bwMode="auto">
          <a:xfrm>
            <a:off x="4528793" y="4544294"/>
            <a:ext cx="14237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2000" b="1" dirty="0">
                <a:solidFill>
                  <a:srgbClr val="000000"/>
                </a:solidFill>
                <a:latin typeface="+mj-ea"/>
                <a:ea typeface="+mj-ea"/>
              </a:rPr>
              <a:t> PUSH BX</a:t>
            </a:r>
          </a:p>
        </p:txBody>
      </p:sp>
      <p:sp>
        <p:nvSpPr>
          <p:cNvPr id="1445911" name="Rectangle 23"/>
          <p:cNvSpPr>
            <a:spLocks noChangeArrowheads="1"/>
          </p:cNvSpPr>
          <p:nvPr/>
        </p:nvSpPr>
        <p:spPr bwMode="auto">
          <a:xfrm>
            <a:off x="6546512" y="4537944"/>
            <a:ext cx="14221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2000" b="1" dirty="0">
                <a:solidFill>
                  <a:srgbClr val="000000"/>
                </a:solidFill>
                <a:latin typeface="+mj-ea"/>
                <a:ea typeface="+mj-ea"/>
              </a:rPr>
              <a:t> PUSH CX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472042" y="2132880"/>
            <a:ext cx="1524000" cy="2286000"/>
            <a:chOff x="8472042" y="2132880"/>
            <a:chExt cx="1524000" cy="2286000"/>
          </a:xfrm>
        </p:grpSpPr>
        <p:sp>
          <p:nvSpPr>
            <p:cNvPr id="1445912" name="Rectangle 24"/>
            <p:cNvSpPr>
              <a:spLocks noChangeArrowheads="1"/>
            </p:cNvSpPr>
            <p:nvPr/>
          </p:nvSpPr>
          <p:spPr bwMode="auto">
            <a:xfrm>
              <a:off x="8472042" y="2132880"/>
              <a:ext cx="1524000" cy="381000"/>
            </a:xfrm>
            <a:prstGeom prst="rect">
              <a:avLst/>
            </a:prstGeom>
            <a:solidFill>
              <a:srgbClr val="CCFF66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000" b="1">
                  <a:solidFill>
                    <a:srgbClr val="000000"/>
                  </a:solidFill>
                  <a:latin typeface="+mj-ea"/>
                  <a:ea typeface="+mj-ea"/>
                </a:rPr>
                <a:t>CX</a:t>
              </a:r>
            </a:p>
          </p:txBody>
        </p:sp>
        <p:sp>
          <p:nvSpPr>
            <p:cNvPr id="1445913" name="Rectangle 25"/>
            <p:cNvSpPr>
              <a:spLocks noChangeArrowheads="1"/>
            </p:cNvSpPr>
            <p:nvPr/>
          </p:nvSpPr>
          <p:spPr bwMode="auto">
            <a:xfrm>
              <a:off x="8472042" y="2971080"/>
              <a:ext cx="1524000" cy="304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r>
                <a:rPr lang="en-US" altLang="zh-CN" b="1">
                  <a:solidFill>
                    <a:srgbClr val="0000FF"/>
                  </a:solidFill>
                  <a:latin typeface="+mj-ea"/>
                  <a:ea typeface="+mj-ea"/>
                </a:rPr>
                <a:t>BX</a:t>
              </a:r>
            </a:p>
          </p:txBody>
        </p:sp>
        <p:sp>
          <p:nvSpPr>
            <p:cNvPr id="1445914" name="Rectangle 26"/>
            <p:cNvSpPr>
              <a:spLocks noChangeArrowheads="1"/>
            </p:cNvSpPr>
            <p:nvPr/>
          </p:nvSpPr>
          <p:spPr bwMode="auto">
            <a:xfrm>
              <a:off x="8472042" y="3352080"/>
              <a:ext cx="15240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r>
                <a:rPr lang="en-US" altLang="zh-CN" b="1">
                  <a:solidFill>
                    <a:srgbClr val="0000FF"/>
                  </a:solidFill>
                  <a:latin typeface="+mj-ea"/>
                  <a:ea typeface="+mj-ea"/>
                </a:rPr>
                <a:t>AX</a:t>
              </a:r>
            </a:p>
          </p:txBody>
        </p:sp>
        <p:sp>
          <p:nvSpPr>
            <p:cNvPr id="1445915" name="Rectangle 27"/>
            <p:cNvSpPr>
              <a:spLocks noChangeArrowheads="1"/>
            </p:cNvSpPr>
            <p:nvPr/>
          </p:nvSpPr>
          <p:spPr bwMode="auto">
            <a:xfrm>
              <a:off x="8472042" y="3733080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zh-CN" altLang="zh-CN" b="1">
                <a:solidFill>
                  <a:srgbClr val="B2B2B2"/>
                </a:solidFill>
                <a:latin typeface="+mj-ea"/>
                <a:ea typeface="+mj-ea"/>
              </a:endParaRPr>
            </a:p>
          </p:txBody>
        </p:sp>
        <p:sp>
          <p:nvSpPr>
            <p:cNvPr id="1445916" name="Rectangle 28"/>
            <p:cNvSpPr>
              <a:spLocks noChangeArrowheads="1"/>
            </p:cNvSpPr>
            <p:nvPr/>
          </p:nvSpPr>
          <p:spPr bwMode="auto">
            <a:xfrm>
              <a:off x="8472042" y="4114080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zh-CN" altLang="zh-CN" b="1">
                <a:solidFill>
                  <a:srgbClr val="B2B2B2"/>
                </a:solidFill>
                <a:latin typeface="+mj-ea"/>
                <a:ea typeface="+mj-ea"/>
              </a:endParaRPr>
            </a:p>
          </p:txBody>
        </p:sp>
        <p:sp>
          <p:nvSpPr>
            <p:cNvPr id="1445917" name="AutoShape 29"/>
            <p:cNvSpPr>
              <a:spLocks noChangeArrowheads="1"/>
            </p:cNvSpPr>
            <p:nvPr/>
          </p:nvSpPr>
          <p:spPr bwMode="auto">
            <a:xfrm>
              <a:off x="9081642" y="2513880"/>
              <a:ext cx="304800" cy="457200"/>
            </a:xfrm>
            <a:prstGeom prst="upDownArrow">
              <a:avLst>
                <a:gd name="adj1" fmla="val 50000"/>
                <a:gd name="adj2" fmla="val 30000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445918" name="Rectangle 30"/>
          <p:cNvSpPr>
            <a:spLocks noChangeArrowheads="1"/>
          </p:cNvSpPr>
          <p:nvPr/>
        </p:nvSpPr>
        <p:spPr bwMode="auto">
          <a:xfrm>
            <a:off x="8592898" y="4537944"/>
            <a:ext cx="12378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2000" b="1" dirty="0">
                <a:solidFill>
                  <a:srgbClr val="000000"/>
                </a:solidFill>
                <a:latin typeface="+mj-ea"/>
                <a:ea typeface="+mj-ea"/>
              </a:rPr>
              <a:t> POP CX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631505" y="2150343"/>
            <a:ext cx="2460624" cy="2286000"/>
            <a:chOff x="1631505" y="2150343"/>
            <a:chExt cx="2460624" cy="2286000"/>
          </a:xfrm>
        </p:grpSpPr>
        <p:sp>
          <p:nvSpPr>
            <p:cNvPr id="1445891" name="Rectangle 3"/>
            <p:cNvSpPr>
              <a:spLocks noChangeArrowheads="1"/>
            </p:cNvSpPr>
            <p:nvPr/>
          </p:nvSpPr>
          <p:spPr bwMode="auto">
            <a:xfrm>
              <a:off x="2568129" y="2150343"/>
              <a:ext cx="1524000" cy="381000"/>
            </a:xfrm>
            <a:prstGeom prst="rect">
              <a:avLst/>
            </a:prstGeom>
            <a:solidFill>
              <a:srgbClr val="CCFF66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000" b="1">
                  <a:solidFill>
                    <a:srgbClr val="000000"/>
                  </a:solidFill>
                  <a:latin typeface="+mj-ea"/>
                  <a:ea typeface="+mj-ea"/>
                </a:rPr>
                <a:t>AX</a:t>
              </a:r>
            </a:p>
          </p:txBody>
        </p:sp>
        <p:sp>
          <p:nvSpPr>
            <p:cNvPr id="1445892" name="Rectangle 4"/>
            <p:cNvSpPr>
              <a:spLocks noChangeArrowheads="1"/>
            </p:cNvSpPr>
            <p:nvPr/>
          </p:nvSpPr>
          <p:spPr bwMode="auto">
            <a:xfrm>
              <a:off x="2568129" y="2988543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en-US" altLang="zh-CN" b="1" dirty="0">
                <a:solidFill>
                  <a:srgbClr val="0000FF"/>
                </a:solidFill>
                <a:latin typeface="+mj-ea"/>
                <a:ea typeface="+mj-ea"/>
              </a:endParaRPr>
            </a:p>
          </p:txBody>
        </p:sp>
        <p:sp>
          <p:nvSpPr>
            <p:cNvPr id="1445893" name="Rectangle 5"/>
            <p:cNvSpPr>
              <a:spLocks noChangeArrowheads="1"/>
            </p:cNvSpPr>
            <p:nvPr/>
          </p:nvSpPr>
          <p:spPr bwMode="auto">
            <a:xfrm>
              <a:off x="2568129" y="3369543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zh-CN" altLang="zh-CN" b="1">
                <a:solidFill>
                  <a:srgbClr val="B2B2B2"/>
                </a:solidFill>
                <a:latin typeface="+mj-ea"/>
                <a:ea typeface="+mj-ea"/>
              </a:endParaRPr>
            </a:p>
          </p:txBody>
        </p:sp>
        <p:sp>
          <p:nvSpPr>
            <p:cNvPr id="1445894" name="Rectangle 6"/>
            <p:cNvSpPr>
              <a:spLocks noChangeArrowheads="1"/>
            </p:cNvSpPr>
            <p:nvPr/>
          </p:nvSpPr>
          <p:spPr bwMode="auto">
            <a:xfrm>
              <a:off x="2568129" y="3750543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zh-CN" altLang="zh-CN" b="1">
                <a:solidFill>
                  <a:srgbClr val="B2B2B2"/>
                </a:solidFill>
                <a:latin typeface="+mj-ea"/>
                <a:ea typeface="+mj-ea"/>
              </a:endParaRPr>
            </a:p>
          </p:txBody>
        </p:sp>
        <p:sp>
          <p:nvSpPr>
            <p:cNvPr id="1445895" name="Rectangle 7"/>
            <p:cNvSpPr>
              <a:spLocks noChangeArrowheads="1"/>
            </p:cNvSpPr>
            <p:nvPr/>
          </p:nvSpPr>
          <p:spPr bwMode="auto">
            <a:xfrm>
              <a:off x="2568129" y="4131543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zh-CN" altLang="zh-CN" b="1">
                <a:solidFill>
                  <a:srgbClr val="B2B2B2"/>
                </a:solidFill>
                <a:latin typeface="+mj-ea"/>
                <a:ea typeface="+mj-ea"/>
              </a:endParaRPr>
            </a:p>
          </p:txBody>
        </p:sp>
        <p:sp>
          <p:nvSpPr>
            <p:cNvPr id="1445896" name="AutoShape 8"/>
            <p:cNvSpPr>
              <a:spLocks noChangeArrowheads="1"/>
            </p:cNvSpPr>
            <p:nvPr/>
          </p:nvSpPr>
          <p:spPr bwMode="auto">
            <a:xfrm>
              <a:off x="3177729" y="2531343"/>
              <a:ext cx="304800" cy="457200"/>
            </a:xfrm>
            <a:prstGeom prst="upDownArrow">
              <a:avLst>
                <a:gd name="adj1" fmla="val 50000"/>
                <a:gd name="adj2" fmla="val 30000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1445919" name="Rectangle 31"/>
            <p:cNvSpPr>
              <a:spLocks noChangeArrowheads="1"/>
            </p:cNvSpPr>
            <p:nvPr/>
          </p:nvSpPr>
          <p:spPr bwMode="auto">
            <a:xfrm>
              <a:off x="1631505" y="2990131"/>
              <a:ext cx="874713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r>
                <a:rPr lang="zh-CN" altLang="en-US" b="1" dirty="0">
                  <a:solidFill>
                    <a:srgbClr val="000000"/>
                  </a:solidFill>
                  <a:latin typeface="+mj-ea"/>
                  <a:ea typeface="+mj-ea"/>
                </a:rPr>
                <a:t>堆栈顶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4532636" y="5517232"/>
            <a:ext cx="34163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itchFamily="18" charset="2"/>
              </a:rPr>
              <a:t>栈顶不动，数据移动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2569717" y="2984649"/>
            <a:ext cx="1524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>
                <a:solidFill>
                  <a:srgbClr val="0000FF"/>
                </a:solidFill>
                <a:latin typeface="+mj-ea"/>
                <a:ea typeface="+mj-ea"/>
              </a:rPr>
              <a:t>AX</a:t>
            </a:r>
          </a:p>
        </p:txBody>
      </p:sp>
    </p:spTree>
    <p:extLst>
      <p:ext uri="{BB962C8B-B14F-4D97-AF65-F5344CB8AC3E}">
        <p14:creationId xmlns:p14="http://schemas.microsoft.com/office/powerpoint/2010/main" val="175619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45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45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459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459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459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45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45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45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5909" grpId="0"/>
      <p:bldP spid="1445910" grpId="0"/>
      <p:bldP spid="1445911" grpId="0"/>
      <p:bldP spid="1445918" grpId="0"/>
      <p:bldP spid="2" grpId="0"/>
      <p:bldP spid="3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内存堆栈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5"/>
            <a:ext cx="10515599" cy="1435294"/>
          </a:xfrm>
        </p:spPr>
        <p:txBody>
          <a:bodyPr>
            <a:normAutofit/>
          </a:bodyPr>
          <a:lstStyle/>
          <a:p>
            <a:r>
              <a:rPr lang="zh-CN" altLang="en-US" b="1" dirty="0"/>
              <a:t>进栈：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(AC) </a:t>
            </a:r>
            <a:r>
              <a:rPr lang="en-US" altLang="zh-CN" dirty="0">
                <a:solidFill>
                  <a:srgbClr val="C00000"/>
                </a:solidFill>
                <a:sym typeface="Wingdings" panose="05000000000000000000" pitchFamily="2" charset="2"/>
              </a:rPr>
              <a:t> </a:t>
            </a:r>
            <a:r>
              <a:rPr lang="en-US" altLang="zh-CN" dirty="0">
                <a:solidFill>
                  <a:srgbClr val="C00000"/>
                </a:solidFill>
              </a:rPr>
              <a:t>Mem[</a:t>
            </a:r>
            <a:r>
              <a:rPr lang="en-US" altLang="zh-CN" dirty="0" err="1">
                <a:solidFill>
                  <a:srgbClr val="C00000"/>
                </a:solidFill>
              </a:rPr>
              <a:t>sp</a:t>
            </a:r>
            <a:r>
              <a:rPr lang="en-US" altLang="zh-CN" dirty="0">
                <a:solidFill>
                  <a:srgbClr val="C00000"/>
                </a:solidFill>
              </a:rPr>
              <a:t>--]     </a:t>
            </a:r>
            <a:r>
              <a:rPr lang="zh-CN" altLang="en-US" b="1" dirty="0"/>
              <a:t>出栈：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Mem[++</a:t>
            </a:r>
            <a:r>
              <a:rPr lang="en-US" altLang="zh-CN" dirty="0" err="1">
                <a:solidFill>
                  <a:srgbClr val="C00000"/>
                </a:solidFill>
              </a:rPr>
              <a:t>sp</a:t>
            </a:r>
            <a:r>
              <a:rPr lang="en-US" altLang="zh-CN" dirty="0">
                <a:solidFill>
                  <a:srgbClr val="C00000"/>
                </a:solidFill>
              </a:rPr>
              <a:t>]</a:t>
            </a:r>
            <a:r>
              <a:rPr lang="en-US" altLang="zh-CN" dirty="0">
                <a:solidFill>
                  <a:srgbClr val="C00000"/>
                </a:solidFill>
                <a:sym typeface="Wingdings" panose="05000000000000000000" pitchFamily="2" charset="2"/>
              </a:rPr>
              <a:t>AC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Push a </a:t>
            </a:r>
            <a:r>
              <a:rPr lang="zh-CN" altLang="en-US" dirty="0">
                <a:sym typeface="Wingdings" panose="05000000000000000000" pitchFamily="2" charset="2"/>
              </a:rPr>
              <a:t>、</a:t>
            </a:r>
            <a:r>
              <a:rPr lang="en-US" altLang="zh-CN" dirty="0">
                <a:sym typeface="Wingdings" panose="05000000000000000000" pitchFamily="2" charset="2"/>
              </a:rPr>
              <a:t>Push b</a:t>
            </a:r>
            <a:r>
              <a:rPr lang="zh-CN" altLang="en-US" dirty="0">
                <a:sym typeface="Wingdings" panose="05000000000000000000" pitchFamily="2" charset="2"/>
              </a:rPr>
              <a:t>、</a:t>
            </a:r>
            <a:r>
              <a:rPr lang="en-US" altLang="zh-CN" dirty="0">
                <a:sym typeface="Wingdings" panose="05000000000000000000" pitchFamily="2" charset="2"/>
              </a:rPr>
              <a:t>Push c </a:t>
            </a:r>
            <a:r>
              <a:rPr lang="zh-CN" altLang="en-US" dirty="0">
                <a:sym typeface="Wingdings" panose="05000000000000000000" pitchFamily="2" charset="2"/>
              </a:rPr>
              <a:t>、</a:t>
            </a:r>
            <a:r>
              <a:rPr lang="en-US" altLang="zh-CN" dirty="0">
                <a:sym typeface="Wingdings" panose="05000000000000000000" pitchFamily="2" charset="2"/>
              </a:rPr>
              <a:t>Pop </a:t>
            </a:r>
            <a:r>
              <a:rPr lang="zh-CN" altLang="en-US" dirty="0">
                <a:sym typeface="Wingdings" panose="05000000000000000000" pitchFamily="2" charset="2"/>
              </a:rPr>
              <a:t>、</a:t>
            </a:r>
            <a:r>
              <a:rPr lang="en-US" altLang="zh-CN" dirty="0">
                <a:sym typeface="Wingdings" panose="05000000000000000000" pitchFamily="2" charset="2"/>
              </a:rPr>
              <a:t>Pop</a:t>
            </a:r>
          </a:p>
        </p:txBody>
      </p:sp>
      <p:sp>
        <p:nvSpPr>
          <p:cNvPr id="6" name="Line 8"/>
          <p:cNvSpPr>
            <a:spLocks noChangeShapeType="1"/>
          </p:cNvSpPr>
          <p:nvPr/>
        </p:nvSpPr>
        <p:spPr bwMode="auto">
          <a:xfrm>
            <a:off x="4432194" y="4960268"/>
            <a:ext cx="71872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itchFamily="34" charset="0"/>
              <a:ea typeface="华文细黑" pitchFamily="2" charset="-122"/>
            </a:endParaRPr>
          </a:p>
        </p:txBody>
      </p: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6293123" y="4335686"/>
            <a:ext cx="576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>
                <a:solidFill>
                  <a:srgbClr val="000000"/>
                </a:solidFill>
                <a:latin typeface="Garamond" pitchFamily="18" charset="0"/>
              </a:rPr>
              <a:t>100</a:t>
            </a: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6293123" y="3983261"/>
            <a:ext cx="576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>
                <a:solidFill>
                  <a:srgbClr val="000000"/>
                </a:solidFill>
                <a:latin typeface="Garamond" pitchFamily="18" charset="0"/>
              </a:rPr>
              <a:t>99</a:t>
            </a: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6293123" y="3622898"/>
            <a:ext cx="5762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>
                <a:solidFill>
                  <a:srgbClr val="000000"/>
                </a:solidFill>
                <a:latin typeface="Garamond" pitchFamily="18" charset="0"/>
              </a:rPr>
              <a:t>98</a:t>
            </a:r>
          </a:p>
        </p:txBody>
      </p:sp>
      <p:sp>
        <p:nvSpPr>
          <p:cNvPr id="13" name="Text Box 15"/>
          <p:cNvSpPr txBox="1">
            <a:spLocks noChangeArrowheads="1"/>
          </p:cNvSpPr>
          <p:nvPr/>
        </p:nvSpPr>
        <p:spPr bwMode="auto">
          <a:xfrm>
            <a:off x="6293123" y="3333973"/>
            <a:ext cx="5762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>
                <a:solidFill>
                  <a:srgbClr val="000000"/>
                </a:solidFill>
                <a:latin typeface="Garamond" pitchFamily="18" charset="0"/>
              </a:rPr>
              <a:t>97</a:t>
            </a:r>
          </a:p>
        </p:txBody>
      </p:sp>
      <p:grpSp>
        <p:nvGrpSpPr>
          <p:cNvPr id="14" name="Group 16"/>
          <p:cNvGrpSpPr>
            <a:grpSpLocks/>
          </p:cNvGrpSpPr>
          <p:nvPr/>
        </p:nvGrpSpPr>
        <p:grpSpPr bwMode="auto">
          <a:xfrm>
            <a:off x="7877451" y="4793034"/>
            <a:ext cx="1079501" cy="369888"/>
            <a:chOff x="2732" y="2069"/>
            <a:chExt cx="680" cy="233"/>
          </a:xfrm>
        </p:grpSpPr>
        <p:sp>
          <p:nvSpPr>
            <p:cNvPr id="15" name="Text Box 17"/>
            <p:cNvSpPr txBox="1">
              <a:spLocks noChangeArrowheads="1"/>
            </p:cNvSpPr>
            <p:nvPr/>
          </p:nvSpPr>
          <p:spPr bwMode="auto">
            <a:xfrm>
              <a:off x="3049" y="2069"/>
              <a:ext cx="363" cy="233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  <a:round/>
              <a:headEnd w="lg" len="lg"/>
              <a:tailEnd type="stealth" w="lg" len="lg"/>
            </a:ln>
            <a:extLst/>
          </p:spPr>
          <p:txBody>
            <a:bodyPr/>
            <a:lstStyle>
              <a:defPPr>
                <a:defRPr lang="zh-CN"/>
              </a:defPPr>
              <a:lvl1pPr algn="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itchFamily="34" charset="0"/>
                  <a:ea typeface="华文细黑" pitchFamily="2" charset="-122"/>
                </a:defRPr>
              </a:lvl1pPr>
            </a:lstStyle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SP</a:t>
              </a:r>
            </a:p>
          </p:txBody>
        </p:sp>
        <p:sp>
          <p:nvSpPr>
            <p:cNvPr id="16" name="Line 18"/>
            <p:cNvSpPr>
              <a:spLocks noChangeShapeType="1"/>
            </p:cNvSpPr>
            <p:nvPr/>
          </p:nvSpPr>
          <p:spPr bwMode="auto">
            <a:xfrm flipH="1">
              <a:off x="2732" y="2186"/>
              <a:ext cx="31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150916" y="3260909"/>
            <a:ext cx="2024062" cy="2673488"/>
            <a:chOff x="373592" y="3451866"/>
            <a:chExt cx="2024062" cy="2673488"/>
          </a:xfrm>
        </p:grpSpPr>
        <p:sp>
          <p:nvSpPr>
            <p:cNvPr id="28" name="Rectangle 10"/>
            <p:cNvSpPr>
              <a:spLocks noChangeArrowheads="1"/>
            </p:cNvSpPr>
            <p:nvPr/>
          </p:nvSpPr>
          <p:spPr bwMode="auto">
            <a:xfrm>
              <a:off x="373592" y="3451866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0" name="Rectangle 10"/>
            <p:cNvSpPr>
              <a:spLocks noChangeArrowheads="1"/>
            </p:cNvSpPr>
            <p:nvPr/>
          </p:nvSpPr>
          <p:spPr bwMode="auto">
            <a:xfrm>
              <a:off x="373592" y="3838379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dirty="0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373592" y="4209616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2" name="Rectangle 10"/>
            <p:cNvSpPr>
              <a:spLocks noChangeArrowheads="1"/>
            </p:cNvSpPr>
            <p:nvPr/>
          </p:nvSpPr>
          <p:spPr bwMode="auto">
            <a:xfrm>
              <a:off x="373592" y="4596129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3" name="Rectangle 10"/>
            <p:cNvSpPr>
              <a:spLocks noChangeArrowheads="1"/>
            </p:cNvSpPr>
            <p:nvPr/>
          </p:nvSpPr>
          <p:spPr bwMode="auto">
            <a:xfrm>
              <a:off x="373592" y="4967366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dirty="0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4" name="Rectangle 10"/>
            <p:cNvSpPr>
              <a:spLocks noChangeArrowheads="1"/>
            </p:cNvSpPr>
            <p:nvPr/>
          </p:nvSpPr>
          <p:spPr bwMode="auto">
            <a:xfrm>
              <a:off x="373592" y="5353879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6" name="Rectangle 10"/>
            <p:cNvSpPr>
              <a:spLocks noChangeArrowheads="1"/>
            </p:cNvSpPr>
            <p:nvPr/>
          </p:nvSpPr>
          <p:spPr bwMode="auto">
            <a:xfrm>
              <a:off x="373592" y="5738841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</p:grpSp>
      <p:sp>
        <p:nvSpPr>
          <p:cNvPr id="38" name="Rectangle 9"/>
          <p:cNvSpPr>
            <a:spLocks noChangeArrowheads="1"/>
          </p:cNvSpPr>
          <p:nvPr/>
        </p:nvSpPr>
        <p:spPr bwMode="auto">
          <a:xfrm>
            <a:off x="2768237" y="4776204"/>
            <a:ext cx="1663839" cy="388235"/>
          </a:xfrm>
          <a:prstGeom prst="rect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tIns="0" anchor="ctr"/>
          <a:lstStyle/>
          <a:p>
            <a:pPr algn="ctr">
              <a:defRPr/>
            </a:pPr>
            <a:r>
              <a:rPr kumimoji="1" lang="en-US" altLang="zh-CN" sz="2400" kern="0" dirty="0">
                <a:solidFill>
                  <a:sysClr val="windowText" lastClr="000000"/>
                </a:solidFill>
                <a:latin typeface="+mn-ea"/>
              </a:rPr>
              <a:t>a</a:t>
            </a:r>
          </a:p>
        </p:txBody>
      </p:sp>
      <p:sp>
        <p:nvSpPr>
          <p:cNvPr id="39" name="矩形 38"/>
          <p:cNvSpPr/>
          <p:nvPr/>
        </p:nvSpPr>
        <p:spPr>
          <a:xfrm>
            <a:off x="3325198" y="4369088"/>
            <a:ext cx="5501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en-US" altLang="zh-CN" sz="2000" b="1" kern="0" dirty="0">
                <a:solidFill>
                  <a:sysClr val="windowText" lastClr="000000"/>
                </a:solidFill>
                <a:latin typeface="+mn-ea"/>
              </a:rPr>
              <a:t>AC</a:t>
            </a:r>
            <a:endParaRPr kumimoji="1" lang="en-US" altLang="zh-CN" sz="2000" b="1" kern="0" baseline="-250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140353" y="3618549"/>
            <a:ext cx="6607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en-US" altLang="zh-CN" sz="2000" b="1" kern="0" dirty="0">
                <a:solidFill>
                  <a:sysClr val="windowText" lastClr="000000"/>
                </a:solidFill>
                <a:latin typeface="+mn-ea"/>
              </a:rPr>
              <a:t>188</a:t>
            </a:r>
          </a:p>
        </p:txBody>
      </p:sp>
      <p:sp>
        <p:nvSpPr>
          <p:cNvPr id="41" name="矩形 40"/>
          <p:cNvSpPr/>
          <p:nvPr/>
        </p:nvSpPr>
        <p:spPr>
          <a:xfrm>
            <a:off x="7140352" y="4784886"/>
            <a:ext cx="6607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en-US" altLang="zh-CN" sz="2000" b="1" kern="0" dirty="0">
                <a:solidFill>
                  <a:sysClr val="windowText" lastClr="000000"/>
                </a:solidFill>
                <a:latin typeface="+mn-ea"/>
              </a:rPr>
              <a:t>200</a:t>
            </a:r>
          </a:p>
        </p:txBody>
      </p:sp>
      <p:sp>
        <p:nvSpPr>
          <p:cNvPr id="42" name="矩形 41"/>
          <p:cNvSpPr/>
          <p:nvPr/>
        </p:nvSpPr>
        <p:spPr>
          <a:xfrm>
            <a:off x="7140352" y="4411259"/>
            <a:ext cx="6607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en-US" altLang="zh-CN" sz="2000" b="1" kern="0" dirty="0">
                <a:solidFill>
                  <a:sysClr val="windowText" lastClr="000000"/>
                </a:solidFill>
                <a:latin typeface="+mn-ea"/>
              </a:rPr>
              <a:t>196</a:t>
            </a:r>
          </a:p>
        </p:txBody>
      </p:sp>
      <p:sp>
        <p:nvSpPr>
          <p:cNvPr id="43" name="矩形 42"/>
          <p:cNvSpPr/>
          <p:nvPr/>
        </p:nvSpPr>
        <p:spPr>
          <a:xfrm>
            <a:off x="7140353" y="4012238"/>
            <a:ext cx="6607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en-US" altLang="zh-CN" sz="2000" b="1" kern="0" dirty="0">
                <a:solidFill>
                  <a:sysClr val="windowText" lastClr="000000"/>
                </a:solidFill>
                <a:latin typeface="+mn-ea"/>
              </a:rPr>
              <a:t>192</a:t>
            </a:r>
          </a:p>
        </p:txBody>
      </p:sp>
      <p:sp>
        <p:nvSpPr>
          <p:cNvPr id="48" name="Rectangle 9"/>
          <p:cNvSpPr>
            <a:spLocks noChangeArrowheads="1"/>
          </p:cNvSpPr>
          <p:nvPr/>
        </p:nvSpPr>
        <p:spPr bwMode="auto">
          <a:xfrm>
            <a:off x="2768237" y="4776204"/>
            <a:ext cx="1663839" cy="388235"/>
          </a:xfrm>
          <a:prstGeom prst="rect">
            <a:avLst/>
          </a:prstGeom>
          <a:solidFill>
            <a:srgbClr val="FFCC00"/>
          </a:solidFill>
          <a:ln w="2857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tIns="0" anchor="ctr"/>
          <a:lstStyle/>
          <a:p>
            <a:pPr algn="ctr">
              <a:defRPr/>
            </a:pPr>
            <a:r>
              <a:rPr kumimoji="1" lang="en-US" altLang="zh-CN" sz="2400" kern="0" dirty="0">
                <a:solidFill>
                  <a:sysClr val="windowText" lastClr="000000"/>
                </a:solidFill>
                <a:latin typeface="+mn-ea"/>
              </a:rPr>
              <a:t>b</a:t>
            </a:r>
          </a:p>
        </p:txBody>
      </p:sp>
      <p:sp>
        <p:nvSpPr>
          <p:cNvPr id="49" name="Rectangle 9"/>
          <p:cNvSpPr>
            <a:spLocks noChangeArrowheads="1"/>
          </p:cNvSpPr>
          <p:nvPr/>
        </p:nvSpPr>
        <p:spPr bwMode="auto">
          <a:xfrm>
            <a:off x="2768237" y="4776204"/>
            <a:ext cx="1663839" cy="388235"/>
          </a:xfrm>
          <a:prstGeom prst="rect">
            <a:avLst/>
          </a:prstGeom>
          <a:solidFill>
            <a:srgbClr val="FF7C80"/>
          </a:solidFill>
          <a:ln w="2857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tIns="0" anchor="ctr"/>
          <a:lstStyle/>
          <a:p>
            <a:pPr algn="ctr">
              <a:defRPr/>
            </a:pPr>
            <a:r>
              <a:rPr kumimoji="1" lang="en-US" altLang="zh-CN" sz="2400" kern="0" dirty="0">
                <a:solidFill>
                  <a:sysClr val="windowText" lastClr="000000"/>
                </a:solidFill>
                <a:latin typeface="+mn-ea"/>
              </a:rPr>
              <a:t>c</a:t>
            </a:r>
          </a:p>
        </p:txBody>
      </p:sp>
      <p:sp>
        <p:nvSpPr>
          <p:cNvPr id="50" name="Rectangle 9"/>
          <p:cNvSpPr>
            <a:spLocks noChangeArrowheads="1"/>
          </p:cNvSpPr>
          <p:nvPr/>
        </p:nvSpPr>
        <p:spPr bwMode="auto">
          <a:xfrm>
            <a:off x="2768237" y="4776204"/>
            <a:ext cx="1663839" cy="388235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tIns="0" anchor="ctr"/>
          <a:lstStyle/>
          <a:p>
            <a:pPr algn="ctr">
              <a:defRPr/>
            </a:pPr>
            <a:endParaRPr kumimoji="1" lang="en-US" altLang="zh-CN" sz="2400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52" name="Rectangle 9"/>
          <p:cNvSpPr>
            <a:spLocks noChangeArrowheads="1"/>
          </p:cNvSpPr>
          <p:nvPr/>
        </p:nvSpPr>
        <p:spPr bwMode="auto">
          <a:xfrm>
            <a:off x="2768237" y="4776204"/>
            <a:ext cx="1663839" cy="388235"/>
          </a:xfrm>
          <a:prstGeom prst="rect">
            <a:avLst/>
          </a:prstGeom>
          <a:solidFill>
            <a:srgbClr val="FF7C80"/>
          </a:solidFill>
          <a:ln w="2857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tIns="0" anchor="ctr"/>
          <a:lstStyle/>
          <a:p>
            <a:pPr algn="ctr">
              <a:defRPr/>
            </a:pPr>
            <a:r>
              <a:rPr kumimoji="1" lang="en-US" altLang="zh-CN" sz="2400" kern="0" dirty="0">
                <a:solidFill>
                  <a:sysClr val="windowText" lastClr="000000"/>
                </a:solidFill>
                <a:latin typeface="+mn-ea"/>
              </a:rPr>
              <a:t>c</a:t>
            </a:r>
          </a:p>
        </p:txBody>
      </p:sp>
      <p:sp>
        <p:nvSpPr>
          <p:cNvPr id="51" name="Rectangle 9"/>
          <p:cNvSpPr>
            <a:spLocks noChangeArrowheads="1"/>
          </p:cNvSpPr>
          <p:nvPr/>
        </p:nvSpPr>
        <p:spPr bwMode="auto">
          <a:xfrm>
            <a:off x="2768237" y="4776204"/>
            <a:ext cx="1663839" cy="388235"/>
          </a:xfrm>
          <a:prstGeom prst="rect">
            <a:avLst/>
          </a:prstGeom>
          <a:solidFill>
            <a:srgbClr val="FFCC00"/>
          </a:solidFill>
          <a:ln w="2857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tIns="0" anchor="ctr"/>
          <a:lstStyle/>
          <a:p>
            <a:pPr algn="ctr">
              <a:defRPr/>
            </a:pPr>
            <a:r>
              <a:rPr kumimoji="1" lang="en-US" altLang="zh-CN" sz="2400" kern="0" dirty="0">
                <a:solidFill>
                  <a:sysClr val="windowText" lastClr="000000"/>
                </a:solidFill>
                <a:latin typeface="+mn-ea"/>
              </a:rPr>
              <a:t>b</a:t>
            </a:r>
          </a:p>
        </p:txBody>
      </p:sp>
      <p:sp>
        <p:nvSpPr>
          <p:cNvPr id="53" name="Rectangle 10"/>
          <p:cNvSpPr>
            <a:spLocks noChangeArrowheads="1"/>
          </p:cNvSpPr>
          <p:nvPr/>
        </p:nvSpPr>
        <p:spPr bwMode="auto">
          <a:xfrm>
            <a:off x="5150916" y="4782496"/>
            <a:ext cx="2024062" cy="386513"/>
          </a:xfrm>
          <a:prstGeom prst="rect">
            <a:avLst/>
          </a:prstGeom>
          <a:solidFill>
            <a:srgbClr val="92D050"/>
          </a:solidFill>
          <a:ln w="25400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chemeClr val="tx1"/>
                </a:solidFill>
                <a:latin typeface="微软雅黑"/>
                <a:ea typeface="微软雅黑"/>
              </a:rPr>
              <a:t>a</a:t>
            </a:r>
            <a:endParaRPr lang="zh-CN" altLang="en-US" b="1" dirty="0">
              <a:solidFill>
                <a:schemeClr val="tx1"/>
              </a:solidFill>
              <a:latin typeface="微软雅黑"/>
              <a:ea typeface="微软雅黑"/>
            </a:endParaRPr>
          </a:p>
        </p:txBody>
      </p:sp>
      <p:sp>
        <p:nvSpPr>
          <p:cNvPr id="54" name="Rectangle 10"/>
          <p:cNvSpPr>
            <a:spLocks noChangeArrowheads="1"/>
          </p:cNvSpPr>
          <p:nvPr/>
        </p:nvSpPr>
        <p:spPr bwMode="auto">
          <a:xfrm>
            <a:off x="5150916" y="4396785"/>
            <a:ext cx="2024062" cy="386513"/>
          </a:xfrm>
          <a:prstGeom prst="rect">
            <a:avLst/>
          </a:prstGeom>
          <a:solidFill>
            <a:srgbClr val="FFCC00"/>
          </a:solidFill>
          <a:ln w="25400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chemeClr val="tx1"/>
                </a:solidFill>
                <a:latin typeface="微软雅黑"/>
                <a:ea typeface="微软雅黑"/>
              </a:rPr>
              <a:t>b</a:t>
            </a:r>
            <a:endParaRPr lang="zh-CN" altLang="en-US" b="1" dirty="0">
              <a:solidFill>
                <a:schemeClr val="tx1"/>
              </a:solidFill>
              <a:latin typeface="微软雅黑"/>
              <a:ea typeface="微软雅黑"/>
            </a:endParaRPr>
          </a:p>
        </p:txBody>
      </p:sp>
      <p:sp>
        <p:nvSpPr>
          <p:cNvPr id="55" name="Rectangle 10"/>
          <p:cNvSpPr>
            <a:spLocks noChangeArrowheads="1"/>
          </p:cNvSpPr>
          <p:nvPr/>
        </p:nvSpPr>
        <p:spPr bwMode="auto">
          <a:xfrm>
            <a:off x="5150916" y="4010436"/>
            <a:ext cx="2024062" cy="386513"/>
          </a:xfrm>
          <a:prstGeom prst="rect">
            <a:avLst/>
          </a:prstGeom>
          <a:solidFill>
            <a:srgbClr val="FF7C80"/>
          </a:solidFill>
          <a:ln w="25400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chemeClr val="tx1"/>
                </a:solidFill>
                <a:latin typeface="微软雅黑"/>
                <a:ea typeface="微软雅黑"/>
              </a:rPr>
              <a:t>c</a:t>
            </a:r>
            <a:endParaRPr lang="zh-CN" altLang="en-US" b="1" dirty="0">
              <a:solidFill>
                <a:schemeClr val="tx1"/>
              </a:solidFill>
              <a:latin typeface="微软雅黑"/>
              <a:ea typeface="微软雅黑"/>
            </a:endParaRPr>
          </a:p>
        </p:txBody>
      </p:sp>
      <p:sp>
        <p:nvSpPr>
          <p:cNvPr id="56" name="Rectangle 16"/>
          <p:cNvSpPr>
            <a:spLocks noChangeArrowheads="1"/>
          </p:cNvSpPr>
          <p:nvPr/>
        </p:nvSpPr>
        <p:spPr bwMode="auto">
          <a:xfrm>
            <a:off x="5814133" y="2884462"/>
            <a:ext cx="697627" cy="40011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zh-CN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主存</a:t>
            </a:r>
          </a:p>
        </p:txBody>
      </p:sp>
    </p:spTree>
    <p:extLst>
      <p:ext uri="{BB962C8B-B14F-4D97-AF65-F5344CB8AC3E}">
        <p14:creationId xmlns:p14="http://schemas.microsoft.com/office/powerpoint/2010/main" val="51331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44444E-6 L -4.58333E-6 -0.0532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0.05324 L -4.58333E-6 -0.11273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0.11273 L -4.58333E-6 -0.170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0.1706 L -4.58333E-6 -0.11273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0.11273 L -4.58333E-6 -0.05324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2" grpId="0" animBg="1"/>
      <p:bldP spid="51" grpId="0" animBg="1"/>
      <p:bldP spid="53" grpId="0" animBg="1"/>
      <p:bldP spid="54" grpId="0" animBg="1"/>
      <p:bldP spid="5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汇编语言的变量</a:t>
            </a:r>
            <a:r>
              <a:rPr lang="en-US" altLang="zh-CN" dirty="0"/>
              <a:t>---</a:t>
            </a:r>
            <a:r>
              <a:rPr lang="zh-CN" altLang="en-US" dirty="0"/>
              <a:t>寄存器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zh-CN" altLang="en-US" b="1" dirty="0"/>
              <a:t>汇编语言的操作对象是</a:t>
            </a:r>
            <a:r>
              <a:rPr lang="zh-CN" altLang="en-US" b="1" dirty="0">
                <a:solidFill>
                  <a:srgbClr val="36B0D1"/>
                </a:solidFill>
              </a:rPr>
              <a:t>寄存器</a:t>
            </a:r>
            <a:r>
              <a:rPr lang="zh-CN" altLang="en-US" b="1" dirty="0"/>
              <a:t>和</a:t>
            </a:r>
            <a:r>
              <a:rPr lang="zh-CN" altLang="en-US" b="1" dirty="0">
                <a:solidFill>
                  <a:srgbClr val="36B0D1"/>
                </a:solidFill>
              </a:rPr>
              <a:t>内存</a:t>
            </a:r>
            <a:r>
              <a:rPr lang="zh-CN" altLang="en-US" b="1" dirty="0"/>
              <a:t>单元</a:t>
            </a:r>
            <a:endParaRPr lang="en-US" altLang="zh-CN" b="1" dirty="0"/>
          </a:p>
          <a:p>
            <a:pPr lvl="1">
              <a:defRPr/>
            </a:pPr>
            <a:r>
              <a:rPr lang="zh-CN" altLang="en-US" dirty="0"/>
              <a:t>好处：</a:t>
            </a:r>
            <a:r>
              <a:rPr lang="zh-CN" altLang="en-US" dirty="0">
                <a:solidFill>
                  <a:srgbClr val="00B050"/>
                </a:solidFill>
              </a:rPr>
              <a:t>寄存器是最快的数据单元</a:t>
            </a:r>
            <a:endParaRPr lang="en-US" altLang="zh-CN" dirty="0">
              <a:solidFill>
                <a:srgbClr val="00B050"/>
              </a:solidFill>
            </a:endParaRPr>
          </a:p>
          <a:p>
            <a:pPr lvl="1">
              <a:defRPr/>
            </a:pPr>
            <a:r>
              <a:rPr lang="zh-CN" altLang="en-US" dirty="0"/>
              <a:t>缺陷：寄存器数量有限，需仔细高效的使用各寄存器</a:t>
            </a:r>
            <a:endParaRPr lang="en-US" altLang="zh-CN" dirty="0"/>
          </a:p>
          <a:p>
            <a:pPr>
              <a:defRPr/>
            </a:pPr>
            <a:r>
              <a:rPr lang="zh-CN" altLang="en-US" b="1" dirty="0"/>
              <a:t>寄存器有无数据类型？</a:t>
            </a:r>
            <a:endParaRPr lang="en-US" altLang="zh-CN" dirty="0"/>
          </a:p>
          <a:p>
            <a:pPr lvl="1">
              <a:defRPr/>
            </a:pPr>
            <a:r>
              <a:rPr lang="en-US" altLang="zh-CN" dirty="0"/>
              <a:t>C</a:t>
            </a:r>
            <a:r>
              <a:rPr lang="zh-CN" altLang="en-US" dirty="0"/>
              <a:t>语言数据类型：</a:t>
            </a:r>
            <a:r>
              <a:rPr lang="en-US" altLang="zh-CN" dirty="0"/>
              <a:t>char</a:t>
            </a:r>
            <a:r>
              <a:rPr lang="zh-CN" altLang="en-US" dirty="0"/>
              <a:t>、</a:t>
            </a:r>
            <a:r>
              <a:rPr lang="en-US" altLang="zh-CN" dirty="0"/>
              <a:t>int</a:t>
            </a:r>
            <a:r>
              <a:rPr lang="zh-CN" altLang="en-US" dirty="0"/>
              <a:t>、</a:t>
            </a:r>
            <a:r>
              <a:rPr lang="en-US" altLang="zh-CN" dirty="0"/>
              <a:t>short</a:t>
            </a:r>
            <a:r>
              <a:rPr lang="zh-CN" altLang="en-US" dirty="0"/>
              <a:t>、</a:t>
            </a:r>
            <a:r>
              <a:rPr lang="en-US" altLang="zh-CN" dirty="0"/>
              <a:t>float </a:t>
            </a:r>
          </a:p>
          <a:p>
            <a:pPr lvl="1">
              <a:defRPr/>
            </a:pPr>
            <a:r>
              <a:rPr lang="zh-CN" altLang="en-US" dirty="0"/>
              <a:t>寄存器变量数据类型？</a:t>
            </a:r>
            <a:endParaRPr lang="en-US" altLang="zh-CN" dirty="0"/>
          </a:p>
          <a:p>
            <a:pPr>
              <a:defRPr/>
            </a:pPr>
            <a:r>
              <a:rPr lang="en-US" altLang="zh-CN" b="1" dirty="0"/>
              <a:t>MIPS</a:t>
            </a:r>
            <a:r>
              <a:rPr lang="zh-CN" altLang="en-US" b="1" dirty="0"/>
              <a:t>寄存器</a:t>
            </a:r>
            <a:r>
              <a:rPr lang="zh-CN" altLang="en-US" dirty="0"/>
              <a:t>，字长</a:t>
            </a:r>
            <a:r>
              <a:rPr lang="en-US" altLang="zh-CN" dirty="0"/>
              <a:t>---32bits= 1 Word</a:t>
            </a:r>
          </a:p>
          <a:p>
            <a:pPr marL="673100" lvl="2" indent="-342900">
              <a:buFont typeface="Wingdings" pitchFamily="2" charset="2"/>
              <a:buChar char="n"/>
              <a:defRPr/>
            </a:pPr>
            <a:r>
              <a:rPr lang="en-US" altLang="zh-CN" dirty="0">
                <a:solidFill>
                  <a:srgbClr val="C00000"/>
                </a:solidFill>
              </a:rPr>
              <a:t>32</a:t>
            </a:r>
            <a:r>
              <a:rPr lang="zh-CN" altLang="en-US" dirty="0">
                <a:solidFill>
                  <a:srgbClr val="C00000"/>
                </a:solidFill>
              </a:rPr>
              <a:t>个通用寄存器：</a:t>
            </a:r>
            <a:r>
              <a:rPr lang="en-US" altLang="zh-CN" dirty="0">
                <a:solidFill>
                  <a:srgbClr val="C00000"/>
                </a:solidFill>
              </a:rPr>
              <a:t>$0 ~ $31</a:t>
            </a:r>
          </a:p>
          <a:p>
            <a:pPr marL="673100" lvl="2" indent="-342900">
              <a:buFont typeface="Wingdings" pitchFamily="2" charset="2"/>
              <a:buChar char="n"/>
              <a:defRPr/>
            </a:pPr>
            <a:r>
              <a:rPr lang="en-US" altLang="zh-CN" dirty="0">
                <a:solidFill>
                  <a:srgbClr val="C00000"/>
                </a:solidFill>
              </a:rPr>
              <a:t>32</a:t>
            </a:r>
            <a:r>
              <a:rPr lang="zh-CN" altLang="en-US" dirty="0">
                <a:solidFill>
                  <a:srgbClr val="C00000"/>
                </a:solidFill>
              </a:rPr>
              <a:t>个浮点寄存器：</a:t>
            </a:r>
            <a:r>
              <a:rPr lang="en-US" altLang="zh-CN" dirty="0">
                <a:solidFill>
                  <a:srgbClr val="C00000"/>
                </a:solidFill>
              </a:rPr>
              <a:t>$f0~$f31</a:t>
            </a:r>
          </a:p>
          <a:p>
            <a:pPr marL="673100" lvl="2" indent="-342900">
              <a:buFont typeface="Wingdings" pitchFamily="2" charset="2"/>
              <a:buChar char="n"/>
              <a:defRPr/>
            </a:pPr>
            <a:r>
              <a:rPr lang="zh-CN" altLang="en-US" dirty="0">
                <a:solidFill>
                  <a:srgbClr val="C00000"/>
                </a:solidFill>
              </a:rPr>
              <a:t>特殊寄存器： </a:t>
            </a:r>
            <a:r>
              <a:rPr lang="en-US" altLang="zh-CN" dirty="0">
                <a:solidFill>
                  <a:srgbClr val="C00000"/>
                </a:solidFill>
              </a:rPr>
              <a:t>Hi</a:t>
            </a:r>
            <a:r>
              <a:rPr lang="zh-CN" altLang="en-US" dirty="0">
                <a:solidFill>
                  <a:srgbClr val="C00000"/>
                </a:solidFill>
              </a:rPr>
              <a:t>，</a:t>
            </a:r>
            <a:r>
              <a:rPr lang="en-US" altLang="zh-CN" dirty="0">
                <a:solidFill>
                  <a:srgbClr val="C00000"/>
                </a:solidFill>
              </a:rPr>
              <a:t>Lo   </a:t>
            </a:r>
            <a:r>
              <a:rPr lang="zh-CN" altLang="en-US" dirty="0">
                <a:solidFill>
                  <a:srgbClr val="C00000"/>
                </a:solidFill>
              </a:rPr>
              <a:t>存放乘除法结果</a:t>
            </a:r>
            <a:endParaRPr lang="en-US" altLang="zh-CN" dirty="0">
              <a:solidFill>
                <a:srgbClr val="C0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73674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方正舒体" pitchFamily="2" charset="-122"/>
              </a:rPr>
              <a:t>不同寻址方式对比</a:t>
            </a:r>
          </a:p>
        </p:txBody>
      </p:sp>
      <p:grpSp>
        <p:nvGrpSpPr>
          <p:cNvPr id="128" name="组合 127"/>
          <p:cNvGrpSpPr/>
          <p:nvPr/>
        </p:nvGrpSpPr>
        <p:grpSpPr>
          <a:xfrm>
            <a:off x="2270169" y="2553042"/>
            <a:ext cx="4472632" cy="493105"/>
            <a:chOff x="721910" y="2043113"/>
            <a:chExt cx="3867475" cy="42227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29" name="Rectangle 16"/>
            <p:cNvSpPr>
              <a:spLocks noChangeArrowheads="1"/>
            </p:cNvSpPr>
            <p:nvPr/>
          </p:nvSpPr>
          <p:spPr bwMode="auto">
            <a:xfrm>
              <a:off x="721910" y="2043113"/>
              <a:ext cx="1028409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MOV</a:t>
              </a:r>
            </a:p>
          </p:txBody>
        </p:sp>
        <p:sp>
          <p:nvSpPr>
            <p:cNvPr id="130" name="Rectangle 17"/>
            <p:cNvSpPr>
              <a:spLocks noChangeArrowheads="1"/>
            </p:cNvSpPr>
            <p:nvPr/>
          </p:nvSpPr>
          <p:spPr bwMode="auto">
            <a:xfrm>
              <a:off x="1750319" y="2043113"/>
              <a:ext cx="930105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000  </a:t>
              </a:r>
            </a:p>
          </p:txBody>
        </p:sp>
        <p:sp>
          <p:nvSpPr>
            <p:cNvPr id="131" name="Rectangle 18"/>
            <p:cNvSpPr>
              <a:spLocks noChangeArrowheads="1"/>
            </p:cNvSpPr>
            <p:nvPr/>
          </p:nvSpPr>
          <p:spPr bwMode="auto">
            <a:xfrm>
              <a:off x="2675553" y="2043113"/>
              <a:ext cx="1913832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38H</a:t>
              </a:r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2270169" y="3106813"/>
            <a:ext cx="4472632" cy="493107"/>
            <a:chOff x="721910" y="2589213"/>
            <a:chExt cx="3867475" cy="422277"/>
          </a:xfrm>
          <a:solidFill>
            <a:schemeClr val="bg1"/>
          </a:solidFill>
        </p:grpSpPr>
        <p:sp>
          <p:nvSpPr>
            <p:cNvPr id="133" name="Rectangle 16"/>
            <p:cNvSpPr>
              <a:spLocks noChangeArrowheads="1"/>
            </p:cNvSpPr>
            <p:nvPr/>
          </p:nvSpPr>
          <p:spPr bwMode="auto">
            <a:xfrm>
              <a:off x="721910" y="2589213"/>
              <a:ext cx="1028409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MOV</a:t>
              </a:r>
            </a:p>
          </p:txBody>
        </p:sp>
        <p:sp>
          <p:nvSpPr>
            <p:cNvPr id="134" name="Rectangle 17"/>
            <p:cNvSpPr>
              <a:spLocks noChangeArrowheads="1"/>
            </p:cNvSpPr>
            <p:nvPr/>
          </p:nvSpPr>
          <p:spPr bwMode="auto">
            <a:xfrm>
              <a:off x="1750319" y="2589213"/>
              <a:ext cx="930105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001  </a:t>
              </a:r>
            </a:p>
          </p:txBody>
        </p:sp>
        <p:sp>
          <p:nvSpPr>
            <p:cNvPr id="135" name="Rectangle 18"/>
            <p:cNvSpPr>
              <a:spLocks noChangeArrowheads="1"/>
            </p:cNvSpPr>
            <p:nvPr/>
          </p:nvSpPr>
          <p:spPr bwMode="auto">
            <a:xfrm>
              <a:off x="2675553" y="2589215"/>
              <a:ext cx="1913832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00</a:t>
              </a:r>
            </a:p>
          </p:txBody>
        </p:sp>
      </p:grpSp>
      <p:grpSp>
        <p:nvGrpSpPr>
          <p:cNvPr id="136" name="组合 135"/>
          <p:cNvGrpSpPr/>
          <p:nvPr/>
        </p:nvGrpSpPr>
        <p:grpSpPr>
          <a:xfrm>
            <a:off x="2270169" y="3660588"/>
            <a:ext cx="4472632" cy="493105"/>
            <a:chOff x="721910" y="3165474"/>
            <a:chExt cx="3867475" cy="42227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37" name="Rectangle 16"/>
            <p:cNvSpPr>
              <a:spLocks noChangeArrowheads="1"/>
            </p:cNvSpPr>
            <p:nvPr/>
          </p:nvSpPr>
          <p:spPr bwMode="auto">
            <a:xfrm>
              <a:off x="721910" y="3165474"/>
              <a:ext cx="1028409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MOV</a:t>
              </a:r>
            </a:p>
          </p:txBody>
        </p:sp>
        <p:sp>
          <p:nvSpPr>
            <p:cNvPr id="138" name="Rectangle 17"/>
            <p:cNvSpPr>
              <a:spLocks noChangeArrowheads="1"/>
            </p:cNvSpPr>
            <p:nvPr/>
          </p:nvSpPr>
          <p:spPr bwMode="auto">
            <a:xfrm>
              <a:off x="1750319" y="3165474"/>
              <a:ext cx="930105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010  </a:t>
              </a:r>
            </a:p>
          </p:txBody>
        </p:sp>
        <p:sp>
          <p:nvSpPr>
            <p:cNvPr id="139" name="Rectangle 18"/>
            <p:cNvSpPr>
              <a:spLocks noChangeArrowheads="1"/>
            </p:cNvSpPr>
            <p:nvPr/>
          </p:nvSpPr>
          <p:spPr bwMode="auto">
            <a:xfrm>
              <a:off x="2675553" y="3165474"/>
              <a:ext cx="1913832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</a:p>
          </p:txBody>
        </p:sp>
      </p:grpSp>
      <p:grpSp>
        <p:nvGrpSpPr>
          <p:cNvPr id="140" name="组合 139"/>
          <p:cNvGrpSpPr/>
          <p:nvPr/>
        </p:nvGrpSpPr>
        <p:grpSpPr>
          <a:xfrm>
            <a:off x="2270169" y="4214361"/>
            <a:ext cx="4472632" cy="493105"/>
            <a:chOff x="721910" y="3744913"/>
            <a:chExt cx="3867475" cy="422275"/>
          </a:xfrm>
          <a:solidFill>
            <a:schemeClr val="bg1"/>
          </a:solidFill>
        </p:grpSpPr>
        <p:sp>
          <p:nvSpPr>
            <p:cNvPr id="141" name="Rectangle 16"/>
            <p:cNvSpPr>
              <a:spLocks noChangeArrowheads="1"/>
            </p:cNvSpPr>
            <p:nvPr/>
          </p:nvSpPr>
          <p:spPr bwMode="auto">
            <a:xfrm>
              <a:off x="721910" y="3744913"/>
              <a:ext cx="1028409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MOV</a:t>
              </a:r>
            </a:p>
          </p:txBody>
        </p:sp>
        <p:sp>
          <p:nvSpPr>
            <p:cNvPr id="142" name="Rectangle 17"/>
            <p:cNvSpPr>
              <a:spLocks noChangeArrowheads="1"/>
            </p:cNvSpPr>
            <p:nvPr/>
          </p:nvSpPr>
          <p:spPr bwMode="auto">
            <a:xfrm>
              <a:off x="1750319" y="3744913"/>
              <a:ext cx="930105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011  </a:t>
              </a:r>
            </a:p>
          </p:txBody>
        </p:sp>
        <p:sp>
          <p:nvSpPr>
            <p:cNvPr id="143" name="Rectangle 18"/>
            <p:cNvSpPr>
              <a:spLocks noChangeArrowheads="1"/>
            </p:cNvSpPr>
            <p:nvPr/>
          </p:nvSpPr>
          <p:spPr bwMode="auto">
            <a:xfrm>
              <a:off x="2675553" y="3744913"/>
              <a:ext cx="1913832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2270169" y="5321907"/>
            <a:ext cx="4472632" cy="493105"/>
            <a:chOff x="721910" y="4821238"/>
            <a:chExt cx="3867475" cy="422275"/>
          </a:xfrm>
          <a:solidFill>
            <a:schemeClr val="bg1"/>
          </a:solidFill>
        </p:grpSpPr>
        <p:sp>
          <p:nvSpPr>
            <p:cNvPr id="145" name="Rectangle 16"/>
            <p:cNvSpPr>
              <a:spLocks noChangeArrowheads="1"/>
            </p:cNvSpPr>
            <p:nvPr/>
          </p:nvSpPr>
          <p:spPr bwMode="auto">
            <a:xfrm>
              <a:off x="721910" y="4821238"/>
              <a:ext cx="1028409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JMP</a:t>
              </a:r>
            </a:p>
          </p:txBody>
        </p:sp>
        <p:sp>
          <p:nvSpPr>
            <p:cNvPr id="146" name="Rectangle 17"/>
            <p:cNvSpPr>
              <a:spLocks noChangeArrowheads="1"/>
            </p:cNvSpPr>
            <p:nvPr/>
          </p:nvSpPr>
          <p:spPr bwMode="auto">
            <a:xfrm>
              <a:off x="1750319" y="4821238"/>
              <a:ext cx="930105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101  </a:t>
              </a:r>
            </a:p>
          </p:txBody>
        </p:sp>
        <p:sp>
          <p:nvSpPr>
            <p:cNvPr id="147" name="Rectangle 18"/>
            <p:cNvSpPr>
              <a:spLocks noChangeArrowheads="1"/>
            </p:cNvSpPr>
            <p:nvPr/>
          </p:nvSpPr>
          <p:spPr bwMode="auto">
            <a:xfrm>
              <a:off x="2675553" y="4821238"/>
              <a:ext cx="1913832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</a:p>
          </p:txBody>
        </p:sp>
      </p:grpSp>
      <p:grpSp>
        <p:nvGrpSpPr>
          <p:cNvPr id="148" name="组合 147"/>
          <p:cNvGrpSpPr/>
          <p:nvPr/>
        </p:nvGrpSpPr>
        <p:grpSpPr>
          <a:xfrm>
            <a:off x="2270169" y="4768134"/>
            <a:ext cx="4472632" cy="493105"/>
            <a:chOff x="721910" y="4278313"/>
            <a:chExt cx="3867475" cy="42227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49" name="Rectangle 16"/>
            <p:cNvSpPr>
              <a:spLocks noChangeArrowheads="1"/>
            </p:cNvSpPr>
            <p:nvPr/>
          </p:nvSpPr>
          <p:spPr bwMode="auto">
            <a:xfrm>
              <a:off x="721910" y="4278313"/>
              <a:ext cx="1028409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MOV</a:t>
              </a:r>
            </a:p>
          </p:txBody>
        </p:sp>
        <p:sp>
          <p:nvSpPr>
            <p:cNvPr id="150" name="Rectangle 17"/>
            <p:cNvSpPr>
              <a:spLocks noChangeArrowheads="1"/>
            </p:cNvSpPr>
            <p:nvPr/>
          </p:nvSpPr>
          <p:spPr bwMode="auto">
            <a:xfrm>
              <a:off x="1750319" y="4278313"/>
              <a:ext cx="930105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100  </a:t>
              </a:r>
            </a:p>
          </p:txBody>
        </p:sp>
        <p:sp>
          <p:nvSpPr>
            <p:cNvPr id="151" name="Rectangle 18"/>
            <p:cNvSpPr>
              <a:spLocks noChangeArrowheads="1"/>
            </p:cNvSpPr>
            <p:nvPr/>
          </p:nvSpPr>
          <p:spPr bwMode="auto">
            <a:xfrm>
              <a:off x="2675553" y="4278313"/>
              <a:ext cx="1913832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</a:p>
          </p:txBody>
        </p:sp>
      </p:grpSp>
      <p:grpSp>
        <p:nvGrpSpPr>
          <p:cNvPr id="152" name="组合 151"/>
          <p:cNvGrpSpPr/>
          <p:nvPr/>
        </p:nvGrpSpPr>
        <p:grpSpPr>
          <a:xfrm>
            <a:off x="2270170" y="5877655"/>
            <a:ext cx="4466672" cy="495825"/>
            <a:chOff x="721910" y="5368183"/>
            <a:chExt cx="3862321" cy="42460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53" name="Rectangle 16"/>
            <p:cNvSpPr>
              <a:spLocks noChangeArrowheads="1"/>
            </p:cNvSpPr>
            <p:nvPr/>
          </p:nvSpPr>
          <p:spPr bwMode="auto">
            <a:xfrm>
              <a:off x="721910" y="5370513"/>
              <a:ext cx="1028409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MOV</a:t>
              </a:r>
            </a:p>
          </p:txBody>
        </p:sp>
        <p:sp>
          <p:nvSpPr>
            <p:cNvPr id="154" name="Rectangle 17"/>
            <p:cNvSpPr>
              <a:spLocks noChangeArrowheads="1"/>
            </p:cNvSpPr>
            <p:nvPr/>
          </p:nvSpPr>
          <p:spPr bwMode="auto">
            <a:xfrm>
              <a:off x="1750319" y="5370513"/>
              <a:ext cx="930105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110  </a:t>
              </a:r>
            </a:p>
          </p:txBody>
        </p:sp>
        <p:sp>
          <p:nvSpPr>
            <p:cNvPr id="155" name="Rectangle 18"/>
            <p:cNvSpPr>
              <a:spLocks noChangeArrowheads="1"/>
            </p:cNvSpPr>
            <p:nvPr/>
          </p:nvSpPr>
          <p:spPr bwMode="auto">
            <a:xfrm>
              <a:off x="3627315" y="5369756"/>
              <a:ext cx="956916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100</a:t>
              </a:r>
            </a:p>
          </p:txBody>
        </p:sp>
        <p:sp>
          <p:nvSpPr>
            <p:cNvPr id="156" name="Rectangle 18"/>
            <p:cNvSpPr>
              <a:spLocks noChangeArrowheads="1"/>
            </p:cNvSpPr>
            <p:nvPr/>
          </p:nvSpPr>
          <p:spPr bwMode="auto">
            <a:xfrm>
              <a:off x="2675554" y="5368183"/>
              <a:ext cx="951761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</a:p>
          </p:txBody>
        </p:sp>
      </p:grpSp>
      <p:sp>
        <p:nvSpPr>
          <p:cNvPr id="157" name="Rectangle 16"/>
          <p:cNvSpPr>
            <a:spLocks noChangeArrowheads="1"/>
          </p:cNvSpPr>
          <p:nvPr/>
        </p:nvSpPr>
        <p:spPr bwMode="auto">
          <a:xfrm>
            <a:off x="741976" y="2553042"/>
            <a:ext cx="1421621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bg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立即寻址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58" name="Rectangle 16"/>
          <p:cNvSpPr>
            <a:spLocks noChangeArrowheads="1"/>
          </p:cNvSpPr>
          <p:nvPr/>
        </p:nvSpPr>
        <p:spPr bwMode="auto">
          <a:xfrm>
            <a:off x="760632" y="3110034"/>
            <a:ext cx="1374968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bg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寄存器寻址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59" name="Rectangle 16"/>
          <p:cNvSpPr>
            <a:spLocks noChangeArrowheads="1"/>
          </p:cNvSpPr>
          <p:nvPr/>
        </p:nvSpPr>
        <p:spPr bwMode="auto">
          <a:xfrm>
            <a:off x="844614" y="3667026"/>
            <a:ext cx="1207017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bg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直接寻址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60" name="Rectangle 16"/>
          <p:cNvSpPr>
            <a:spLocks noChangeArrowheads="1"/>
          </p:cNvSpPr>
          <p:nvPr/>
        </p:nvSpPr>
        <p:spPr bwMode="auto">
          <a:xfrm>
            <a:off x="825952" y="4224018"/>
            <a:ext cx="1281659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bg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间接寻址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61" name="Rectangle 16"/>
          <p:cNvSpPr>
            <a:spLocks noChangeArrowheads="1"/>
          </p:cNvSpPr>
          <p:nvPr/>
        </p:nvSpPr>
        <p:spPr bwMode="auto">
          <a:xfrm>
            <a:off x="756226" y="4781010"/>
            <a:ext cx="1407822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bg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寄存器间接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62" name="Rectangle 16"/>
          <p:cNvSpPr>
            <a:spLocks noChangeArrowheads="1"/>
          </p:cNvSpPr>
          <p:nvPr/>
        </p:nvSpPr>
        <p:spPr bwMode="auto">
          <a:xfrm>
            <a:off x="889189" y="5338002"/>
            <a:ext cx="1185959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bg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相对寻址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63" name="Rectangle 16"/>
          <p:cNvSpPr>
            <a:spLocks noChangeArrowheads="1"/>
          </p:cNvSpPr>
          <p:nvPr/>
        </p:nvSpPr>
        <p:spPr bwMode="auto">
          <a:xfrm>
            <a:off x="901888" y="5894995"/>
            <a:ext cx="1143364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bg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变址寻址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64" name="Rectangle 16"/>
          <p:cNvSpPr>
            <a:spLocks noChangeArrowheads="1"/>
          </p:cNvSpPr>
          <p:nvPr/>
        </p:nvSpPr>
        <p:spPr bwMode="auto">
          <a:xfrm>
            <a:off x="8330350" y="2538624"/>
            <a:ext cx="2673072" cy="4931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80808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0~255   -128~127</a:t>
            </a:r>
          </a:p>
        </p:txBody>
      </p:sp>
      <p:sp>
        <p:nvSpPr>
          <p:cNvPr id="165" name="Rectangle 16"/>
          <p:cNvSpPr>
            <a:spLocks noChangeArrowheads="1"/>
          </p:cNvSpPr>
          <p:nvPr/>
        </p:nvSpPr>
        <p:spPr bwMode="auto">
          <a:xfrm>
            <a:off x="8330350" y="3095617"/>
            <a:ext cx="2673072" cy="495308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0~255# </a:t>
            </a:r>
            <a:r>
              <a:rPr kumimoji="1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Reg</a:t>
            </a:r>
            <a:endParaRPr kumimoji="1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6" name="Rectangle 16"/>
          <p:cNvSpPr>
            <a:spLocks noChangeArrowheads="1"/>
          </p:cNvSpPr>
          <p:nvPr/>
        </p:nvSpPr>
        <p:spPr bwMode="auto">
          <a:xfrm>
            <a:off x="8330350" y="3654425"/>
            <a:ext cx="2673072" cy="4912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0~255 RAM Cell</a:t>
            </a:r>
          </a:p>
        </p:txBody>
      </p:sp>
      <p:sp>
        <p:nvSpPr>
          <p:cNvPr id="167" name="Rectangle 16"/>
          <p:cNvSpPr>
            <a:spLocks noChangeArrowheads="1"/>
          </p:cNvSpPr>
          <p:nvPr/>
        </p:nvSpPr>
        <p:spPr bwMode="auto">
          <a:xfrm>
            <a:off x="8330350" y="4209600"/>
            <a:ext cx="2673072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0~2</a:t>
            </a:r>
            <a:r>
              <a:rPr kumimoji="1" lang="en-US" altLang="zh-CN" sz="1800" b="0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-1 RAM Cell</a:t>
            </a:r>
            <a:endParaRPr kumimoji="1" lang="en-US" altLang="zh-CN" sz="1800" b="0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8" name="Rectangle 16"/>
          <p:cNvSpPr>
            <a:spLocks noChangeArrowheads="1"/>
          </p:cNvSpPr>
          <p:nvPr/>
        </p:nvSpPr>
        <p:spPr bwMode="auto">
          <a:xfrm>
            <a:off x="8330350" y="4766592"/>
            <a:ext cx="2673072" cy="4931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0~2</a:t>
            </a:r>
            <a:r>
              <a:rPr kumimoji="1" lang="en-US" altLang="zh-CN" sz="1800" b="0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-1  RAM Cell</a:t>
            </a:r>
            <a:endParaRPr kumimoji="1" lang="en-US" altLang="zh-CN" sz="1800" b="0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9" name="Rectangle 16"/>
          <p:cNvSpPr>
            <a:spLocks noChangeArrowheads="1"/>
          </p:cNvSpPr>
          <p:nvPr/>
        </p:nvSpPr>
        <p:spPr bwMode="auto">
          <a:xfrm>
            <a:off x="8330350" y="5323584"/>
            <a:ext cx="2673072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PC-128~PC+127 </a:t>
            </a:r>
            <a:endParaRPr kumimoji="1" lang="en-US" altLang="zh-CN" sz="1800" b="0" i="0" u="none" strike="noStrike" kern="0" cap="none" spc="0" normalizeH="0" baseline="30000" noProof="0" dirty="0">
              <a:ln>
                <a:noFill/>
              </a:ln>
              <a:solidFill>
                <a:srgbClr val="D6009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0" name="Rectangle 16"/>
          <p:cNvSpPr>
            <a:spLocks noChangeArrowheads="1"/>
          </p:cNvSpPr>
          <p:nvPr/>
        </p:nvSpPr>
        <p:spPr bwMode="auto">
          <a:xfrm>
            <a:off x="8330350" y="5880577"/>
            <a:ext cx="2673072" cy="4931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0~2</a:t>
            </a:r>
            <a:r>
              <a:rPr kumimoji="1" lang="en-US" altLang="zh-CN" sz="1800" b="0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-1  RAM Cell</a:t>
            </a:r>
            <a:endParaRPr kumimoji="1" lang="en-US" altLang="zh-CN" sz="1800" b="0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6" name="Rectangle 16"/>
          <p:cNvSpPr>
            <a:spLocks noChangeArrowheads="1"/>
          </p:cNvSpPr>
          <p:nvPr/>
        </p:nvSpPr>
        <p:spPr bwMode="auto">
          <a:xfrm>
            <a:off x="6932352" y="2539416"/>
            <a:ext cx="1397998" cy="4931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S=D</a:t>
            </a:r>
          </a:p>
        </p:txBody>
      </p:sp>
      <p:sp>
        <p:nvSpPr>
          <p:cNvPr id="177" name="Rectangle 16"/>
          <p:cNvSpPr>
            <a:spLocks noChangeArrowheads="1"/>
          </p:cNvSpPr>
          <p:nvPr/>
        </p:nvSpPr>
        <p:spPr bwMode="auto">
          <a:xfrm>
            <a:off x="6932352" y="3096408"/>
            <a:ext cx="1397998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E=R</a:t>
            </a:r>
          </a:p>
        </p:txBody>
      </p:sp>
      <p:sp>
        <p:nvSpPr>
          <p:cNvPr id="178" name="Rectangle 16"/>
          <p:cNvSpPr>
            <a:spLocks noChangeArrowheads="1"/>
          </p:cNvSpPr>
          <p:nvPr/>
        </p:nvSpPr>
        <p:spPr bwMode="auto">
          <a:xfrm>
            <a:off x="6932352" y="3653400"/>
            <a:ext cx="1397998" cy="4931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E=D</a:t>
            </a:r>
          </a:p>
        </p:txBody>
      </p:sp>
      <p:sp>
        <p:nvSpPr>
          <p:cNvPr id="179" name="Rectangle 16"/>
          <p:cNvSpPr>
            <a:spLocks noChangeArrowheads="1"/>
          </p:cNvSpPr>
          <p:nvPr/>
        </p:nvSpPr>
        <p:spPr bwMode="auto">
          <a:xfrm>
            <a:off x="6932352" y="4210392"/>
            <a:ext cx="1397998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E=(D)</a:t>
            </a:r>
          </a:p>
        </p:txBody>
      </p:sp>
      <p:sp>
        <p:nvSpPr>
          <p:cNvPr id="180" name="Rectangle 16"/>
          <p:cNvSpPr>
            <a:spLocks noChangeArrowheads="1"/>
          </p:cNvSpPr>
          <p:nvPr/>
        </p:nvSpPr>
        <p:spPr bwMode="auto">
          <a:xfrm>
            <a:off x="6932352" y="4767384"/>
            <a:ext cx="1397998" cy="4931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E=(R)</a:t>
            </a:r>
          </a:p>
        </p:txBody>
      </p:sp>
      <p:sp>
        <p:nvSpPr>
          <p:cNvPr id="181" name="Rectangle 16"/>
          <p:cNvSpPr>
            <a:spLocks noChangeArrowheads="1"/>
          </p:cNvSpPr>
          <p:nvPr/>
        </p:nvSpPr>
        <p:spPr bwMode="auto">
          <a:xfrm>
            <a:off x="6932352" y="5324376"/>
            <a:ext cx="1397998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E=(PC)+D</a:t>
            </a:r>
          </a:p>
        </p:txBody>
      </p:sp>
      <p:sp>
        <p:nvSpPr>
          <p:cNvPr id="182" name="Rectangle 16"/>
          <p:cNvSpPr>
            <a:spLocks noChangeArrowheads="1"/>
          </p:cNvSpPr>
          <p:nvPr/>
        </p:nvSpPr>
        <p:spPr bwMode="auto">
          <a:xfrm>
            <a:off x="6932352" y="5881369"/>
            <a:ext cx="1397998" cy="4931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E=(R)+D</a:t>
            </a:r>
          </a:p>
        </p:txBody>
      </p:sp>
      <p:grpSp>
        <p:nvGrpSpPr>
          <p:cNvPr id="171" name="组合 170"/>
          <p:cNvGrpSpPr/>
          <p:nvPr/>
        </p:nvGrpSpPr>
        <p:grpSpPr>
          <a:xfrm>
            <a:off x="2273460" y="1914866"/>
            <a:ext cx="4467551" cy="493106"/>
            <a:chOff x="721910" y="2043113"/>
            <a:chExt cx="3863081" cy="42227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72" name="Rectangle 16"/>
            <p:cNvSpPr>
              <a:spLocks noChangeArrowheads="1"/>
            </p:cNvSpPr>
            <p:nvPr/>
          </p:nvSpPr>
          <p:spPr bwMode="auto">
            <a:xfrm>
              <a:off x="721910" y="2043113"/>
              <a:ext cx="1028409" cy="422275"/>
            </a:xfrm>
            <a:prstGeom prst="rect">
              <a:avLst/>
            </a:prstGeom>
            <a:solidFill>
              <a:srgbClr val="CCFF66"/>
            </a:solidFill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操作码</a:t>
              </a:r>
              <a:endParaRPr kumimoji="1" lang="en-US" altLang="zh-CN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Rectangle 17"/>
            <p:cNvSpPr>
              <a:spLocks noChangeArrowheads="1"/>
            </p:cNvSpPr>
            <p:nvPr/>
          </p:nvSpPr>
          <p:spPr bwMode="auto">
            <a:xfrm>
              <a:off x="1750319" y="2043113"/>
              <a:ext cx="930105" cy="422275"/>
            </a:xfrm>
            <a:prstGeom prst="rect">
              <a:avLst/>
            </a:prstGeom>
            <a:solidFill>
              <a:srgbClr val="00B0F0"/>
            </a:solidFill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kumimoji="1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寻址模式</a:t>
              </a:r>
              <a:r>
                <a:rPr kumimoji="1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</a:p>
          </p:txBody>
        </p:sp>
        <p:sp>
          <p:nvSpPr>
            <p:cNvPr id="174" name="Rectangle 18"/>
            <p:cNvSpPr>
              <a:spLocks noChangeArrowheads="1"/>
            </p:cNvSpPr>
            <p:nvPr/>
          </p:nvSpPr>
          <p:spPr bwMode="auto">
            <a:xfrm>
              <a:off x="2671159" y="2043114"/>
              <a:ext cx="1913832" cy="422275"/>
            </a:xfrm>
            <a:prstGeom prst="rect">
              <a:avLst/>
            </a:prstGeom>
            <a:solidFill>
              <a:srgbClr val="FFCC00"/>
            </a:solidFill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形式地址</a:t>
              </a:r>
              <a:r>
                <a:rPr kumimoji="1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932352" y="1914867"/>
            <a:ext cx="4071070" cy="493105"/>
            <a:chOff x="7301502" y="1484785"/>
            <a:chExt cx="3804370" cy="49310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75" name="Rectangle 16"/>
            <p:cNvSpPr>
              <a:spLocks noChangeArrowheads="1"/>
            </p:cNvSpPr>
            <p:nvPr/>
          </p:nvSpPr>
          <p:spPr bwMode="auto">
            <a:xfrm>
              <a:off x="8607916" y="1484785"/>
              <a:ext cx="2497956" cy="49310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寻址范围</a:t>
              </a:r>
              <a:endPara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" name="Rectangle 16"/>
            <p:cNvSpPr>
              <a:spLocks noChangeArrowheads="1"/>
            </p:cNvSpPr>
            <p:nvPr/>
          </p:nvSpPr>
          <p:spPr bwMode="auto">
            <a:xfrm>
              <a:off x="7301502" y="1484785"/>
              <a:ext cx="1306414" cy="49310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实地址</a:t>
              </a:r>
              <a:r>
                <a:rPr kumimoji="1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2484761" y="1545534"/>
            <a:ext cx="760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en-US" altLang="zh-CN" b="1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5bits</a:t>
            </a:r>
          </a:p>
        </p:txBody>
      </p:sp>
      <p:sp>
        <p:nvSpPr>
          <p:cNvPr id="70" name="矩形 69"/>
          <p:cNvSpPr/>
          <p:nvPr/>
        </p:nvSpPr>
        <p:spPr>
          <a:xfrm>
            <a:off x="3592232" y="1545534"/>
            <a:ext cx="760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en-US" altLang="zh-CN" b="1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3bits</a:t>
            </a:r>
          </a:p>
        </p:txBody>
      </p:sp>
      <p:sp>
        <p:nvSpPr>
          <p:cNvPr id="71" name="矩形 70"/>
          <p:cNvSpPr/>
          <p:nvPr/>
        </p:nvSpPr>
        <p:spPr>
          <a:xfrm>
            <a:off x="5294517" y="1545534"/>
            <a:ext cx="760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en-US" altLang="zh-CN" b="1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8bits</a:t>
            </a: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D3DAFAF6-E884-4D65-BDD7-8B32905570A0}"/>
              </a:ext>
            </a:extLst>
          </p:cNvPr>
          <p:cNvGrpSpPr/>
          <p:nvPr/>
        </p:nvGrpSpPr>
        <p:grpSpPr>
          <a:xfrm>
            <a:off x="7631351" y="1113893"/>
            <a:ext cx="3381153" cy="579957"/>
            <a:chOff x="371537" y="4732301"/>
            <a:chExt cx="2678518" cy="579957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611BFE71-7053-433C-A54B-443264DEA4B4}"/>
                </a:ext>
              </a:extLst>
            </p:cNvPr>
            <p:cNvSpPr/>
            <p:nvPr/>
          </p:nvSpPr>
          <p:spPr>
            <a:xfrm>
              <a:off x="371537" y="4732301"/>
              <a:ext cx="2678518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371FF67A-538C-463C-AFE1-648747A7A0F1}"/>
                </a:ext>
              </a:extLst>
            </p:cNvPr>
            <p:cNvSpPr/>
            <p:nvPr/>
          </p:nvSpPr>
          <p:spPr>
            <a:xfrm>
              <a:off x="455430" y="4822224"/>
              <a:ext cx="253566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不同寻址方式的区别？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063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寻址方式举例</a:t>
            </a:r>
          </a:p>
        </p:txBody>
      </p:sp>
      <p:sp>
        <p:nvSpPr>
          <p:cNvPr id="4" name="Rectangle 17"/>
          <p:cNvSpPr>
            <a:spLocks noChangeArrowheads="1"/>
          </p:cNvSpPr>
          <p:nvPr/>
        </p:nvSpPr>
        <p:spPr bwMode="auto">
          <a:xfrm>
            <a:off x="2518319" y="2355372"/>
            <a:ext cx="1081087" cy="320675"/>
          </a:xfrm>
          <a:prstGeom prst="rect">
            <a:avLst/>
          </a:prstGeom>
          <a:solidFill>
            <a:srgbClr val="66FF33"/>
          </a:solidFill>
          <a:ln w="19050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>
                <a:solidFill>
                  <a:srgbClr val="000000"/>
                </a:solidFill>
                <a:latin typeface="+mn-ea"/>
              </a:rPr>
              <a:t>OP</a:t>
            </a:r>
          </a:p>
        </p:txBody>
      </p:sp>
      <p:sp>
        <p:nvSpPr>
          <p:cNvPr id="5" name="Rectangle 18"/>
          <p:cNvSpPr>
            <a:spLocks noChangeArrowheads="1"/>
          </p:cNvSpPr>
          <p:nvPr/>
        </p:nvSpPr>
        <p:spPr bwMode="auto">
          <a:xfrm>
            <a:off x="3597819" y="2355372"/>
            <a:ext cx="865187" cy="320675"/>
          </a:xfrm>
          <a:prstGeom prst="rect">
            <a:avLst/>
          </a:prstGeom>
          <a:solidFill>
            <a:srgbClr val="FF66FF"/>
          </a:solidFill>
          <a:ln w="19050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>
                <a:solidFill>
                  <a:srgbClr val="000000"/>
                </a:solidFill>
                <a:latin typeface="+mn-ea"/>
              </a:rPr>
              <a:t>X</a:t>
            </a:r>
          </a:p>
        </p:txBody>
      </p:sp>
      <p:sp>
        <p:nvSpPr>
          <p:cNvPr id="6" name="Rectangle 19"/>
          <p:cNvSpPr>
            <a:spLocks noChangeArrowheads="1"/>
          </p:cNvSpPr>
          <p:nvPr/>
        </p:nvSpPr>
        <p:spPr bwMode="auto">
          <a:xfrm>
            <a:off x="4461419" y="2355372"/>
            <a:ext cx="865187" cy="320675"/>
          </a:xfrm>
          <a:prstGeom prst="rect">
            <a:avLst/>
          </a:prstGeom>
          <a:solidFill>
            <a:srgbClr val="FF9900"/>
          </a:solidFill>
          <a:ln w="19050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 dirty="0">
                <a:solidFill>
                  <a:srgbClr val="000000"/>
                </a:solidFill>
                <a:latin typeface="+mn-ea"/>
              </a:rPr>
              <a:t>D=100</a:t>
            </a: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>
            <a:off x="5758406" y="2355372"/>
            <a:ext cx="1946275" cy="320675"/>
          </a:xfrm>
          <a:prstGeom prst="rect">
            <a:avLst/>
          </a:prstGeom>
          <a:solidFill>
            <a:srgbClr val="CCFF66"/>
          </a:solidFill>
          <a:ln w="19050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>
                <a:solidFill>
                  <a:srgbClr val="000000"/>
                </a:solidFill>
                <a:latin typeface="+mn-ea"/>
              </a:rPr>
              <a:t>PC=1000</a:t>
            </a:r>
          </a:p>
        </p:txBody>
      </p:sp>
      <p:sp>
        <p:nvSpPr>
          <p:cNvPr id="8" name="Rectangle 21"/>
          <p:cNvSpPr>
            <a:spLocks noChangeArrowheads="1"/>
          </p:cNvSpPr>
          <p:nvPr/>
        </p:nvSpPr>
        <p:spPr bwMode="auto">
          <a:xfrm>
            <a:off x="7897562" y="2355371"/>
            <a:ext cx="1946275" cy="320675"/>
          </a:xfrm>
          <a:prstGeom prst="rect">
            <a:avLst/>
          </a:prstGeom>
          <a:solidFill>
            <a:srgbClr val="CCFF66"/>
          </a:solidFill>
          <a:ln w="19050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>
                <a:solidFill>
                  <a:srgbClr val="000000"/>
                </a:solidFill>
                <a:latin typeface="+mn-ea"/>
              </a:rPr>
              <a:t>R</a:t>
            </a:r>
            <a:r>
              <a:rPr lang="zh-CN" altLang="en-US" b="1" baseline="-25000">
                <a:solidFill>
                  <a:srgbClr val="000000"/>
                </a:solidFill>
                <a:latin typeface="+mn-ea"/>
              </a:rPr>
              <a:t>基</a:t>
            </a:r>
            <a:r>
              <a:rPr lang="en-US" altLang="zh-CN" b="1">
                <a:solidFill>
                  <a:srgbClr val="000000"/>
                </a:solidFill>
                <a:latin typeface="+mn-ea"/>
              </a:rPr>
              <a:t>=2000 </a:t>
            </a: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553686" y="3065376"/>
            <a:ext cx="1441450" cy="3206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>
                <a:solidFill>
                  <a:srgbClr val="000000"/>
                </a:solidFill>
                <a:latin typeface="Garamond" pitchFamily="18" charset="0"/>
                <a:ea typeface="微软雅黑"/>
              </a:rPr>
              <a:t>200</a:t>
            </a: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979011" y="4387763"/>
            <a:ext cx="5762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>
                <a:solidFill>
                  <a:srgbClr val="000000"/>
                </a:solidFill>
                <a:latin typeface="Garamond" pitchFamily="18" charset="0"/>
              </a:rPr>
              <a:t>500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834548" y="5002126"/>
            <a:ext cx="863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 dirty="0">
                <a:solidFill>
                  <a:srgbClr val="000000"/>
                </a:solidFill>
                <a:latin typeface="Garamond" pitchFamily="18" charset="0"/>
              </a:rPr>
              <a:t>1100</a:t>
            </a: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979011" y="3746413"/>
            <a:ext cx="5762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>
                <a:solidFill>
                  <a:srgbClr val="000000"/>
                </a:solidFill>
                <a:latin typeface="Garamond" pitchFamily="18" charset="0"/>
              </a:rPr>
              <a:t>200</a:t>
            </a: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979011" y="3025688"/>
            <a:ext cx="5762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>
                <a:solidFill>
                  <a:srgbClr val="000000"/>
                </a:solidFill>
                <a:latin typeface="Garamond" pitchFamily="18" charset="0"/>
              </a:rPr>
              <a:t>100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1555274" y="3386051"/>
            <a:ext cx="1439863" cy="36036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1553686" y="3746413"/>
            <a:ext cx="1441450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>
                <a:solidFill>
                  <a:srgbClr val="000000"/>
                </a:solidFill>
                <a:latin typeface="Garamond" pitchFamily="18" charset="0"/>
                <a:ea typeface="微软雅黑"/>
              </a:rPr>
              <a:t>500</a:t>
            </a:r>
          </a:p>
        </p:txBody>
      </p:sp>
      <p:sp>
        <p:nvSpPr>
          <p:cNvPr id="16" name="Rectangle 9"/>
          <p:cNvSpPr>
            <a:spLocks noChangeArrowheads="1"/>
          </p:cNvSpPr>
          <p:nvPr/>
        </p:nvSpPr>
        <p:spPr bwMode="auto">
          <a:xfrm>
            <a:off x="1555274" y="4067089"/>
            <a:ext cx="1439863" cy="3270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endParaRPr lang="zh-CN" altLang="zh-CN" b="1">
              <a:solidFill>
                <a:srgbClr val="000000"/>
              </a:solidFill>
              <a:latin typeface="Garamond" pitchFamily="18" charset="0"/>
              <a:ea typeface="微软雅黑"/>
            </a:endParaRPr>
          </a:p>
        </p:txBody>
      </p:sp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1553686" y="4394113"/>
            <a:ext cx="1441450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 dirty="0">
                <a:solidFill>
                  <a:srgbClr val="000000"/>
                </a:solidFill>
                <a:latin typeface="Garamond" pitchFamily="18" charset="0"/>
                <a:ea typeface="微软雅黑"/>
              </a:rPr>
              <a:t>800</a:t>
            </a:r>
          </a:p>
        </p:txBody>
      </p:sp>
      <p:sp>
        <p:nvSpPr>
          <p:cNvPr id="18" name="Rectangle 11"/>
          <p:cNvSpPr>
            <a:spLocks noChangeArrowheads="1"/>
          </p:cNvSpPr>
          <p:nvPr/>
        </p:nvSpPr>
        <p:spPr bwMode="auto">
          <a:xfrm>
            <a:off x="1555274" y="4714788"/>
            <a:ext cx="1439863" cy="4000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1553686" y="5041813"/>
            <a:ext cx="1441450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 dirty="0">
                <a:solidFill>
                  <a:srgbClr val="000000"/>
                </a:solidFill>
                <a:latin typeface="Garamond" pitchFamily="18" charset="0"/>
                <a:ea typeface="微软雅黑"/>
              </a:rPr>
              <a:t>100</a:t>
            </a:r>
          </a:p>
        </p:txBody>
      </p:sp>
      <p:sp>
        <p:nvSpPr>
          <p:cNvPr id="20" name="Rectangle 13"/>
          <p:cNvSpPr>
            <a:spLocks noChangeArrowheads="1"/>
          </p:cNvSpPr>
          <p:nvPr/>
        </p:nvSpPr>
        <p:spPr bwMode="auto">
          <a:xfrm>
            <a:off x="1555274" y="5362488"/>
            <a:ext cx="1439863" cy="32861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000000"/>
                </a:solidFill>
                <a:latin typeface="Garamond" pitchFamily="18" charset="0"/>
                <a:ea typeface="微软雅黑"/>
              </a:rPr>
              <a:t>350</a:t>
            </a:r>
            <a:endParaRPr lang="zh-CN" altLang="en-US" b="1" dirty="0">
              <a:solidFill>
                <a:srgbClr val="000000"/>
              </a:solidFill>
              <a:latin typeface="Garamond" pitchFamily="18" charset="0"/>
              <a:ea typeface="微软雅黑"/>
            </a:endParaRPr>
          </a:p>
        </p:txBody>
      </p:sp>
      <p:sp>
        <p:nvSpPr>
          <p:cNvPr id="21" name="Rectangle 14"/>
          <p:cNvSpPr>
            <a:spLocks noChangeArrowheads="1"/>
          </p:cNvSpPr>
          <p:nvPr/>
        </p:nvSpPr>
        <p:spPr bwMode="auto">
          <a:xfrm>
            <a:off x="1553686" y="5689513"/>
            <a:ext cx="1441450" cy="32861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endParaRPr lang="en-US" altLang="zh-CN" b="1" dirty="0">
              <a:solidFill>
                <a:srgbClr val="000000"/>
              </a:solidFill>
              <a:latin typeface="Garamond" pitchFamily="18" charset="0"/>
              <a:ea typeface="微软雅黑"/>
            </a:endParaRPr>
          </a:p>
        </p:txBody>
      </p:sp>
      <p:sp>
        <p:nvSpPr>
          <p:cNvPr id="22" name="Rectangle 15"/>
          <p:cNvSpPr>
            <a:spLocks noChangeArrowheads="1"/>
          </p:cNvSpPr>
          <p:nvPr/>
        </p:nvSpPr>
        <p:spPr bwMode="auto">
          <a:xfrm>
            <a:off x="1555274" y="6010188"/>
            <a:ext cx="1439863" cy="3683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1"/>
                </a:solidFill>
                <a:latin typeface="微软雅黑"/>
                <a:ea typeface="微软雅黑"/>
              </a:rPr>
              <a:t>200</a:t>
            </a:r>
            <a:endParaRPr lang="zh-CN" altLang="en-US" dirty="0">
              <a:solidFill>
                <a:schemeClr val="tx1"/>
              </a:solidFill>
              <a:latin typeface="微软雅黑"/>
              <a:ea typeface="微软雅黑"/>
            </a:endParaRPr>
          </a:p>
        </p:txBody>
      </p:sp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834548" y="6081825"/>
            <a:ext cx="863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 dirty="0">
                <a:solidFill>
                  <a:srgbClr val="000000"/>
                </a:solidFill>
                <a:latin typeface="Garamond" pitchFamily="18" charset="0"/>
              </a:rPr>
              <a:t>2100</a:t>
            </a:r>
          </a:p>
        </p:txBody>
      </p:sp>
      <p:sp>
        <p:nvSpPr>
          <p:cNvPr id="24" name="Rectangle 22"/>
          <p:cNvSpPr>
            <a:spLocks noChangeArrowheads="1"/>
          </p:cNvSpPr>
          <p:nvPr/>
        </p:nvSpPr>
        <p:spPr bwMode="auto">
          <a:xfrm>
            <a:off x="4463006" y="3382875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寻址方式</a:t>
            </a:r>
          </a:p>
        </p:txBody>
      </p:sp>
      <p:sp>
        <p:nvSpPr>
          <p:cNvPr id="25" name="Rectangle 23"/>
          <p:cNvSpPr>
            <a:spLocks noChangeArrowheads="1"/>
          </p:cNvSpPr>
          <p:nvPr/>
        </p:nvSpPr>
        <p:spPr bwMode="auto">
          <a:xfrm>
            <a:off x="5758406" y="3382875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X</a:t>
            </a:r>
          </a:p>
        </p:txBody>
      </p:sp>
      <p:sp>
        <p:nvSpPr>
          <p:cNvPr id="26" name="Rectangle 24"/>
          <p:cNvSpPr>
            <a:spLocks noChangeArrowheads="1"/>
          </p:cNvSpPr>
          <p:nvPr/>
        </p:nvSpPr>
        <p:spPr bwMode="auto">
          <a:xfrm>
            <a:off x="8136482" y="3382875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操作数</a:t>
            </a:r>
          </a:p>
        </p:txBody>
      </p:sp>
      <p:sp>
        <p:nvSpPr>
          <p:cNvPr id="27" name="Rectangle 25"/>
          <p:cNvSpPr>
            <a:spLocks noChangeArrowheads="1"/>
          </p:cNvSpPr>
          <p:nvPr/>
        </p:nvSpPr>
        <p:spPr bwMode="auto">
          <a:xfrm>
            <a:off x="4463006" y="3736887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立即</a:t>
            </a:r>
          </a:p>
        </p:txBody>
      </p:sp>
      <p:sp>
        <p:nvSpPr>
          <p:cNvPr id="28" name="Rectangle 26"/>
          <p:cNvSpPr>
            <a:spLocks noChangeArrowheads="1"/>
          </p:cNvSpPr>
          <p:nvPr/>
        </p:nvSpPr>
        <p:spPr bwMode="auto">
          <a:xfrm>
            <a:off x="5758406" y="3736887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0</a:t>
            </a:r>
          </a:p>
        </p:txBody>
      </p:sp>
      <p:sp>
        <p:nvSpPr>
          <p:cNvPr id="29" name="Rectangle 27"/>
          <p:cNvSpPr>
            <a:spLocks noChangeArrowheads="1"/>
          </p:cNvSpPr>
          <p:nvPr/>
        </p:nvSpPr>
        <p:spPr bwMode="auto">
          <a:xfrm>
            <a:off x="8136482" y="3736887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100</a:t>
            </a:r>
          </a:p>
        </p:txBody>
      </p:sp>
      <p:sp>
        <p:nvSpPr>
          <p:cNvPr id="30" name="Rectangle 28"/>
          <p:cNvSpPr>
            <a:spLocks noChangeArrowheads="1"/>
          </p:cNvSpPr>
          <p:nvPr/>
        </p:nvSpPr>
        <p:spPr bwMode="auto">
          <a:xfrm>
            <a:off x="4463006" y="4097250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直接</a:t>
            </a:r>
          </a:p>
        </p:txBody>
      </p:sp>
      <p:sp>
        <p:nvSpPr>
          <p:cNvPr id="31" name="Rectangle 29"/>
          <p:cNvSpPr>
            <a:spLocks noChangeArrowheads="1"/>
          </p:cNvSpPr>
          <p:nvPr/>
        </p:nvSpPr>
        <p:spPr bwMode="auto">
          <a:xfrm>
            <a:off x="5758406" y="4097250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1</a:t>
            </a:r>
          </a:p>
        </p:txBody>
      </p:sp>
      <p:sp>
        <p:nvSpPr>
          <p:cNvPr id="32" name="Rectangle 30"/>
          <p:cNvSpPr>
            <a:spLocks noChangeArrowheads="1"/>
          </p:cNvSpPr>
          <p:nvPr/>
        </p:nvSpPr>
        <p:spPr bwMode="auto">
          <a:xfrm>
            <a:off x="8136482" y="4097250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200</a:t>
            </a:r>
          </a:p>
        </p:txBody>
      </p:sp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4463006" y="4457612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间接</a:t>
            </a:r>
          </a:p>
        </p:txBody>
      </p:sp>
      <p:sp>
        <p:nvSpPr>
          <p:cNvPr id="34" name="Rectangle 32"/>
          <p:cNvSpPr>
            <a:spLocks noChangeArrowheads="1"/>
          </p:cNvSpPr>
          <p:nvPr/>
        </p:nvSpPr>
        <p:spPr bwMode="auto">
          <a:xfrm>
            <a:off x="5758406" y="4457612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2</a:t>
            </a:r>
          </a:p>
        </p:txBody>
      </p:sp>
      <p:sp>
        <p:nvSpPr>
          <p:cNvPr id="35" name="Rectangle 33"/>
          <p:cNvSpPr>
            <a:spLocks noChangeArrowheads="1"/>
          </p:cNvSpPr>
          <p:nvPr/>
        </p:nvSpPr>
        <p:spPr bwMode="auto">
          <a:xfrm>
            <a:off x="8136482" y="4457612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500</a:t>
            </a:r>
          </a:p>
        </p:txBody>
      </p:sp>
      <p:sp>
        <p:nvSpPr>
          <p:cNvPr id="36" name="Rectangle 34"/>
          <p:cNvSpPr>
            <a:spLocks noChangeArrowheads="1"/>
          </p:cNvSpPr>
          <p:nvPr/>
        </p:nvSpPr>
        <p:spPr bwMode="auto">
          <a:xfrm>
            <a:off x="4463006" y="4816387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相对</a:t>
            </a:r>
          </a:p>
        </p:txBody>
      </p:sp>
      <p:sp>
        <p:nvSpPr>
          <p:cNvPr id="37" name="Rectangle 35"/>
          <p:cNvSpPr>
            <a:spLocks noChangeArrowheads="1"/>
          </p:cNvSpPr>
          <p:nvPr/>
        </p:nvSpPr>
        <p:spPr bwMode="auto">
          <a:xfrm>
            <a:off x="5758406" y="4816387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3</a:t>
            </a:r>
          </a:p>
        </p:txBody>
      </p:sp>
      <p:sp>
        <p:nvSpPr>
          <p:cNvPr id="38" name="Rectangle 36"/>
          <p:cNvSpPr>
            <a:spLocks noChangeArrowheads="1"/>
          </p:cNvSpPr>
          <p:nvPr/>
        </p:nvSpPr>
        <p:spPr bwMode="auto">
          <a:xfrm>
            <a:off x="8136482" y="4816387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rgbClr val="FF0000"/>
                </a:solidFill>
                <a:latin typeface="+mn-ea"/>
              </a:rPr>
              <a:t>100</a:t>
            </a:r>
          </a:p>
        </p:txBody>
      </p:sp>
      <p:sp>
        <p:nvSpPr>
          <p:cNvPr id="39" name="Rectangle 37"/>
          <p:cNvSpPr>
            <a:spLocks noChangeArrowheads="1"/>
          </p:cNvSpPr>
          <p:nvPr/>
        </p:nvSpPr>
        <p:spPr bwMode="auto">
          <a:xfrm>
            <a:off x="4463006" y="5198975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变址</a:t>
            </a:r>
          </a:p>
        </p:txBody>
      </p:sp>
      <p:sp>
        <p:nvSpPr>
          <p:cNvPr id="40" name="Rectangle 38"/>
          <p:cNvSpPr>
            <a:spLocks noChangeArrowheads="1"/>
          </p:cNvSpPr>
          <p:nvPr/>
        </p:nvSpPr>
        <p:spPr bwMode="auto">
          <a:xfrm>
            <a:off x="5758407" y="5192625"/>
            <a:ext cx="6492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4</a:t>
            </a:r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auto">
          <a:xfrm>
            <a:off x="8138068" y="5189450"/>
            <a:ext cx="1322388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200</a:t>
            </a:r>
          </a:p>
        </p:txBody>
      </p:sp>
      <p:sp>
        <p:nvSpPr>
          <p:cNvPr id="42" name="Rectangle 40"/>
          <p:cNvSpPr>
            <a:spLocks noChangeArrowheads="1"/>
          </p:cNvSpPr>
          <p:nvPr/>
        </p:nvSpPr>
        <p:spPr bwMode="auto">
          <a:xfrm>
            <a:off x="4463006" y="5559337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变址间址</a:t>
            </a:r>
          </a:p>
        </p:txBody>
      </p:sp>
      <p:sp>
        <p:nvSpPr>
          <p:cNvPr id="43" name="Rectangle 41"/>
          <p:cNvSpPr>
            <a:spLocks noChangeArrowheads="1"/>
          </p:cNvSpPr>
          <p:nvPr/>
        </p:nvSpPr>
        <p:spPr bwMode="auto">
          <a:xfrm>
            <a:off x="5758406" y="5559337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5</a:t>
            </a:r>
          </a:p>
        </p:txBody>
      </p:sp>
      <p:sp>
        <p:nvSpPr>
          <p:cNvPr id="44" name="Rectangle 42"/>
          <p:cNvSpPr>
            <a:spLocks noChangeArrowheads="1"/>
          </p:cNvSpPr>
          <p:nvPr/>
        </p:nvSpPr>
        <p:spPr bwMode="auto">
          <a:xfrm>
            <a:off x="8136482" y="5559337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500</a:t>
            </a:r>
          </a:p>
        </p:txBody>
      </p:sp>
      <p:sp>
        <p:nvSpPr>
          <p:cNvPr id="45" name="Rectangle 43"/>
          <p:cNvSpPr>
            <a:spLocks noChangeArrowheads="1"/>
          </p:cNvSpPr>
          <p:nvPr/>
        </p:nvSpPr>
        <p:spPr bwMode="auto">
          <a:xfrm>
            <a:off x="6406107" y="3382875"/>
            <a:ext cx="1730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有效地址</a:t>
            </a: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E</a:t>
            </a:r>
          </a:p>
        </p:txBody>
      </p:sp>
      <p:sp>
        <p:nvSpPr>
          <p:cNvPr id="46" name="Rectangle 44"/>
          <p:cNvSpPr>
            <a:spLocks noChangeArrowheads="1"/>
          </p:cNvSpPr>
          <p:nvPr/>
        </p:nvSpPr>
        <p:spPr bwMode="auto">
          <a:xfrm>
            <a:off x="6406107" y="3736887"/>
            <a:ext cx="1730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S=D</a:t>
            </a:r>
          </a:p>
        </p:txBody>
      </p:sp>
      <p:sp>
        <p:nvSpPr>
          <p:cNvPr id="47" name="Rectangle 45"/>
          <p:cNvSpPr>
            <a:spLocks noChangeArrowheads="1"/>
          </p:cNvSpPr>
          <p:nvPr/>
        </p:nvSpPr>
        <p:spPr bwMode="auto">
          <a:xfrm>
            <a:off x="6406107" y="4097250"/>
            <a:ext cx="1730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E=D=100</a:t>
            </a:r>
          </a:p>
        </p:txBody>
      </p:sp>
      <p:sp>
        <p:nvSpPr>
          <p:cNvPr id="48" name="Rectangle 46"/>
          <p:cNvSpPr>
            <a:spLocks noChangeArrowheads="1"/>
          </p:cNvSpPr>
          <p:nvPr/>
        </p:nvSpPr>
        <p:spPr bwMode="auto">
          <a:xfrm>
            <a:off x="6406107" y="4457612"/>
            <a:ext cx="1730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E=(D)=200</a:t>
            </a:r>
          </a:p>
        </p:txBody>
      </p:sp>
      <p:sp>
        <p:nvSpPr>
          <p:cNvPr id="49" name="Rectangle 47"/>
          <p:cNvSpPr>
            <a:spLocks noChangeArrowheads="1"/>
          </p:cNvSpPr>
          <p:nvPr/>
        </p:nvSpPr>
        <p:spPr bwMode="auto">
          <a:xfrm>
            <a:off x="6407693" y="4822837"/>
            <a:ext cx="1727200" cy="31105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rgbClr val="000000"/>
                </a:solidFill>
                <a:latin typeface="+mn-ea"/>
              </a:rPr>
              <a:t>E=(PC)+D=1100</a:t>
            </a:r>
          </a:p>
        </p:txBody>
      </p:sp>
      <p:sp>
        <p:nvSpPr>
          <p:cNvPr id="50" name="Rectangle 48"/>
          <p:cNvSpPr>
            <a:spLocks noChangeArrowheads="1"/>
          </p:cNvSpPr>
          <p:nvPr/>
        </p:nvSpPr>
        <p:spPr bwMode="auto">
          <a:xfrm>
            <a:off x="6407694" y="5189450"/>
            <a:ext cx="1730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rgbClr val="000000"/>
                </a:solidFill>
                <a:latin typeface="+mn-ea"/>
              </a:rPr>
              <a:t>E=(R)+D=2100</a:t>
            </a:r>
          </a:p>
        </p:txBody>
      </p:sp>
      <p:sp>
        <p:nvSpPr>
          <p:cNvPr id="51" name="Rectangle 49"/>
          <p:cNvSpPr>
            <a:spLocks noChangeArrowheads="1"/>
          </p:cNvSpPr>
          <p:nvPr/>
        </p:nvSpPr>
        <p:spPr bwMode="auto">
          <a:xfrm>
            <a:off x="6406107" y="5559337"/>
            <a:ext cx="1730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E=((R)+D)=200</a:t>
            </a:r>
          </a:p>
        </p:txBody>
      </p:sp>
      <p:sp>
        <p:nvSpPr>
          <p:cNvPr id="52" name="Text Box 4">
            <a:extLst>
              <a:ext uri="{FF2B5EF4-FFF2-40B4-BE49-F238E27FC236}">
                <a16:creationId xmlns:a16="http://schemas.microsoft.com/office/drawing/2014/main" id="{E4847565-FF86-4D22-AD64-02F5FB0B85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700" y="5416606"/>
            <a:ext cx="863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 dirty="0">
                <a:solidFill>
                  <a:srgbClr val="000000"/>
                </a:solidFill>
                <a:latin typeface="Garamond" pitchFamily="18" charset="0"/>
              </a:rPr>
              <a:t>1102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9871AF61-D237-4F19-A25B-68DB52A3ABA1}"/>
              </a:ext>
            </a:extLst>
          </p:cNvPr>
          <p:cNvSpPr/>
          <p:nvPr/>
        </p:nvSpPr>
        <p:spPr>
          <a:xfrm>
            <a:off x="858142" y="1014073"/>
            <a:ext cx="10720375" cy="103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400" dirty="0"/>
              <a:t>设某机的指令字长</a:t>
            </a:r>
            <a:r>
              <a:rPr lang="en-US" altLang="zh-CN" sz="2400" dirty="0"/>
              <a:t>16</a:t>
            </a:r>
            <a:r>
              <a:rPr lang="zh-CN" altLang="en-US" sz="2400" dirty="0"/>
              <a:t>位，格式、有关寄存器和主存内容如下，</a:t>
            </a:r>
            <a:r>
              <a:rPr lang="en-US" altLang="zh-CN" sz="2400" dirty="0"/>
              <a:t>X</a:t>
            </a:r>
            <a:r>
              <a:rPr lang="zh-CN" altLang="en-US" sz="2400" dirty="0"/>
              <a:t>为寻址方式，</a:t>
            </a:r>
            <a:r>
              <a:rPr lang="en-US" altLang="zh-CN" sz="2400" dirty="0"/>
              <a:t>D</a:t>
            </a:r>
            <a:r>
              <a:rPr lang="zh-CN" altLang="en-US" sz="2400" dirty="0"/>
              <a:t>为形式地址，请在下表中填入有效地址</a:t>
            </a:r>
            <a:r>
              <a:rPr lang="en-US" altLang="zh-CN" sz="2400" dirty="0"/>
              <a:t>E</a:t>
            </a:r>
            <a:r>
              <a:rPr lang="zh-CN" altLang="en-US" sz="2400" dirty="0"/>
              <a:t>及操作数的值。？</a:t>
            </a:r>
          </a:p>
        </p:txBody>
      </p:sp>
    </p:spTree>
    <p:extLst>
      <p:ext uri="{BB962C8B-B14F-4D97-AF65-F5344CB8AC3E}">
        <p14:creationId xmlns:p14="http://schemas.microsoft.com/office/powerpoint/2010/main" val="185909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5.1 </a:t>
            </a:r>
            <a:r>
              <a:rPr lang="zh-CN" altLang="en-US" b="1" dirty="0">
                <a:latin typeface="+mj-lt"/>
              </a:rPr>
              <a:t>指令系统概述</a:t>
            </a:r>
          </a:p>
          <a:p>
            <a:r>
              <a:rPr lang="en-US" altLang="zh-CN" b="1" dirty="0">
                <a:latin typeface="+mj-lt"/>
              </a:rPr>
              <a:t>5.2 </a:t>
            </a:r>
            <a:r>
              <a:rPr lang="zh-CN" altLang="en-US" b="1" dirty="0">
                <a:latin typeface="+mj-lt"/>
              </a:rPr>
              <a:t>指令格式</a:t>
            </a:r>
            <a:endParaRPr lang="en-US" altLang="zh-CN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5.3 </a:t>
            </a:r>
            <a:r>
              <a:rPr lang="zh-CN" altLang="en-US" b="1" dirty="0">
                <a:latin typeface="+mj-lt"/>
              </a:rPr>
              <a:t>寻址方式</a:t>
            </a:r>
          </a:p>
          <a:p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5.4 </a:t>
            </a: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指令类型</a:t>
            </a:r>
          </a:p>
          <a:p>
            <a:r>
              <a:rPr lang="en-US" altLang="zh-CN" b="1" dirty="0">
                <a:latin typeface="+mj-lt"/>
              </a:rPr>
              <a:t>5.5 </a:t>
            </a:r>
            <a:r>
              <a:rPr lang="zh-CN" altLang="en-US" b="1" dirty="0">
                <a:latin typeface="+mj-lt"/>
              </a:rPr>
              <a:t>指令格式设计</a:t>
            </a:r>
            <a:endParaRPr lang="en-US" altLang="zh-CN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5.6 CISC</a:t>
            </a:r>
            <a:r>
              <a:rPr lang="zh-CN" altLang="en-US" b="1" dirty="0">
                <a:latin typeface="+mj-lt"/>
              </a:rPr>
              <a:t>与</a:t>
            </a:r>
            <a:r>
              <a:rPr lang="en-US" altLang="zh-CN" b="1" dirty="0">
                <a:latin typeface="+mj-lt"/>
              </a:rPr>
              <a:t>RISC</a:t>
            </a:r>
          </a:p>
          <a:p>
            <a:r>
              <a:rPr lang="en-US" altLang="zh-CN" b="1" dirty="0">
                <a:latin typeface="+mj-lt"/>
              </a:rPr>
              <a:t>5.7 </a:t>
            </a:r>
            <a:r>
              <a:rPr lang="zh-CN" altLang="en-US" b="1" dirty="0">
                <a:latin typeface="+mj-lt"/>
              </a:rPr>
              <a:t>指令系统举例（</a:t>
            </a:r>
            <a:r>
              <a:rPr lang="en-US" altLang="zh-CN" b="1" dirty="0">
                <a:latin typeface="+mj-lt"/>
              </a:rPr>
              <a:t>MIPS</a:t>
            </a:r>
            <a:r>
              <a:rPr lang="zh-CN" altLang="en-US" b="1" dirty="0">
                <a:latin typeface="+mj-lt"/>
              </a:rPr>
              <a:t>指令系统）</a:t>
            </a:r>
          </a:p>
          <a:p>
            <a:endParaRPr lang="zh-CN" altLang="en-US" b="1" dirty="0">
              <a:latin typeface="+mj-lt"/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09" y="3171041"/>
            <a:ext cx="4600313" cy="307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8868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指令分类方法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zh-CN" altLang="en-US" sz="2600" b="1" dirty="0">
                <a:latin typeface="华文新魏" pitchFamily="2" charset="-122"/>
              </a:rPr>
              <a:t>按计算机系统的层次结构分类</a:t>
            </a:r>
            <a:endParaRPr lang="en-US" altLang="zh-CN" sz="2600" b="1" dirty="0">
              <a:latin typeface="华文新魏" pitchFamily="2" charset="-122"/>
            </a:endParaRPr>
          </a:p>
          <a:p>
            <a:pPr lvl="1" eaLnBrk="1" hangingPunct="1"/>
            <a:r>
              <a:rPr lang="zh-CN" altLang="en-US" dirty="0"/>
              <a:t>微指令、机器指令、宏指令</a:t>
            </a:r>
          </a:p>
          <a:p>
            <a:pPr eaLnBrk="1" hangingPunct="1"/>
            <a:r>
              <a:rPr lang="zh-CN" altLang="en-US" sz="2600" b="1" dirty="0"/>
              <a:t>按操作数物理位置分类</a:t>
            </a:r>
            <a:endParaRPr lang="en-US" altLang="zh-CN" sz="2600" b="1" dirty="0"/>
          </a:p>
          <a:p>
            <a:pPr lvl="1" eaLnBrk="1" hangingPunct="1">
              <a:defRPr/>
            </a:pPr>
            <a:r>
              <a:rPr lang="zh-CN" altLang="en-US" dirty="0"/>
              <a:t>存储器－存储器（</a:t>
            </a:r>
            <a:r>
              <a:rPr lang="en-US" altLang="zh-CN" dirty="0"/>
              <a:t>SS</a:t>
            </a:r>
            <a:r>
              <a:rPr lang="zh-CN" altLang="en-US" dirty="0"/>
              <a:t>）型、寄存器－寄存器（</a:t>
            </a:r>
            <a:r>
              <a:rPr lang="en-US" altLang="zh-CN" dirty="0"/>
              <a:t>RR</a:t>
            </a:r>
            <a:r>
              <a:rPr lang="zh-CN" altLang="en-US" dirty="0"/>
              <a:t>）型、寄存器－存储器（</a:t>
            </a:r>
            <a:r>
              <a:rPr lang="en-US" altLang="zh-CN" dirty="0"/>
              <a:t>RS</a:t>
            </a:r>
            <a:r>
              <a:rPr lang="zh-CN" altLang="en-US" dirty="0"/>
              <a:t>）型 </a:t>
            </a:r>
            <a:endParaRPr lang="en-US" altLang="zh-CN" dirty="0"/>
          </a:p>
          <a:p>
            <a:pPr>
              <a:defRPr/>
            </a:pPr>
            <a:r>
              <a:rPr lang="zh-CN" altLang="en-US" b="1" dirty="0">
                <a:latin typeface="华文新魏" pitchFamily="2" charset="-122"/>
              </a:rPr>
              <a:t>按指令长度分类</a:t>
            </a:r>
            <a:endParaRPr lang="en-US" altLang="zh-CN" b="1" dirty="0">
              <a:latin typeface="华文新魏" pitchFamily="2" charset="-122"/>
            </a:endParaRPr>
          </a:p>
          <a:p>
            <a:pPr lvl="1" eaLnBrk="1" hangingPunct="1">
              <a:defRPr/>
            </a:pPr>
            <a:r>
              <a:rPr lang="zh-CN" altLang="en-US" dirty="0"/>
              <a:t>定长指令，变长指令</a:t>
            </a:r>
          </a:p>
          <a:p>
            <a:pPr eaLnBrk="1" hangingPunct="1"/>
            <a:r>
              <a:rPr lang="zh-CN" altLang="en-US" sz="2600" b="1" dirty="0">
                <a:latin typeface="华文新魏" pitchFamily="2" charset="-122"/>
              </a:rPr>
              <a:t>按操作数个数分类</a:t>
            </a:r>
            <a:endParaRPr lang="en-US" altLang="zh-CN" sz="2600" b="1" dirty="0">
              <a:latin typeface="华文新魏" pitchFamily="2" charset="-122"/>
            </a:endParaRPr>
          </a:p>
          <a:p>
            <a:pPr lvl="1" eaLnBrk="1" hangingPunct="1">
              <a:defRPr/>
            </a:pPr>
            <a:r>
              <a:rPr lang="en-US" altLang="zh-CN" dirty="0"/>
              <a:t> </a:t>
            </a:r>
            <a:r>
              <a:rPr lang="zh-CN" altLang="en-US" dirty="0"/>
              <a:t>四地址、三地址、二地址、单地址、零地址</a:t>
            </a:r>
            <a:endParaRPr lang="en-US" altLang="zh-CN" dirty="0"/>
          </a:p>
          <a:p>
            <a:r>
              <a:rPr lang="zh-CN" altLang="en-US" b="1" dirty="0">
                <a:latin typeface="华文新魏" pitchFamily="2" charset="-122"/>
              </a:rPr>
              <a:t>按指令功能分类</a:t>
            </a:r>
            <a:endParaRPr lang="en-US" altLang="zh-CN" b="1" dirty="0">
              <a:latin typeface="华文新魏" pitchFamily="2" charset="-122"/>
            </a:endParaRPr>
          </a:p>
          <a:p>
            <a:pPr lvl="1" eaLnBrk="1" hangingPunct="1">
              <a:defRPr/>
            </a:pPr>
            <a:endParaRPr lang="en-US" altLang="zh-CN" dirty="0"/>
          </a:p>
          <a:p>
            <a:pPr lvl="1" eaLnBrk="1" hangingPunct="1">
              <a:defRPr/>
            </a:pPr>
            <a:endParaRPr lang="zh-CN" altLang="en-US" dirty="0"/>
          </a:p>
          <a:p>
            <a:pPr eaLnBrk="1" hangingPunct="1"/>
            <a:endParaRPr lang="zh-CN" altLang="en-US" sz="2600" dirty="0">
              <a:latin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5330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x86</a:t>
            </a:r>
            <a:r>
              <a:rPr lang="zh-CN" altLang="en-US" dirty="0"/>
              <a:t>指令分类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7823" y="942764"/>
            <a:ext cx="5074778" cy="5637024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2400" b="1" dirty="0">
                <a:latin typeface="宋体" pitchFamily="2" charset="-122"/>
              </a:rPr>
              <a:t>数据传送类</a:t>
            </a:r>
          </a:p>
          <a:p>
            <a:pPr lvl="1" eaLnBrk="1" hangingPunct="1"/>
            <a:r>
              <a:rPr lang="zh-CN" altLang="en-US" sz="1900" dirty="0"/>
              <a:t>取数     </a:t>
            </a:r>
            <a:r>
              <a:rPr lang="en-US" altLang="zh-CN" sz="1900" dirty="0"/>
              <a:t>MOV  AX</a:t>
            </a:r>
            <a:r>
              <a:rPr lang="zh-CN" altLang="en-US" sz="1900" dirty="0"/>
              <a:t>，</a:t>
            </a:r>
            <a:r>
              <a:rPr lang="en-US" altLang="zh-CN" sz="1900" dirty="0"/>
              <a:t>TEMP    </a:t>
            </a:r>
          </a:p>
          <a:p>
            <a:pPr lvl="1" eaLnBrk="1" hangingPunct="1"/>
            <a:r>
              <a:rPr lang="zh-CN" altLang="en-US" sz="1900" dirty="0"/>
              <a:t>存数     </a:t>
            </a:r>
            <a:r>
              <a:rPr lang="en-US" altLang="zh-CN" sz="1900" dirty="0"/>
              <a:t>MOV  TEMP</a:t>
            </a:r>
            <a:r>
              <a:rPr lang="zh-CN" altLang="en-US" sz="1900" dirty="0"/>
              <a:t>，</a:t>
            </a:r>
            <a:r>
              <a:rPr lang="en-US" altLang="zh-CN" sz="1900" dirty="0"/>
              <a:t>AX</a:t>
            </a:r>
          </a:p>
          <a:p>
            <a:pPr lvl="1" eaLnBrk="1" hangingPunct="1"/>
            <a:r>
              <a:rPr lang="zh-CN" altLang="en-US" sz="1900" dirty="0"/>
              <a:t>传送     </a:t>
            </a:r>
            <a:r>
              <a:rPr lang="en-US" altLang="zh-CN" sz="1900" dirty="0"/>
              <a:t>MOV  AX</a:t>
            </a:r>
            <a:r>
              <a:rPr lang="zh-CN" altLang="en-US" sz="1900" dirty="0"/>
              <a:t>，</a:t>
            </a:r>
            <a:r>
              <a:rPr lang="en-US" altLang="zh-CN" sz="1900" dirty="0"/>
              <a:t>CX</a:t>
            </a:r>
          </a:p>
          <a:p>
            <a:r>
              <a:rPr lang="zh-CN" altLang="en-US" sz="2400" b="1" dirty="0">
                <a:latin typeface="宋体" pitchFamily="2" charset="-122"/>
              </a:rPr>
              <a:t>算术运算类</a:t>
            </a:r>
          </a:p>
          <a:p>
            <a:pPr lvl="1"/>
            <a:r>
              <a:rPr lang="zh-CN" altLang="en-US" sz="1900" dirty="0"/>
              <a:t>定点＋，－，</a:t>
            </a:r>
            <a:r>
              <a:rPr lang="en-US" altLang="zh-CN" sz="1900" dirty="0"/>
              <a:t>×</a:t>
            </a:r>
            <a:r>
              <a:rPr lang="zh-CN" altLang="en-US" sz="1900" dirty="0"/>
              <a:t>，</a:t>
            </a:r>
            <a:r>
              <a:rPr lang="en-US" altLang="zh-CN" sz="1900" dirty="0"/>
              <a:t>÷    </a:t>
            </a:r>
            <a:r>
              <a:rPr lang="zh-CN" altLang="en-US" sz="1900" dirty="0"/>
              <a:t>等</a:t>
            </a:r>
          </a:p>
          <a:p>
            <a:pPr lvl="1"/>
            <a:r>
              <a:rPr lang="zh-CN" altLang="en-US" sz="1900" dirty="0"/>
              <a:t>浮点＋，－，</a:t>
            </a:r>
            <a:r>
              <a:rPr lang="en-US" altLang="zh-CN" sz="1900" dirty="0"/>
              <a:t>×</a:t>
            </a:r>
            <a:r>
              <a:rPr lang="zh-CN" altLang="en-US" sz="1900" dirty="0"/>
              <a:t>，</a:t>
            </a:r>
            <a:r>
              <a:rPr lang="en-US" altLang="zh-CN" sz="1900" dirty="0"/>
              <a:t>÷   </a:t>
            </a:r>
            <a:r>
              <a:rPr lang="zh-CN" altLang="en-US" sz="1900" dirty="0"/>
              <a:t>求反，求补等</a:t>
            </a:r>
          </a:p>
          <a:p>
            <a:r>
              <a:rPr lang="zh-CN" altLang="en-US" sz="2400" b="1" dirty="0">
                <a:latin typeface="宋体" pitchFamily="2" charset="-122"/>
              </a:rPr>
              <a:t>逻辑运算类</a:t>
            </a:r>
          </a:p>
          <a:p>
            <a:pPr lvl="1"/>
            <a:r>
              <a:rPr lang="en-US" altLang="zh-CN" sz="1900" dirty="0"/>
              <a:t>NOT</a:t>
            </a:r>
            <a:r>
              <a:rPr lang="zh-CN" altLang="en-US" sz="1900" dirty="0"/>
              <a:t>，</a:t>
            </a:r>
            <a:r>
              <a:rPr lang="en-US" altLang="zh-CN" sz="1900" dirty="0"/>
              <a:t>AND</a:t>
            </a:r>
            <a:r>
              <a:rPr lang="zh-CN" altLang="en-US" sz="1900" dirty="0"/>
              <a:t>，</a:t>
            </a:r>
            <a:r>
              <a:rPr lang="en-US" altLang="zh-CN" sz="1900" dirty="0"/>
              <a:t>OR</a:t>
            </a:r>
            <a:r>
              <a:rPr lang="zh-CN" altLang="en-US" sz="1900" dirty="0"/>
              <a:t>，</a:t>
            </a:r>
            <a:r>
              <a:rPr lang="en-US" altLang="zh-CN" sz="1900" dirty="0"/>
              <a:t>XOR</a:t>
            </a:r>
            <a:r>
              <a:rPr lang="zh-CN" altLang="en-US" sz="1900" dirty="0"/>
              <a:t>，</a:t>
            </a:r>
            <a:r>
              <a:rPr lang="en-US" altLang="zh-CN" sz="1900" dirty="0"/>
              <a:t>TEST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5745622" y="942764"/>
            <a:ext cx="5979653" cy="5143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latin typeface="宋体" pitchFamily="2" charset="-122"/>
              </a:rPr>
              <a:t>程序控制类</a:t>
            </a:r>
          </a:p>
          <a:p>
            <a:pPr lvl="1"/>
            <a:r>
              <a:rPr lang="zh-CN" altLang="en-US" sz="1900" dirty="0"/>
              <a:t>无条件转移 </a:t>
            </a:r>
            <a:r>
              <a:rPr lang="en-US" altLang="zh-CN" sz="1900" dirty="0"/>
              <a:t>JMP    </a:t>
            </a:r>
            <a:r>
              <a:rPr lang="zh-CN" altLang="en-US" sz="1900" dirty="0"/>
              <a:t>条件转移 </a:t>
            </a:r>
            <a:r>
              <a:rPr lang="en-US" altLang="zh-CN" sz="1900" dirty="0"/>
              <a:t>C</a:t>
            </a:r>
            <a:r>
              <a:rPr lang="zh-CN" altLang="en-US" sz="1900" dirty="0"/>
              <a:t>，</a:t>
            </a:r>
            <a:r>
              <a:rPr lang="en-US" altLang="zh-CN" sz="1900" dirty="0"/>
              <a:t>Z</a:t>
            </a:r>
            <a:r>
              <a:rPr lang="zh-CN" altLang="en-US" sz="1900" dirty="0"/>
              <a:t>，</a:t>
            </a:r>
            <a:r>
              <a:rPr lang="en-US" altLang="zh-CN" sz="1900" dirty="0"/>
              <a:t>N</a:t>
            </a:r>
            <a:r>
              <a:rPr lang="zh-CN" altLang="en-US" sz="1900" dirty="0"/>
              <a:t>，</a:t>
            </a:r>
            <a:r>
              <a:rPr lang="en-US" altLang="zh-CN" sz="1900" dirty="0"/>
              <a:t>P</a:t>
            </a:r>
            <a:r>
              <a:rPr lang="zh-CN" altLang="en-US" sz="1900" dirty="0"/>
              <a:t>，</a:t>
            </a:r>
            <a:r>
              <a:rPr lang="en-US" altLang="zh-CN" sz="1900" dirty="0"/>
              <a:t>V</a:t>
            </a:r>
          </a:p>
          <a:p>
            <a:pPr lvl="1"/>
            <a:r>
              <a:rPr lang="zh-CN" altLang="en-US" sz="1900" dirty="0"/>
              <a:t>转子程序 </a:t>
            </a:r>
            <a:r>
              <a:rPr lang="en-US" altLang="zh-CN" sz="1900" dirty="0"/>
              <a:t>JSR   </a:t>
            </a:r>
            <a:r>
              <a:rPr lang="zh-CN" altLang="en-US" sz="1900" dirty="0"/>
              <a:t>子程序返回</a:t>
            </a:r>
            <a:r>
              <a:rPr lang="en-US" altLang="zh-CN" sz="1900" dirty="0"/>
              <a:t>RET   </a:t>
            </a:r>
            <a:r>
              <a:rPr lang="zh-CN" altLang="en-US" sz="1900" dirty="0"/>
              <a:t>中断返回</a:t>
            </a:r>
            <a:r>
              <a:rPr lang="en-US" altLang="zh-CN" sz="1900" dirty="0"/>
              <a:t>IRET</a:t>
            </a:r>
          </a:p>
          <a:p>
            <a:r>
              <a:rPr lang="zh-CN" altLang="en-US" sz="2400" b="1" dirty="0">
                <a:latin typeface="宋体" pitchFamily="2" charset="-122"/>
              </a:rPr>
              <a:t>输入</a:t>
            </a:r>
            <a:r>
              <a:rPr lang="en-US" altLang="zh-CN" sz="2400" b="1" dirty="0">
                <a:latin typeface="宋体" pitchFamily="2" charset="-122"/>
              </a:rPr>
              <a:t>/</a:t>
            </a:r>
            <a:r>
              <a:rPr lang="zh-CN" altLang="en-US" sz="2400" b="1" dirty="0">
                <a:latin typeface="宋体" pitchFamily="2" charset="-122"/>
              </a:rPr>
              <a:t>输出类</a:t>
            </a:r>
          </a:p>
          <a:p>
            <a:pPr lvl="1"/>
            <a:r>
              <a:rPr lang="en-US" altLang="zh-CN" sz="1900" dirty="0"/>
              <a:t>IN  AX</a:t>
            </a:r>
            <a:r>
              <a:rPr lang="zh-CN" altLang="en-US" sz="1900" dirty="0"/>
              <a:t>，</a:t>
            </a:r>
            <a:r>
              <a:rPr lang="en-US" altLang="zh-CN" sz="1900" dirty="0"/>
              <a:t>n               OUT  n, AX</a:t>
            </a:r>
          </a:p>
          <a:p>
            <a:r>
              <a:rPr lang="zh-CN" altLang="en-US" sz="2400" b="1" dirty="0">
                <a:latin typeface="宋体" pitchFamily="2" charset="-122"/>
              </a:rPr>
              <a:t>其他类</a:t>
            </a:r>
          </a:p>
          <a:p>
            <a:pPr lvl="1"/>
            <a:r>
              <a:rPr lang="zh-CN" altLang="en-US" sz="1900" dirty="0"/>
              <a:t>标志操作：</a:t>
            </a:r>
            <a:r>
              <a:rPr lang="en-US" altLang="zh-CN" sz="1900" dirty="0"/>
              <a:t>CLC</a:t>
            </a:r>
            <a:r>
              <a:rPr lang="zh-CN" altLang="en-US" sz="1900" dirty="0"/>
              <a:t>（</a:t>
            </a:r>
            <a:r>
              <a:rPr lang="en-US" altLang="zh-CN" sz="1900" dirty="0"/>
              <a:t>clear  carry flag)</a:t>
            </a:r>
          </a:p>
          <a:p>
            <a:pPr lvl="1"/>
            <a:r>
              <a:rPr lang="en-US" altLang="zh-CN" sz="1900" dirty="0"/>
              <a:t>CLI (clear interrupt enable flag)</a:t>
            </a:r>
          </a:p>
          <a:p>
            <a:pPr lvl="1"/>
            <a:r>
              <a:rPr lang="en-US" altLang="zh-CN" sz="1900" dirty="0"/>
              <a:t>HLT</a:t>
            </a:r>
            <a:r>
              <a:rPr lang="zh-CN" altLang="en-US" sz="1900" dirty="0"/>
              <a:t>，</a:t>
            </a:r>
            <a:r>
              <a:rPr lang="en-US" altLang="zh-CN" sz="1900" dirty="0"/>
              <a:t>WAIT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568542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</a:t>
            </a:r>
            <a:r>
              <a:rPr lang="zh-CN" altLang="en-US" dirty="0"/>
              <a:t>指令分类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612029" cy="5637024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b="1" dirty="0"/>
              <a:t>运算指令</a:t>
            </a:r>
            <a:endParaRPr lang="en-US" altLang="zh-CN" b="1" dirty="0"/>
          </a:p>
          <a:p>
            <a:pPr lvl="1"/>
            <a:r>
              <a:rPr lang="zh-CN" altLang="en-US" dirty="0"/>
              <a:t>算术：</a:t>
            </a:r>
            <a:r>
              <a:rPr lang="en-US" altLang="zh-CN" dirty="0" err="1"/>
              <a:t>add,addi,addu,addiu</a:t>
            </a:r>
            <a:r>
              <a:rPr lang="en-US" altLang="zh-CN" dirty="0"/>
              <a:t>, </a:t>
            </a:r>
            <a:r>
              <a:rPr lang="en-US" altLang="zh-CN" dirty="0" err="1">
                <a:solidFill>
                  <a:srgbClr val="0000FF"/>
                </a:solidFill>
              </a:rPr>
              <a:t>sub,subu</a:t>
            </a:r>
            <a:r>
              <a:rPr lang="en-US" altLang="zh-CN" dirty="0"/>
              <a:t>, </a:t>
            </a:r>
            <a:r>
              <a:rPr lang="en-US" altLang="zh-CN" dirty="0" err="1"/>
              <a:t>mult,multu,div,divu</a:t>
            </a:r>
            <a:r>
              <a:rPr lang="en-US" altLang="zh-CN" dirty="0"/>
              <a:t>,  </a:t>
            </a:r>
            <a:r>
              <a:rPr lang="en-US" altLang="zh-CN" dirty="0" err="1">
                <a:solidFill>
                  <a:srgbClr val="0000FF"/>
                </a:solidFill>
              </a:rPr>
              <a:t>slt,slti,sltiu</a:t>
            </a:r>
            <a:endParaRPr lang="en-US" altLang="zh-CN" dirty="0">
              <a:solidFill>
                <a:srgbClr val="0000FF"/>
              </a:solidFill>
            </a:endParaRPr>
          </a:p>
          <a:p>
            <a:pPr lvl="1"/>
            <a:r>
              <a:rPr lang="zh-CN" altLang="en-US" dirty="0"/>
              <a:t>逻辑：</a:t>
            </a:r>
            <a:r>
              <a:rPr lang="en-US" altLang="zh-CN" dirty="0" err="1"/>
              <a:t>and,andi,or</a:t>
            </a:r>
            <a:r>
              <a:rPr lang="en-US" altLang="zh-CN" dirty="0"/>
              <a:t>, </a:t>
            </a:r>
            <a:r>
              <a:rPr lang="en-US" altLang="zh-CN" dirty="0" err="1">
                <a:solidFill>
                  <a:srgbClr val="0000FF"/>
                </a:solidFill>
              </a:rPr>
              <a:t>ori,xor,xori,nor</a:t>
            </a:r>
            <a:endParaRPr lang="en-US" altLang="zh-CN" dirty="0">
              <a:solidFill>
                <a:srgbClr val="0000FF"/>
              </a:solidFill>
            </a:endParaRPr>
          </a:p>
          <a:p>
            <a:pPr lvl="1"/>
            <a:r>
              <a:rPr lang="zh-CN" altLang="en-US" dirty="0"/>
              <a:t>移位指令：</a:t>
            </a:r>
            <a:r>
              <a:rPr lang="en-US" altLang="zh-CN" dirty="0" err="1"/>
              <a:t>sll,sllv,srl</a:t>
            </a:r>
            <a:r>
              <a:rPr lang="en-US" altLang="zh-CN" dirty="0"/>
              <a:t>, </a:t>
            </a:r>
            <a:r>
              <a:rPr lang="en-US" altLang="zh-CN" dirty="0" err="1">
                <a:solidFill>
                  <a:srgbClr val="0000FF"/>
                </a:solidFill>
              </a:rPr>
              <a:t>srlv,sra,srav</a:t>
            </a:r>
            <a:endParaRPr lang="en-US" altLang="zh-CN" dirty="0">
              <a:solidFill>
                <a:srgbClr val="0000FF"/>
              </a:solidFill>
            </a:endParaRPr>
          </a:p>
          <a:p>
            <a:r>
              <a:rPr lang="zh-CN" altLang="en-US" b="1" dirty="0"/>
              <a:t>分支指令</a:t>
            </a:r>
            <a:endParaRPr lang="en-US" altLang="zh-CN" b="1" dirty="0"/>
          </a:p>
          <a:p>
            <a:pPr lvl="1"/>
            <a:r>
              <a:rPr lang="en-US" altLang="zh-CN" dirty="0" err="1"/>
              <a:t>beq</a:t>
            </a:r>
            <a:r>
              <a:rPr lang="zh-CN" altLang="en-US" dirty="0"/>
              <a:t>，</a:t>
            </a:r>
            <a:r>
              <a:rPr lang="en-US" altLang="zh-CN" dirty="0" err="1"/>
              <a:t>bne</a:t>
            </a:r>
            <a:r>
              <a:rPr lang="zh-CN" altLang="en-US" dirty="0"/>
              <a:t>，</a:t>
            </a:r>
            <a:r>
              <a:rPr lang="en-US" altLang="zh-CN" dirty="0" err="1"/>
              <a:t>blez</a:t>
            </a:r>
            <a:r>
              <a:rPr lang="en-US" altLang="zh-CN" dirty="0"/>
              <a:t>(&lt;=0), </a:t>
            </a:r>
            <a:r>
              <a:rPr lang="en-US" altLang="zh-CN" dirty="0" err="1"/>
              <a:t>bgez</a:t>
            </a:r>
            <a:r>
              <a:rPr lang="en-US" altLang="zh-CN" dirty="0"/>
              <a:t>(&gt;=0), </a:t>
            </a:r>
            <a:r>
              <a:rPr lang="en-US" altLang="zh-CN" dirty="0" err="1"/>
              <a:t>bltz</a:t>
            </a:r>
            <a:r>
              <a:rPr lang="en-US" altLang="zh-CN" dirty="0"/>
              <a:t>(&lt;0)</a:t>
            </a:r>
            <a:r>
              <a:rPr lang="zh-CN" altLang="en-US" dirty="0"/>
              <a:t>，</a:t>
            </a:r>
            <a:r>
              <a:rPr lang="en-US" altLang="zh-CN" dirty="0" err="1"/>
              <a:t>bgtz</a:t>
            </a:r>
            <a:r>
              <a:rPr lang="en-US" altLang="zh-CN" dirty="0"/>
              <a:t>(&gt;0)</a:t>
            </a:r>
            <a:r>
              <a:rPr lang="zh-CN" altLang="en-US" dirty="0"/>
              <a:t>，</a:t>
            </a:r>
            <a:r>
              <a:rPr lang="en-US" altLang="zh-CN" dirty="0" err="1"/>
              <a:t>jal</a:t>
            </a:r>
            <a:r>
              <a:rPr lang="zh-CN" altLang="en-US" dirty="0"/>
              <a:t>，</a:t>
            </a:r>
            <a:r>
              <a:rPr lang="en-US" altLang="zh-CN" dirty="0"/>
              <a:t>j</a:t>
            </a:r>
            <a:r>
              <a:rPr lang="zh-CN" altLang="en-US" dirty="0"/>
              <a:t>，</a:t>
            </a:r>
            <a:r>
              <a:rPr lang="en-US" altLang="zh-CN" dirty="0" err="1"/>
              <a:t>jr</a:t>
            </a:r>
            <a:endParaRPr lang="en-US" altLang="zh-CN" dirty="0"/>
          </a:p>
          <a:p>
            <a:r>
              <a:rPr lang="zh-CN" altLang="en-US" b="1" dirty="0"/>
              <a:t>访存指令</a:t>
            </a:r>
            <a:r>
              <a:rPr lang="en-US" altLang="zh-CN" b="1" dirty="0"/>
              <a:t>	</a:t>
            </a:r>
          </a:p>
          <a:p>
            <a:pPr lvl="1"/>
            <a:r>
              <a:rPr lang="en-US" altLang="zh-CN" dirty="0" err="1"/>
              <a:t>lw,lh,lb,sw,sh,sb</a:t>
            </a:r>
            <a:endParaRPr lang="en-US" altLang="zh-CN" dirty="0"/>
          </a:p>
          <a:p>
            <a:r>
              <a:rPr lang="zh-CN" altLang="en-US" b="1" dirty="0"/>
              <a:t>系统指令</a:t>
            </a:r>
            <a:r>
              <a:rPr lang="en-US" altLang="zh-CN" b="1" dirty="0"/>
              <a:t>	</a:t>
            </a:r>
          </a:p>
          <a:p>
            <a:pPr lvl="1"/>
            <a:r>
              <a:rPr lang="en-US" altLang="zh-CN" dirty="0" err="1"/>
              <a:t>syscall</a:t>
            </a:r>
            <a:r>
              <a:rPr lang="zh-CN" altLang="en-US" dirty="0"/>
              <a:t>，</a:t>
            </a:r>
            <a:r>
              <a:rPr lang="en-US" altLang="zh-CN" dirty="0"/>
              <a:t>break</a:t>
            </a:r>
            <a:r>
              <a:rPr lang="zh-CN" altLang="en-US" dirty="0"/>
              <a:t>，</a:t>
            </a:r>
            <a:r>
              <a:rPr lang="en-US" altLang="zh-CN" dirty="0"/>
              <a:t>sync, cache	</a:t>
            </a:r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982408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5.1 </a:t>
            </a:r>
            <a:r>
              <a:rPr lang="zh-CN" altLang="en-US" b="1" dirty="0">
                <a:latin typeface="+mj-lt"/>
              </a:rPr>
              <a:t>指令系统概述</a:t>
            </a:r>
          </a:p>
          <a:p>
            <a:r>
              <a:rPr lang="en-US" altLang="zh-CN" b="1" dirty="0">
                <a:latin typeface="+mj-lt"/>
              </a:rPr>
              <a:t>5.2 </a:t>
            </a:r>
            <a:r>
              <a:rPr lang="zh-CN" altLang="en-US" b="1" dirty="0">
                <a:latin typeface="+mj-lt"/>
              </a:rPr>
              <a:t>指令格式</a:t>
            </a:r>
            <a:endParaRPr lang="en-US" altLang="zh-CN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5.3 </a:t>
            </a:r>
            <a:r>
              <a:rPr lang="zh-CN" altLang="en-US" b="1" dirty="0">
                <a:latin typeface="+mj-lt"/>
              </a:rPr>
              <a:t>寻址方式</a:t>
            </a:r>
          </a:p>
          <a:p>
            <a:r>
              <a:rPr lang="en-US" altLang="zh-CN" b="1" dirty="0">
                <a:latin typeface="+mj-lt"/>
              </a:rPr>
              <a:t>5.4 </a:t>
            </a:r>
            <a:r>
              <a:rPr lang="zh-CN" altLang="en-US" b="1" dirty="0">
                <a:latin typeface="+mj-lt"/>
              </a:rPr>
              <a:t>指令类型</a:t>
            </a:r>
          </a:p>
          <a:p>
            <a:r>
              <a:rPr lang="en-US" altLang="zh-CN" b="1" dirty="0">
                <a:solidFill>
                  <a:srgbClr val="C00000"/>
                </a:solidFill>
                <a:latin typeface="+mj-lt"/>
              </a:rPr>
              <a:t>5.5 </a:t>
            </a:r>
            <a:r>
              <a:rPr lang="zh-CN" altLang="en-US" b="1" dirty="0">
                <a:solidFill>
                  <a:srgbClr val="C00000"/>
                </a:solidFill>
                <a:latin typeface="+mj-lt"/>
              </a:rPr>
              <a:t>指令格式设计</a:t>
            </a:r>
            <a:endParaRPr lang="en-US" altLang="zh-CN" b="1" dirty="0">
              <a:solidFill>
                <a:srgbClr val="C00000"/>
              </a:solidFill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5.6 CISC</a:t>
            </a:r>
            <a:r>
              <a:rPr lang="zh-CN" altLang="en-US" b="1" dirty="0">
                <a:latin typeface="+mj-lt"/>
              </a:rPr>
              <a:t>与</a:t>
            </a:r>
            <a:r>
              <a:rPr lang="en-US" altLang="zh-CN" b="1" dirty="0">
                <a:latin typeface="+mj-lt"/>
              </a:rPr>
              <a:t>RISC</a:t>
            </a:r>
          </a:p>
          <a:p>
            <a:r>
              <a:rPr lang="en-US" altLang="zh-CN" b="1" dirty="0">
                <a:latin typeface="+mj-lt"/>
              </a:rPr>
              <a:t>5.7 </a:t>
            </a:r>
            <a:r>
              <a:rPr lang="zh-CN" altLang="en-US" b="1" dirty="0">
                <a:latin typeface="+mj-lt"/>
              </a:rPr>
              <a:t>指令系统举例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09" y="3171041"/>
            <a:ext cx="4600313" cy="307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4695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指令格式设计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3" y="3419106"/>
            <a:ext cx="10515599" cy="3014365"/>
          </a:xfrm>
        </p:spPr>
        <p:txBody>
          <a:bodyPr/>
          <a:lstStyle/>
          <a:p>
            <a:r>
              <a:rPr lang="zh-CN" altLang="en-US" dirty="0"/>
              <a:t>根据指令规模及是否支持操作码扩展，确定操作码字段长度</a:t>
            </a:r>
            <a:endParaRPr lang="en-US" altLang="zh-CN" dirty="0"/>
          </a:p>
          <a:p>
            <a:r>
              <a:rPr lang="zh-CN" altLang="en-US" dirty="0"/>
              <a:t>根据对操作数的要求确定地址码字段的个数</a:t>
            </a:r>
            <a:endParaRPr lang="en-US" altLang="zh-CN" dirty="0"/>
          </a:p>
          <a:p>
            <a:r>
              <a:rPr lang="zh-CN" altLang="en-US" dirty="0"/>
              <a:t>根据寻址方式的要求，为各地址码字段确定寻址方式字段长度</a:t>
            </a:r>
            <a:endParaRPr lang="en-US" altLang="zh-CN" dirty="0"/>
          </a:p>
          <a:p>
            <a:r>
              <a:rPr lang="zh-CN" altLang="en-US" dirty="0"/>
              <a:t>定长还是变长</a:t>
            </a:r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27" name="组合 26"/>
          <p:cNvGrpSpPr/>
          <p:nvPr/>
        </p:nvGrpSpPr>
        <p:grpSpPr>
          <a:xfrm>
            <a:off x="5364092" y="1232594"/>
            <a:ext cx="2143273" cy="771721"/>
            <a:chOff x="5884239" y="1540134"/>
            <a:chExt cx="2143273" cy="771721"/>
          </a:xfrm>
        </p:grpSpPr>
        <p:sp>
          <p:nvSpPr>
            <p:cNvPr id="28" name="Rectangle 15"/>
            <p:cNvSpPr>
              <a:spLocks noChangeArrowheads="1"/>
            </p:cNvSpPr>
            <p:nvPr/>
          </p:nvSpPr>
          <p:spPr bwMode="auto">
            <a:xfrm>
              <a:off x="6219324" y="1540134"/>
              <a:ext cx="12954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sz="2000" b="1" dirty="0">
                  <a:solidFill>
                    <a:schemeClr val="accent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寻址模式</a:t>
              </a:r>
              <a:endParaRPr lang="zh-CN" altLang="en-US" sz="2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Line 17"/>
            <p:cNvSpPr>
              <a:spLocks noChangeShapeType="1"/>
            </p:cNvSpPr>
            <p:nvPr/>
          </p:nvSpPr>
          <p:spPr bwMode="auto">
            <a:xfrm flipH="1">
              <a:off x="5884239" y="1918378"/>
              <a:ext cx="982785" cy="3934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" name="Line 18"/>
            <p:cNvSpPr>
              <a:spLocks noChangeShapeType="1"/>
            </p:cNvSpPr>
            <p:nvPr/>
          </p:nvSpPr>
          <p:spPr bwMode="auto">
            <a:xfrm>
              <a:off x="6869638" y="1918378"/>
              <a:ext cx="1157874" cy="3934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371050" y="1235323"/>
            <a:ext cx="2552365" cy="766263"/>
            <a:chOff x="6891197" y="1542863"/>
            <a:chExt cx="2552365" cy="766263"/>
          </a:xfrm>
        </p:grpSpPr>
        <p:sp>
          <p:nvSpPr>
            <p:cNvPr id="32" name="Rectangle 16"/>
            <p:cNvSpPr>
              <a:spLocks noChangeArrowheads="1"/>
            </p:cNvSpPr>
            <p:nvPr/>
          </p:nvSpPr>
          <p:spPr bwMode="auto">
            <a:xfrm>
              <a:off x="7932262" y="1542863"/>
              <a:ext cx="15113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sz="2000" b="1" dirty="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操作数地址</a:t>
              </a:r>
              <a:endParaRPr lang="zh-CN" altLang="en-US" sz="2000" b="1" dirty="0">
                <a:solidFill>
                  <a:srgbClr val="00B0F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Line 19"/>
            <p:cNvSpPr>
              <a:spLocks noChangeShapeType="1"/>
            </p:cNvSpPr>
            <p:nvPr/>
          </p:nvSpPr>
          <p:spPr bwMode="auto">
            <a:xfrm flipV="1">
              <a:off x="6891197" y="1929656"/>
              <a:ext cx="1528134" cy="37947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Line 20"/>
            <p:cNvSpPr>
              <a:spLocks noChangeShapeType="1"/>
            </p:cNvSpPr>
            <p:nvPr/>
          </p:nvSpPr>
          <p:spPr bwMode="auto">
            <a:xfrm>
              <a:off x="8419331" y="1929656"/>
              <a:ext cx="692917" cy="37947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290103" y="2004315"/>
            <a:ext cx="5829026" cy="432049"/>
            <a:chOff x="3793762" y="1942889"/>
            <a:chExt cx="5829026" cy="43204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8" name="矩形 37"/>
            <p:cNvSpPr/>
            <p:nvPr/>
          </p:nvSpPr>
          <p:spPr>
            <a:xfrm>
              <a:off x="3793762" y="1942890"/>
              <a:ext cx="1477019" cy="432048"/>
            </a:xfrm>
            <a:prstGeom prst="rect">
              <a:avLst/>
            </a:prstGeom>
            <a:solidFill>
              <a:srgbClr val="CCFF66"/>
            </a:solidFill>
            <a:ln w="25400" cap="flat" cmpd="sng" algn="ctr">
              <a:solidFill>
                <a:srgbClr val="08080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OP</a:t>
              </a: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5262945" y="1942889"/>
              <a:ext cx="4359843" cy="432048"/>
              <a:chOff x="5730213" y="1335507"/>
              <a:chExt cx="3687973" cy="432048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8496193" y="1335507"/>
                <a:ext cx="921993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Reg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7578619" y="1335507"/>
                <a:ext cx="921993" cy="43204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Mode</a:t>
                </a: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6654416" y="1335507"/>
                <a:ext cx="921993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Reg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5730213" y="1335507"/>
                <a:ext cx="921993" cy="43204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Mode</a:t>
                </a:r>
              </a:p>
            </p:txBody>
          </p:sp>
        </p:grpSp>
      </p:grpSp>
      <p:grpSp>
        <p:nvGrpSpPr>
          <p:cNvPr id="44" name="组合 43"/>
          <p:cNvGrpSpPr/>
          <p:nvPr/>
        </p:nvGrpSpPr>
        <p:grpSpPr>
          <a:xfrm>
            <a:off x="4759286" y="2418374"/>
            <a:ext cx="4359843" cy="368961"/>
            <a:chOff x="5262945" y="2356948"/>
            <a:chExt cx="4359843" cy="368961"/>
          </a:xfrm>
        </p:grpSpPr>
        <p:grpSp>
          <p:nvGrpSpPr>
            <p:cNvPr id="45" name="组合 44"/>
            <p:cNvGrpSpPr/>
            <p:nvPr/>
          </p:nvGrpSpPr>
          <p:grpSpPr>
            <a:xfrm>
              <a:off x="5262945" y="2356948"/>
              <a:ext cx="2182533" cy="362546"/>
              <a:chOff x="5262945" y="2356948"/>
              <a:chExt cx="2182533" cy="362546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5262945" y="2381885"/>
                <a:ext cx="0" cy="33760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>
                <a:off x="7445478" y="2356948"/>
                <a:ext cx="0" cy="36254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6" name="直接连接符 45"/>
            <p:cNvCxnSpPr/>
            <p:nvPr/>
          </p:nvCxnSpPr>
          <p:spPr>
            <a:xfrm>
              <a:off x="9622788" y="2363363"/>
              <a:ext cx="0" cy="36254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组合 48"/>
          <p:cNvGrpSpPr/>
          <p:nvPr/>
        </p:nvGrpSpPr>
        <p:grpSpPr>
          <a:xfrm>
            <a:off x="4756674" y="2463239"/>
            <a:ext cx="2171546" cy="369332"/>
            <a:chOff x="5260333" y="2401813"/>
            <a:chExt cx="2171546" cy="369332"/>
          </a:xfrm>
        </p:grpSpPr>
        <p:sp>
          <p:nvSpPr>
            <p:cNvPr id="50" name="Rectangle 13"/>
            <p:cNvSpPr>
              <a:spLocks noChangeArrowheads="1"/>
            </p:cNvSpPr>
            <p:nvPr/>
          </p:nvSpPr>
          <p:spPr bwMode="auto">
            <a:xfrm>
              <a:off x="5600637" y="2401813"/>
              <a:ext cx="12954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源操作数</a:t>
              </a:r>
              <a:endPara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51" name="Group 62"/>
            <p:cNvGrpSpPr>
              <a:grpSpLocks/>
            </p:cNvGrpSpPr>
            <p:nvPr/>
          </p:nvGrpSpPr>
          <p:grpSpPr bwMode="auto">
            <a:xfrm>
              <a:off x="5260333" y="2575286"/>
              <a:ext cx="2171546" cy="15131"/>
              <a:chOff x="816" y="-12635"/>
              <a:chExt cx="4445" cy="15131"/>
            </a:xfrm>
          </p:grpSpPr>
          <p:sp>
            <p:nvSpPr>
              <p:cNvPr id="52" name="Line 63"/>
              <p:cNvSpPr>
                <a:spLocks noChangeShapeType="1"/>
              </p:cNvSpPr>
              <p:nvPr/>
            </p:nvSpPr>
            <p:spPr bwMode="auto">
              <a:xfrm>
                <a:off x="4164" y="-12635"/>
                <a:ext cx="109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53" name="Line 64"/>
              <p:cNvSpPr>
                <a:spLocks noChangeShapeType="1"/>
              </p:cNvSpPr>
              <p:nvPr/>
            </p:nvSpPr>
            <p:spPr bwMode="auto">
              <a:xfrm flipH="1">
                <a:off x="816" y="2496"/>
                <a:ext cx="112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6955419" y="2468654"/>
            <a:ext cx="2165195" cy="369332"/>
            <a:chOff x="7459078" y="2407228"/>
            <a:chExt cx="2165195" cy="369332"/>
          </a:xfrm>
        </p:grpSpPr>
        <p:sp>
          <p:nvSpPr>
            <p:cNvPr id="55" name="Rectangle 14"/>
            <p:cNvSpPr>
              <a:spLocks noChangeArrowheads="1"/>
            </p:cNvSpPr>
            <p:nvPr/>
          </p:nvSpPr>
          <p:spPr bwMode="auto">
            <a:xfrm>
              <a:off x="7721650" y="2407228"/>
              <a:ext cx="163719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目的操作数</a:t>
              </a:r>
              <a:endPara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56" name="Group 62"/>
            <p:cNvGrpSpPr>
              <a:grpSpLocks/>
            </p:cNvGrpSpPr>
            <p:nvPr/>
          </p:nvGrpSpPr>
          <p:grpSpPr bwMode="auto">
            <a:xfrm>
              <a:off x="7459078" y="2569987"/>
              <a:ext cx="2165195" cy="5299"/>
              <a:chOff x="816" y="-2803"/>
              <a:chExt cx="4432" cy="5299"/>
            </a:xfrm>
          </p:grpSpPr>
          <p:sp>
            <p:nvSpPr>
              <p:cNvPr id="57" name="Line 63"/>
              <p:cNvSpPr>
                <a:spLocks noChangeShapeType="1"/>
              </p:cNvSpPr>
              <p:nvPr/>
            </p:nvSpPr>
            <p:spPr bwMode="auto">
              <a:xfrm>
                <a:off x="4332" y="-2803"/>
                <a:ext cx="91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58" name="Line 64"/>
              <p:cNvSpPr>
                <a:spLocks noChangeShapeType="1"/>
              </p:cNvSpPr>
              <p:nvPr/>
            </p:nvSpPr>
            <p:spPr bwMode="auto">
              <a:xfrm flipH="1">
                <a:off x="816" y="2496"/>
                <a:ext cx="935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08504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487822" y="942764"/>
            <a:ext cx="11250088" cy="1363990"/>
          </a:xfrm>
          <a:prstGeom prst="roundRect">
            <a:avLst>
              <a:gd name="adj" fmla="val 3855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指令格式设计举例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492526"/>
          </a:xfrm>
        </p:spPr>
        <p:txBody>
          <a:bodyPr/>
          <a:lstStyle/>
          <a:p>
            <a:r>
              <a:rPr lang="zh-CN" altLang="en-US" sz="2800" b="1" dirty="0"/>
              <a:t>例</a:t>
            </a:r>
            <a:r>
              <a:rPr lang="en-US" altLang="zh-CN" sz="2800" b="1" dirty="0"/>
              <a:t>1. </a:t>
            </a:r>
            <a:r>
              <a:rPr lang="zh-CN" altLang="en-US" dirty="0"/>
              <a:t>字长</a:t>
            </a:r>
            <a:r>
              <a:rPr lang="en-US" altLang="zh-CN" dirty="0"/>
              <a:t>16</a:t>
            </a:r>
            <a:r>
              <a:rPr lang="zh-CN" altLang="en-US" dirty="0"/>
              <a:t>位，主存</a:t>
            </a:r>
            <a:r>
              <a:rPr lang="en-US" altLang="zh-CN" dirty="0"/>
              <a:t>64K</a:t>
            </a:r>
            <a:r>
              <a:rPr lang="zh-CN" altLang="en-US" dirty="0"/>
              <a:t>，指令单字长单地址，</a:t>
            </a:r>
            <a:r>
              <a:rPr lang="en-US" altLang="zh-CN" dirty="0"/>
              <a:t>80</a:t>
            </a:r>
            <a:r>
              <a:rPr lang="zh-CN" altLang="en-US" dirty="0"/>
              <a:t>条指令。寻址方式有直接、间接、相对、变址。请设计指令格式。</a:t>
            </a:r>
          </a:p>
          <a:p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562467" y="2502799"/>
            <a:ext cx="11100798" cy="1973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5000"/>
              </a:lnSpc>
              <a:spcBef>
                <a:spcPct val="50000"/>
              </a:spcBef>
            </a:pPr>
            <a:r>
              <a:rPr lang="en-US" altLang="zh-CN" sz="2400" dirty="0"/>
              <a:t>80</a:t>
            </a:r>
            <a:r>
              <a:rPr lang="zh-CN" altLang="en-US" sz="2400" dirty="0"/>
              <a:t>条指令         </a:t>
            </a:r>
            <a:r>
              <a:rPr lang="en-US" altLang="zh-CN" sz="2400" dirty="0">
                <a:sym typeface="Symbol" panose="05050102010706020507" pitchFamily="18" charset="2"/>
              </a:rPr>
              <a:t></a:t>
            </a:r>
            <a:r>
              <a:rPr lang="en-US" altLang="zh-CN" sz="2400" dirty="0"/>
              <a:t>   OP</a:t>
            </a:r>
            <a:r>
              <a:rPr lang="zh-CN" altLang="en-US" sz="2400" dirty="0"/>
              <a:t>字段需</a:t>
            </a:r>
            <a:r>
              <a:rPr lang="en-US" altLang="zh-CN" sz="2400" dirty="0"/>
              <a:t>7</a:t>
            </a:r>
            <a:r>
              <a:rPr lang="zh-CN" altLang="en-US" sz="2400" dirty="0"/>
              <a:t>位 </a:t>
            </a:r>
            <a:r>
              <a:rPr lang="en-US" altLang="zh-CN" sz="2400" dirty="0"/>
              <a:t>( 2</a:t>
            </a:r>
            <a:r>
              <a:rPr lang="en-US" altLang="zh-CN" sz="2400" baseline="30000" dirty="0"/>
              <a:t>7</a:t>
            </a:r>
            <a:r>
              <a:rPr lang="en-US" altLang="zh-CN" sz="2400" dirty="0"/>
              <a:t>=128 )</a:t>
            </a:r>
          </a:p>
          <a:p>
            <a:pPr>
              <a:lnSpc>
                <a:spcPct val="135000"/>
              </a:lnSpc>
              <a:spcBef>
                <a:spcPct val="50000"/>
              </a:spcBef>
            </a:pPr>
            <a:r>
              <a:rPr lang="en-US" altLang="zh-CN" sz="2400" dirty="0"/>
              <a:t>4</a:t>
            </a:r>
            <a:r>
              <a:rPr lang="zh-CN" altLang="en-US" sz="2400" dirty="0"/>
              <a:t>种寻址方式    </a:t>
            </a:r>
            <a:r>
              <a:rPr lang="en-US" altLang="zh-CN" sz="2400" dirty="0">
                <a:sym typeface="Symbol" panose="05050102010706020507" pitchFamily="18" charset="2"/>
              </a:rPr>
              <a:t></a:t>
            </a:r>
            <a:r>
              <a:rPr lang="en-US" altLang="zh-CN" sz="2400" dirty="0"/>
              <a:t>   </a:t>
            </a:r>
            <a:r>
              <a:rPr lang="zh-CN" altLang="en-US" sz="2400" dirty="0"/>
              <a:t>寻址方式位需</a:t>
            </a:r>
            <a:r>
              <a:rPr lang="en-US" altLang="zh-CN" sz="2400" dirty="0"/>
              <a:t>2</a:t>
            </a:r>
            <a:r>
              <a:rPr lang="zh-CN" altLang="en-US" sz="2400" dirty="0"/>
              <a:t>位</a:t>
            </a:r>
            <a:endParaRPr lang="en-US" altLang="zh-CN" sz="2400" dirty="0"/>
          </a:p>
          <a:p>
            <a:pPr>
              <a:lnSpc>
                <a:spcPct val="135000"/>
              </a:lnSpc>
              <a:spcBef>
                <a:spcPct val="50000"/>
              </a:spcBef>
            </a:pPr>
            <a:r>
              <a:rPr lang="zh-CN" altLang="en-US" sz="2400" dirty="0"/>
              <a:t>单字长单地址</a:t>
            </a:r>
            <a:r>
              <a:rPr lang="en-US" altLang="zh-CN" sz="2400" dirty="0"/>
              <a:t>   </a:t>
            </a:r>
            <a:r>
              <a:rPr lang="en-US" altLang="zh-CN" sz="2400" dirty="0">
                <a:sym typeface="Symbol" panose="05050102010706020507" pitchFamily="18" charset="2"/>
              </a:rPr>
              <a:t>   </a:t>
            </a:r>
            <a:r>
              <a:rPr lang="zh-CN" altLang="en-US" sz="2400" dirty="0">
                <a:sym typeface="Symbol" panose="05050102010706020507" pitchFamily="18" charset="2"/>
              </a:rPr>
              <a:t>地址码长度</a:t>
            </a:r>
            <a:r>
              <a:rPr lang="en-US" altLang="zh-CN" sz="2400" dirty="0">
                <a:sym typeface="Symbol" panose="05050102010706020507" pitchFamily="18" charset="2"/>
              </a:rPr>
              <a:t>=</a:t>
            </a:r>
            <a:r>
              <a:rPr lang="en-US" altLang="zh-CN" sz="2400" dirty="0"/>
              <a:t>16-7-2 =7</a:t>
            </a:r>
            <a:r>
              <a:rPr lang="zh-CN" altLang="en-US" sz="2400" dirty="0"/>
              <a:t>位</a:t>
            </a:r>
            <a:endParaRPr lang="en-US" altLang="zh-CN" sz="2400" dirty="0"/>
          </a:p>
          <a:p>
            <a:pPr marL="0" indent="0">
              <a:lnSpc>
                <a:spcPct val="135000"/>
              </a:lnSpc>
              <a:spcBef>
                <a:spcPct val="50000"/>
              </a:spcBef>
              <a:buNone/>
            </a:pPr>
            <a:endParaRPr lang="zh-CN" altLang="en-US" sz="2400" dirty="0"/>
          </a:p>
          <a:p>
            <a:pPr>
              <a:lnSpc>
                <a:spcPct val="135000"/>
              </a:lnSpc>
              <a:spcBef>
                <a:spcPct val="50000"/>
              </a:spcBef>
            </a:pPr>
            <a:endParaRPr lang="zh-CN" altLang="en-US" sz="2400" dirty="0"/>
          </a:p>
        </p:txBody>
      </p:sp>
      <p:grpSp>
        <p:nvGrpSpPr>
          <p:cNvPr id="7" name="组合 6"/>
          <p:cNvGrpSpPr/>
          <p:nvPr/>
        </p:nvGrpSpPr>
        <p:grpSpPr>
          <a:xfrm>
            <a:off x="2640978" y="5126798"/>
            <a:ext cx="6636771" cy="432049"/>
            <a:chOff x="2883379" y="3234045"/>
            <a:chExt cx="6636771" cy="43204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矩形 7"/>
            <p:cNvSpPr/>
            <p:nvPr/>
          </p:nvSpPr>
          <p:spPr>
            <a:xfrm>
              <a:off x="2883379" y="3234046"/>
              <a:ext cx="2817430" cy="432048"/>
            </a:xfrm>
            <a:prstGeom prst="rect">
              <a:avLst/>
            </a:prstGeom>
            <a:solidFill>
              <a:srgbClr val="CCFF66"/>
            </a:solidFill>
            <a:ln w="25400" cap="flat" cmpd="sng" algn="ctr">
              <a:solidFill>
                <a:srgbClr val="08080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OP(7)</a:t>
              </a: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5698773" y="3234045"/>
              <a:ext cx="3821377" cy="432048"/>
              <a:chOff x="6098879" y="1335507"/>
              <a:chExt cx="3232487" cy="43204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6948114" y="1335507"/>
                <a:ext cx="2383252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A(7)</a:t>
                </a: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6098879" y="1335507"/>
                <a:ext cx="846244" cy="43204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Mode(2)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386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圆角矩形 70"/>
          <p:cNvSpPr/>
          <p:nvPr/>
        </p:nvSpPr>
        <p:spPr>
          <a:xfrm>
            <a:off x="487822" y="942764"/>
            <a:ext cx="11250088" cy="2257636"/>
          </a:xfrm>
          <a:prstGeom prst="roundRect">
            <a:avLst>
              <a:gd name="adj" fmla="val 3855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指令格式设计举例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100798" cy="2845465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例</a:t>
            </a:r>
            <a:r>
              <a:rPr lang="en-US" altLang="zh-CN" sz="2400" b="1" dirty="0"/>
              <a:t>2. </a:t>
            </a:r>
            <a:r>
              <a:rPr lang="zh-CN" altLang="en-US" sz="2400" dirty="0"/>
              <a:t>某机字长</a:t>
            </a:r>
            <a:r>
              <a:rPr lang="en-US" altLang="zh-CN" sz="2400" dirty="0"/>
              <a:t>32</a:t>
            </a:r>
            <a:r>
              <a:rPr lang="zh-CN" altLang="en-US" sz="2400" dirty="0"/>
              <a:t>位，采用三地址指令，支持</a:t>
            </a:r>
            <a:r>
              <a:rPr lang="en-US" altLang="zh-CN" sz="2400" dirty="0"/>
              <a:t>8</a:t>
            </a:r>
            <a:r>
              <a:rPr lang="zh-CN" altLang="en-US" sz="2400" dirty="0"/>
              <a:t>种寻址操作，完成</a:t>
            </a:r>
            <a:r>
              <a:rPr lang="en-US" altLang="zh-CN" sz="2400" dirty="0"/>
              <a:t>60</a:t>
            </a:r>
            <a:r>
              <a:rPr lang="zh-CN" altLang="en-US" sz="2400" dirty="0"/>
              <a:t>种操作，各寻址方式均可在</a:t>
            </a:r>
            <a:r>
              <a:rPr lang="en-US" altLang="zh-CN" sz="2400" dirty="0"/>
              <a:t>2K</a:t>
            </a:r>
            <a:r>
              <a:rPr lang="zh-CN" altLang="en-US" sz="2400" dirty="0"/>
              <a:t>主存范围内取得操作数，并可在</a:t>
            </a:r>
            <a:r>
              <a:rPr lang="en-US" altLang="zh-CN" sz="2400" dirty="0"/>
              <a:t>1K</a:t>
            </a:r>
            <a:r>
              <a:rPr lang="zh-CN" altLang="en-US" sz="2400" dirty="0"/>
              <a:t>范围内保存运算结果。问应采用什么样的指令格式？指令字长最少应为多少位？执行一条直接寻址模式指令最多要访问多少次主存？</a:t>
            </a:r>
          </a:p>
          <a:p>
            <a:pPr lvl="1"/>
            <a:endParaRPr lang="zh-CN" altLang="en-US" sz="1800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1F67BE7-65B9-426B-89B8-88816F1A5419}"/>
              </a:ext>
            </a:extLst>
          </p:cNvPr>
          <p:cNvGrpSpPr/>
          <p:nvPr/>
        </p:nvGrpSpPr>
        <p:grpSpPr>
          <a:xfrm>
            <a:off x="1532777" y="3588174"/>
            <a:ext cx="9943579" cy="1220715"/>
            <a:chOff x="1532777" y="3588174"/>
            <a:chExt cx="9943579" cy="1220715"/>
          </a:xfrm>
        </p:grpSpPr>
        <p:grpSp>
          <p:nvGrpSpPr>
            <p:cNvPr id="12" name="组合 11"/>
            <p:cNvGrpSpPr/>
            <p:nvPr/>
          </p:nvGrpSpPr>
          <p:grpSpPr>
            <a:xfrm>
              <a:off x="1532777" y="3958841"/>
              <a:ext cx="8824204" cy="433607"/>
              <a:chOff x="3894493" y="1942889"/>
              <a:chExt cx="7784244" cy="433607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矩形 12"/>
              <p:cNvSpPr/>
              <p:nvPr/>
            </p:nvSpPr>
            <p:spPr>
              <a:xfrm>
                <a:off x="3894493" y="1942890"/>
                <a:ext cx="1376289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OP</a:t>
                </a:r>
              </a:p>
            </p:txBody>
          </p:sp>
          <p:grpSp>
            <p:nvGrpSpPr>
              <p:cNvPr id="14" name="组合 13"/>
              <p:cNvGrpSpPr/>
              <p:nvPr/>
            </p:nvGrpSpPr>
            <p:grpSpPr>
              <a:xfrm>
                <a:off x="5262946" y="1942889"/>
                <a:ext cx="6415791" cy="433607"/>
                <a:chOff x="5730213" y="1335507"/>
                <a:chExt cx="5427090" cy="433607"/>
              </a:xfrm>
            </p:grpSpPr>
            <p:sp>
              <p:nvSpPr>
                <p:cNvPr id="15" name="矩形 14"/>
                <p:cNvSpPr/>
                <p:nvPr/>
              </p:nvSpPr>
              <p:spPr>
                <a:xfrm>
                  <a:off x="8247421" y="1335507"/>
                  <a:ext cx="1170765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A2</a:t>
                  </a: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>
                  <a:off x="7578620" y="1335507"/>
                  <a:ext cx="681997" cy="43204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Mode</a:t>
                  </a: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>
                  <a:off x="6359738" y="1335507"/>
                  <a:ext cx="1216671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A1</a:t>
                  </a:r>
                </a:p>
              </p:txBody>
            </p:sp>
            <p:sp>
              <p:nvSpPr>
                <p:cNvPr id="18" name="矩形 17"/>
                <p:cNvSpPr/>
                <p:nvPr/>
              </p:nvSpPr>
              <p:spPr>
                <a:xfrm>
                  <a:off x="5730213" y="1335507"/>
                  <a:ext cx="629525" cy="43204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Mode</a:t>
                  </a:r>
                </a:p>
              </p:txBody>
            </p:sp>
            <p:sp>
              <p:nvSpPr>
                <p:cNvPr id="34" name="矩形 33"/>
                <p:cNvSpPr/>
                <p:nvPr/>
              </p:nvSpPr>
              <p:spPr>
                <a:xfrm>
                  <a:off x="10086987" y="1337066"/>
                  <a:ext cx="1070316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A3</a:t>
                  </a:r>
                </a:p>
              </p:txBody>
            </p:sp>
            <p:sp>
              <p:nvSpPr>
                <p:cNvPr id="35" name="矩形 34"/>
                <p:cNvSpPr/>
                <p:nvPr/>
              </p:nvSpPr>
              <p:spPr>
                <a:xfrm>
                  <a:off x="9416920" y="1337066"/>
                  <a:ext cx="670067" cy="43204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Mode</a:t>
                  </a:r>
                </a:p>
              </p:txBody>
            </p:sp>
          </p:grpSp>
        </p:grpSp>
        <p:grpSp>
          <p:nvGrpSpPr>
            <p:cNvPr id="19" name="组合 18"/>
            <p:cNvGrpSpPr/>
            <p:nvPr/>
          </p:nvGrpSpPr>
          <p:grpSpPr>
            <a:xfrm>
              <a:off x="3083103" y="4397605"/>
              <a:ext cx="4940283" cy="369778"/>
              <a:chOff x="4813061" y="2355943"/>
              <a:chExt cx="4139139" cy="369778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4813061" y="2355943"/>
                <a:ext cx="2079033" cy="362546"/>
                <a:chOff x="4813061" y="2355943"/>
                <a:chExt cx="2079033" cy="362546"/>
              </a:xfrm>
            </p:grpSpPr>
            <p:cxnSp>
              <p:nvCxnSpPr>
                <p:cNvPr id="22" name="直接连接符 21"/>
                <p:cNvCxnSpPr/>
                <p:nvPr/>
              </p:nvCxnSpPr>
              <p:spPr>
                <a:xfrm>
                  <a:off x="4813061" y="2363175"/>
                  <a:ext cx="0" cy="337609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/>
                <p:nvPr/>
              </p:nvCxnSpPr>
              <p:spPr>
                <a:xfrm>
                  <a:off x="6892094" y="2355943"/>
                  <a:ext cx="0" cy="36254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" name="直接连接符 20"/>
              <p:cNvCxnSpPr/>
              <p:nvPr/>
            </p:nvCxnSpPr>
            <p:spPr>
              <a:xfrm>
                <a:off x="8952200" y="2363175"/>
                <a:ext cx="0" cy="36254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/>
            <p:cNvGrpSpPr/>
            <p:nvPr/>
          </p:nvGrpSpPr>
          <p:grpSpPr>
            <a:xfrm>
              <a:off x="3094878" y="4439557"/>
              <a:ext cx="2461597" cy="369332"/>
              <a:chOff x="5260333" y="2401814"/>
              <a:chExt cx="2171546" cy="369332"/>
            </a:xfrm>
          </p:grpSpPr>
          <p:sp>
            <p:nvSpPr>
              <p:cNvPr id="25" name="Rectangle 13"/>
              <p:cNvSpPr>
                <a:spLocks noChangeArrowheads="1"/>
              </p:cNvSpPr>
              <p:nvPr/>
            </p:nvSpPr>
            <p:spPr bwMode="auto">
              <a:xfrm>
                <a:off x="5627812" y="2401814"/>
                <a:ext cx="1295400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CC00"/>
                  </a:buClr>
                  <a:buSzPct val="70000"/>
                  <a:defRPr/>
                </a:pPr>
                <a:r>
                  <a:rPr lang="zh-CN" altLang="en-US" b="1" dirty="0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源操作数</a:t>
                </a:r>
                <a:r>
                  <a:rPr lang="en-US" altLang="zh-CN" b="1" dirty="0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1</a:t>
                </a:r>
                <a:endParaRPr lang="zh-CN" altLang="en-US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26" name="Group 62"/>
              <p:cNvGrpSpPr>
                <a:grpSpLocks/>
              </p:cNvGrpSpPr>
              <p:nvPr/>
            </p:nvGrpSpPr>
            <p:grpSpPr bwMode="auto">
              <a:xfrm>
                <a:off x="5260333" y="2575286"/>
                <a:ext cx="2171546" cy="15131"/>
                <a:chOff x="816" y="-12635"/>
                <a:chExt cx="4445" cy="15131"/>
              </a:xfrm>
            </p:grpSpPr>
            <p:sp>
              <p:nvSpPr>
                <p:cNvPr id="27" name="Line 63"/>
                <p:cNvSpPr>
                  <a:spLocks noChangeShapeType="1"/>
                </p:cNvSpPr>
                <p:nvPr/>
              </p:nvSpPr>
              <p:spPr bwMode="auto">
                <a:xfrm>
                  <a:off x="4164" y="-12635"/>
                  <a:ext cx="1097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8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816" y="2496"/>
                  <a:ext cx="1121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  <p:cxnSp>
          <p:nvCxnSpPr>
            <p:cNvPr id="38" name="直接连接符 37"/>
            <p:cNvCxnSpPr/>
            <p:nvPr/>
          </p:nvCxnSpPr>
          <p:spPr>
            <a:xfrm>
              <a:off x="10356981" y="4397217"/>
              <a:ext cx="0" cy="36254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组合 40"/>
            <p:cNvGrpSpPr/>
            <p:nvPr/>
          </p:nvGrpSpPr>
          <p:grpSpPr>
            <a:xfrm>
              <a:off x="8031007" y="4422606"/>
              <a:ext cx="2317906" cy="369332"/>
              <a:chOff x="7459078" y="2397897"/>
              <a:chExt cx="2165195" cy="369332"/>
            </a:xfrm>
          </p:grpSpPr>
          <p:sp>
            <p:nvSpPr>
              <p:cNvPr id="42" name="Rectangle 14"/>
              <p:cNvSpPr>
                <a:spLocks noChangeArrowheads="1"/>
              </p:cNvSpPr>
              <p:nvPr/>
            </p:nvSpPr>
            <p:spPr bwMode="auto">
              <a:xfrm>
                <a:off x="7721650" y="2397897"/>
                <a:ext cx="1637197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CC00"/>
                  </a:buClr>
                  <a:buSzPct val="70000"/>
                  <a:defRPr/>
                </a:pPr>
                <a:r>
                  <a:rPr lang="zh-CN" altLang="en-US" b="1" dirty="0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目的操作数</a:t>
                </a:r>
                <a:endParaRPr lang="zh-CN" altLang="en-US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43" name="Group 62"/>
              <p:cNvGrpSpPr>
                <a:grpSpLocks/>
              </p:cNvGrpSpPr>
              <p:nvPr/>
            </p:nvGrpSpPr>
            <p:grpSpPr bwMode="auto">
              <a:xfrm>
                <a:off x="7459078" y="2575286"/>
                <a:ext cx="2165195" cy="4032"/>
                <a:chOff x="816" y="2496"/>
                <a:chExt cx="4432" cy="4032"/>
              </a:xfrm>
            </p:grpSpPr>
            <p:sp>
              <p:nvSpPr>
                <p:cNvPr id="44" name="Line 63"/>
                <p:cNvSpPr>
                  <a:spLocks noChangeShapeType="1"/>
                </p:cNvSpPr>
                <p:nvPr/>
              </p:nvSpPr>
              <p:spPr bwMode="auto">
                <a:xfrm>
                  <a:off x="4332" y="6528"/>
                  <a:ext cx="91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45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816" y="2496"/>
                  <a:ext cx="93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  <p:sp>
          <p:nvSpPr>
            <p:cNvPr id="55" name="TextBox 11"/>
            <p:cNvSpPr txBox="1"/>
            <p:nvPr/>
          </p:nvSpPr>
          <p:spPr>
            <a:xfrm>
              <a:off x="1777668" y="3588174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6bits</a:t>
              </a:r>
              <a:endParaRPr lang="zh-CN" altLang="en-US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57" name="TextBox 11"/>
            <p:cNvSpPr txBox="1"/>
            <p:nvPr/>
          </p:nvSpPr>
          <p:spPr>
            <a:xfrm>
              <a:off x="2960835" y="3588174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3bits</a:t>
              </a:r>
              <a:endParaRPr lang="zh-CN" altLang="en-US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58" name="TextBox 11"/>
            <p:cNvSpPr txBox="1"/>
            <p:nvPr/>
          </p:nvSpPr>
          <p:spPr>
            <a:xfrm>
              <a:off x="10333491" y="4030116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47bits</a:t>
              </a:r>
              <a:endParaRPr lang="zh-CN" altLang="en-US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5561343" y="4428363"/>
              <a:ext cx="2461597" cy="369332"/>
              <a:chOff x="5260333" y="2401814"/>
              <a:chExt cx="2171546" cy="369332"/>
            </a:xfrm>
          </p:grpSpPr>
          <p:sp>
            <p:nvSpPr>
              <p:cNvPr id="61" name="Rectangle 13"/>
              <p:cNvSpPr>
                <a:spLocks noChangeArrowheads="1"/>
              </p:cNvSpPr>
              <p:nvPr/>
            </p:nvSpPr>
            <p:spPr bwMode="auto">
              <a:xfrm>
                <a:off x="5627812" y="2401814"/>
                <a:ext cx="1295400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CC00"/>
                  </a:buClr>
                  <a:buSzPct val="70000"/>
                  <a:defRPr/>
                </a:pPr>
                <a:r>
                  <a:rPr lang="zh-CN" altLang="en-US" b="1" dirty="0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源操作数</a:t>
                </a:r>
                <a:r>
                  <a:rPr lang="en-US" altLang="zh-CN" b="1" dirty="0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2</a:t>
                </a:r>
                <a:endParaRPr lang="zh-CN" altLang="en-US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62" name="Group 62"/>
              <p:cNvGrpSpPr>
                <a:grpSpLocks/>
              </p:cNvGrpSpPr>
              <p:nvPr/>
            </p:nvGrpSpPr>
            <p:grpSpPr bwMode="auto">
              <a:xfrm>
                <a:off x="5260333" y="2575286"/>
                <a:ext cx="2171546" cy="15131"/>
                <a:chOff x="816" y="-12635"/>
                <a:chExt cx="4445" cy="15131"/>
              </a:xfrm>
            </p:grpSpPr>
            <p:sp>
              <p:nvSpPr>
                <p:cNvPr id="63" name="Line 63"/>
                <p:cNvSpPr>
                  <a:spLocks noChangeShapeType="1"/>
                </p:cNvSpPr>
                <p:nvPr/>
              </p:nvSpPr>
              <p:spPr bwMode="auto">
                <a:xfrm>
                  <a:off x="4164" y="-12635"/>
                  <a:ext cx="1097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64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816" y="2496"/>
                  <a:ext cx="1121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  <p:sp>
          <p:nvSpPr>
            <p:cNvPr id="65" name="TextBox 11"/>
            <p:cNvSpPr txBox="1"/>
            <p:nvPr/>
          </p:nvSpPr>
          <p:spPr>
            <a:xfrm>
              <a:off x="4171496" y="3588174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11bits</a:t>
              </a:r>
              <a:endParaRPr lang="zh-CN" altLang="en-US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66" name="TextBox 11"/>
            <p:cNvSpPr txBox="1"/>
            <p:nvPr/>
          </p:nvSpPr>
          <p:spPr>
            <a:xfrm>
              <a:off x="5400819" y="3588174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3bits</a:t>
              </a:r>
              <a:endParaRPr lang="zh-CN" altLang="en-US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67" name="TextBox 11"/>
            <p:cNvSpPr txBox="1"/>
            <p:nvPr/>
          </p:nvSpPr>
          <p:spPr>
            <a:xfrm>
              <a:off x="6611480" y="3588174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11bits</a:t>
              </a:r>
              <a:endParaRPr lang="zh-CN" altLang="en-US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68" name="TextBox 11"/>
            <p:cNvSpPr txBox="1"/>
            <p:nvPr/>
          </p:nvSpPr>
          <p:spPr>
            <a:xfrm>
              <a:off x="7859465" y="3588174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3bits</a:t>
              </a:r>
              <a:endParaRPr lang="zh-CN" altLang="en-US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69" name="TextBox 11"/>
            <p:cNvSpPr txBox="1"/>
            <p:nvPr/>
          </p:nvSpPr>
          <p:spPr>
            <a:xfrm>
              <a:off x="9014140" y="3588174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C00000"/>
                  </a:solidFill>
                  <a:latin typeface="Arial" pitchFamily="34" charset="0"/>
                  <a:ea typeface="华文细黑" pitchFamily="2" charset="-122"/>
                </a:rPr>
                <a:t>10bits</a:t>
              </a:r>
              <a:endParaRPr lang="zh-CN" altLang="en-US" sz="2000" b="1" kern="0" dirty="0">
                <a:solidFill>
                  <a:srgbClr val="C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</p:grpSp>
      <p:sp>
        <p:nvSpPr>
          <p:cNvPr id="70" name="内容占位符 2"/>
          <p:cNvSpPr txBox="1">
            <a:spLocks/>
          </p:cNvSpPr>
          <p:nvPr/>
        </p:nvSpPr>
        <p:spPr>
          <a:xfrm>
            <a:off x="692398" y="5142104"/>
            <a:ext cx="11100798" cy="1291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47</a:t>
            </a:r>
            <a:r>
              <a:rPr lang="zh-CN" altLang="en-US" sz="2400" dirty="0"/>
              <a:t>位指令字需占用</a:t>
            </a:r>
            <a:r>
              <a:rPr lang="en-US" altLang="zh-CN" sz="2400" dirty="0"/>
              <a:t>2</a:t>
            </a:r>
            <a:r>
              <a:rPr lang="zh-CN" altLang="en-US" sz="2400" dirty="0"/>
              <a:t>个存储字，取指需访存</a:t>
            </a:r>
            <a:r>
              <a:rPr lang="en-US" altLang="zh-CN" sz="2400" dirty="0"/>
              <a:t>2</a:t>
            </a:r>
            <a:r>
              <a:rPr lang="zh-CN" altLang="en-US" sz="2400" dirty="0"/>
              <a:t>次</a:t>
            </a:r>
            <a:endParaRPr lang="en-US" altLang="zh-CN" sz="2400" dirty="0"/>
          </a:p>
          <a:p>
            <a:r>
              <a:rPr lang="zh-CN" altLang="en-US" sz="2400" dirty="0"/>
              <a:t>取源操作数访存</a:t>
            </a:r>
            <a:r>
              <a:rPr lang="en-US" altLang="zh-CN" sz="2400" dirty="0"/>
              <a:t>2</a:t>
            </a:r>
            <a:r>
              <a:rPr lang="zh-CN" altLang="en-US" sz="2400" dirty="0"/>
              <a:t>次，写结果</a:t>
            </a:r>
            <a:r>
              <a:rPr lang="en-US" altLang="zh-CN" sz="2400" dirty="0"/>
              <a:t>1</a:t>
            </a:r>
            <a:r>
              <a:rPr lang="zh-CN" altLang="en-US" sz="2400" dirty="0"/>
              <a:t>次，共</a:t>
            </a:r>
            <a:r>
              <a:rPr lang="en-US" altLang="zh-CN" sz="2400" dirty="0"/>
              <a:t>5</a:t>
            </a:r>
            <a:r>
              <a:rPr lang="zh-CN" altLang="en-US" sz="2400" dirty="0"/>
              <a:t>次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50381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4310089" cy="617641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32</a:t>
            </a:r>
            <a:r>
              <a:rPr lang="zh-CN" altLang="en-US" dirty="0"/>
              <a:t>个</a:t>
            </a:r>
            <a:r>
              <a:rPr lang="en-US" altLang="zh-CN" dirty="0"/>
              <a:t>MIPS</a:t>
            </a:r>
            <a:r>
              <a:rPr lang="zh-CN" altLang="en-US" dirty="0"/>
              <a:t>寄存器  </a:t>
            </a:r>
            <a:r>
              <a:rPr lang="en-US" altLang="zh-CN" dirty="0"/>
              <a:t>(5</a:t>
            </a:r>
            <a:r>
              <a:rPr lang="zh-CN" altLang="en-US" dirty="0"/>
              <a:t>位地址</a:t>
            </a:r>
            <a:r>
              <a:rPr lang="en-US" altLang="zh-CN" dirty="0"/>
              <a:t>)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487822" y="907154"/>
          <a:ext cx="7265523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9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88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寄存器</a:t>
                      </a:r>
                      <a:r>
                        <a:rPr lang="en-US" altLang="zh-CN" sz="1800" dirty="0"/>
                        <a:t>#</a:t>
                      </a:r>
                      <a:endParaRPr lang="zh-CN" altLang="en-US" sz="1800" dirty="0"/>
                    </a:p>
                  </a:txBody>
                  <a:tcPr marL="110425" marR="110425" marT="55307" marB="55307"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助记符</a:t>
                      </a:r>
                    </a:p>
                  </a:txBody>
                  <a:tcPr marL="110425" marR="110425" marT="55307" marB="553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释义</a:t>
                      </a:r>
                    </a:p>
                  </a:txBody>
                  <a:tcPr marL="110425" marR="110425" marT="55307" marB="5530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487822" y="1307515"/>
          <a:ext cx="7265522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7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88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$zero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固定值为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   </a:t>
                      </a: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硬件置位</a:t>
                      </a: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表格 21"/>
          <p:cNvGraphicFramePr>
            <a:graphicFrameLocks noGrp="1"/>
          </p:cNvGraphicFramePr>
          <p:nvPr>
            <p:extLst/>
          </p:nvPr>
        </p:nvGraphicFramePr>
        <p:xfrm>
          <a:off x="487691" y="1733026"/>
          <a:ext cx="7275178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11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38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501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$at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汇编器保留，临时变量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表格 22"/>
          <p:cNvGraphicFramePr>
            <a:graphicFrameLocks noGrp="1"/>
          </p:cNvGraphicFramePr>
          <p:nvPr>
            <p:extLst/>
          </p:nvPr>
        </p:nvGraphicFramePr>
        <p:xfrm>
          <a:off x="487678" y="2158537"/>
          <a:ext cx="7265668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9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1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47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2~3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$v0~$v1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函数调用返回值</a:t>
                      </a: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表格 23"/>
          <p:cNvGraphicFramePr>
            <a:graphicFrameLocks noGrp="1"/>
          </p:cNvGraphicFramePr>
          <p:nvPr>
            <p:extLst/>
          </p:nvPr>
        </p:nvGraphicFramePr>
        <p:xfrm>
          <a:off x="487678" y="2584048"/>
          <a:ext cx="7265672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4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52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4~7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$a0~$a3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个函数调用参数</a:t>
                      </a: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346953"/>
              </p:ext>
            </p:extLst>
          </p:nvPr>
        </p:nvGraphicFramePr>
        <p:xfrm>
          <a:off x="487665" y="3009559"/>
          <a:ext cx="7256160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5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33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rgbClr val="FF0000"/>
                          </a:solidFill>
                        </a:rPr>
                        <a:t>8~15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L="110425" marR="110425" marT="54901" marB="5490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rgbClr val="FF0000"/>
                          </a:solidFill>
                        </a:rPr>
                        <a:t>$t0~$t7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L="110425" marR="110425" marT="54901" marB="5490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solidFill>
                            <a:srgbClr val="FF0000"/>
                          </a:solidFill>
                        </a:rPr>
                        <a:t>暂存寄存器，调用者按需保存</a:t>
                      </a:r>
                    </a:p>
                  </a:txBody>
                  <a:tcPr marL="110425" marR="110425" marT="54901" marB="5490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表格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745482"/>
              </p:ext>
            </p:extLst>
          </p:nvPr>
        </p:nvGraphicFramePr>
        <p:xfrm>
          <a:off x="487652" y="3435070"/>
          <a:ext cx="7265698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5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5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33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rgbClr val="FF0000"/>
                          </a:solidFill>
                        </a:rPr>
                        <a:t>16~23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rgbClr val="FF0000"/>
                          </a:solidFill>
                        </a:rPr>
                        <a:t>$s0~$s7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rgbClr val="FF0000"/>
                          </a:solidFill>
                        </a:rPr>
                        <a:t>save</a:t>
                      </a:r>
                      <a:r>
                        <a:rPr lang="zh-CN" altLang="en-US" sz="1800" b="0" dirty="0">
                          <a:solidFill>
                            <a:srgbClr val="FF0000"/>
                          </a:solidFill>
                        </a:rPr>
                        <a:t>寄存器，被调用者按需保存</a:t>
                      </a:r>
                      <a:endParaRPr lang="zh-CN" altLang="en-US" sz="18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表格 26"/>
          <p:cNvGraphicFramePr>
            <a:graphicFrameLocks noGrp="1"/>
          </p:cNvGraphicFramePr>
          <p:nvPr>
            <p:extLst/>
          </p:nvPr>
        </p:nvGraphicFramePr>
        <p:xfrm>
          <a:off x="487639" y="3860581"/>
          <a:ext cx="7265711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5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2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rgbClr val="FF0000"/>
                          </a:solidFill>
                        </a:rPr>
                        <a:t>24~25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rgbClr val="FF0000"/>
                          </a:solidFill>
                        </a:rPr>
                        <a:t>$t8~$t9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solidFill>
                            <a:srgbClr val="FF0000"/>
                          </a:solidFill>
                        </a:rPr>
                        <a:t>暂存寄存器，同上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表格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960463"/>
              </p:ext>
            </p:extLst>
          </p:nvPr>
        </p:nvGraphicFramePr>
        <p:xfrm>
          <a:off x="487678" y="4286092"/>
          <a:ext cx="7265669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1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60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26~27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$k0~$k1</a:t>
                      </a: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操作系统保留，中断异常处理</a:t>
                      </a: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" name="表格 28"/>
          <p:cNvGraphicFramePr>
            <a:graphicFrameLocks noGrp="1"/>
          </p:cNvGraphicFramePr>
          <p:nvPr>
            <p:extLst/>
          </p:nvPr>
        </p:nvGraphicFramePr>
        <p:xfrm>
          <a:off x="487666" y="4711603"/>
          <a:ext cx="7265684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14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5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07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$</a:t>
                      </a:r>
                      <a:r>
                        <a:rPr lang="en-US" altLang="zh-CN" sz="1800" b="0" dirty="0" err="1">
                          <a:solidFill>
                            <a:schemeClr val="tx1"/>
                          </a:solidFill>
                        </a:rPr>
                        <a:t>gp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全局指针 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(Global Pointer)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" name="表格 29"/>
          <p:cNvGraphicFramePr>
            <a:graphicFrameLocks noGrp="1"/>
          </p:cNvGraphicFramePr>
          <p:nvPr>
            <p:extLst/>
          </p:nvPr>
        </p:nvGraphicFramePr>
        <p:xfrm>
          <a:off x="487653" y="5137114"/>
          <a:ext cx="7265697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7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2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6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$</a:t>
                      </a:r>
                      <a:r>
                        <a:rPr lang="en-US" altLang="zh-CN" sz="1800" b="0" dirty="0" err="1">
                          <a:solidFill>
                            <a:schemeClr val="tx1"/>
                          </a:solidFill>
                        </a:rPr>
                        <a:t>sp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堆栈指针 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(Stack Pointer)</a:t>
                      </a: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" name="表格 30"/>
          <p:cNvGraphicFramePr>
            <a:graphicFrameLocks noGrp="1"/>
          </p:cNvGraphicFramePr>
          <p:nvPr>
            <p:extLst/>
          </p:nvPr>
        </p:nvGraphicFramePr>
        <p:xfrm>
          <a:off x="487639" y="5562625"/>
          <a:ext cx="7265709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7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1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065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4845" marB="54845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$</a:t>
                      </a:r>
                      <a:r>
                        <a:rPr lang="en-US" altLang="zh-CN" sz="1800" b="0" dirty="0" err="1">
                          <a:solidFill>
                            <a:schemeClr val="tx1"/>
                          </a:solidFill>
                        </a:rPr>
                        <a:t>fp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4845" marB="54845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帧指针     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(Frame Pointer)</a:t>
                      </a:r>
                    </a:p>
                  </a:txBody>
                  <a:tcPr marL="110425" marR="110425" marT="54845" marB="54845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2" name="表格 31"/>
          <p:cNvGraphicFramePr>
            <a:graphicFrameLocks noGrp="1"/>
          </p:cNvGraphicFramePr>
          <p:nvPr>
            <p:extLst/>
          </p:nvPr>
        </p:nvGraphicFramePr>
        <p:xfrm>
          <a:off x="487638" y="5988132"/>
          <a:ext cx="7265711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9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3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27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$</a:t>
                      </a:r>
                      <a:r>
                        <a:rPr lang="en-US" altLang="zh-CN" sz="1800" b="0" dirty="0" err="1">
                          <a:solidFill>
                            <a:schemeClr val="tx1"/>
                          </a:solidFill>
                        </a:rPr>
                        <a:t>ra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函数返回地址  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(Return Address)</a:t>
                      </a: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内容占位符 2"/>
          <p:cNvSpPr>
            <a:spLocks noGrp="1"/>
          </p:cNvSpPr>
          <p:nvPr>
            <p:ph idx="1"/>
          </p:nvPr>
        </p:nvSpPr>
        <p:spPr>
          <a:xfrm>
            <a:off x="7858567" y="3829585"/>
            <a:ext cx="3952434" cy="2678856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sz="2000" b="1" dirty="0"/>
              <a:t>32</a:t>
            </a:r>
            <a:r>
              <a:rPr lang="zh-CN" altLang="en-US" sz="2000" b="1" dirty="0"/>
              <a:t>个</a:t>
            </a:r>
            <a:r>
              <a:rPr lang="en-US" altLang="zh-CN" sz="2000" b="1" dirty="0"/>
              <a:t>32</a:t>
            </a:r>
            <a:r>
              <a:rPr lang="zh-CN" altLang="en-US" sz="2000" b="1" dirty="0"/>
              <a:t>位通用寄存器</a:t>
            </a:r>
            <a:r>
              <a:rPr lang="en-US" altLang="zh-CN" sz="2000" b="1" dirty="0"/>
              <a:t>$0~$31</a:t>
            </a:r>
          </a:p>
          <a:p>
            <a:r>
              <a:rPr lang="en-US" altLang="zh-CN" sz="2000" b="1" dirty="0"/>
              <a:t>32</a:t>
            </a:r>
            <a:r>
              <a:rPr lang="zh-CN" altLang="en-US" sz="2000" b="1" dirty="0"/>
              <a:t>个</a:t>
            </a:r>
            <a:r>
              <a:rPr lang="en-US" altLang="zh-CN" sz="2000" b="1" dirty="0"/>
              <a:t>32</a:t>
            </a:r>
            <a:r>
              <a:rPr lang="zh-CN" altLang="en-US" sz="2000" b="1" dirty="0"/>
              <a:t>位单精度浮点寄存器</a:t>
            </a:r>
            <a:r>
              <a:rPr lang="en-US" altLang="zh-CN" sz="2000" b="1" dirty="0"/>
              <a:t>f</a:t>
            </a:r>
            <a:r>
              <a:rPr lang="en-US" altLang="zh-CN" sz="2000" b="1" baseline="-5000" dirty="0"/>
              <a:t>0</a:t>
            </a:r>
            <a:r>
              <a:rPr lang="en-US" altLang="zh-CN" sz="2000" b="1" dirty="0"/>
              <a:t>-f</a:t>
            </a:r>
            <a:r>
              <a:rPr lang="en-US" altLang="zh-CN" sz="2000" b="1" baseline="-5000" dirty="0"/>
              <a:t>31</a:t>
            </a:r>
          </a:p>
          <a:p>
            <a:r>
              <a:rPr lang="en-US" altLang="zh-CN" sz="2000" b="1" dirty="0"/>
              <a:t>2</a:t>
            </a:r>
            <a:r>
              <a:rPr lang="zh-CN" altLang="en-US" sz="2000" b="1" dirty="0"/>
              <a:t>个</a:t>
            </a:r>
            <a:r>
              <a:rPr lang="en-US" altLang="zh-CN" sz="2000" b="1" dirty="0"/>
              <a:t>32</a:t>
            </a:r>
            <a:r>
              <a:rPr lang="zh-CN" altLang="en-US" sz="2000" b="1" dirty="0"/>
              <a:t>位乘、商寄存器 </a:t>
            </a:r>
            <a:r>
              <a:rPr lang="en-US" altLang="zh-CN" sz="2000" b="1" dirty="0"/>
              <a:t>H</a:t>
            </a:r>
            <a:r>
              <a:rPr lang="en-US" altLang="zh-CN" sz="2000" b="1" baseline="-25000" dirty="0"/>
              <a:t>i</a:t>
            </a:r>
            <a:r>
              <a:rPr lang="zh-CN" altLang="en-US" sz="2000" b="1" baseline="-5000" dirty="0"/>
              <a:t> </a:t>
            </a:r>
            <a:r>
              <a:rPr lang="zh-CN" altLang="en-US" sz="2000" b="1" dirty="0"/>
              <a:t>和</a:t>
            </a:r>
            <a:r>
              <a:rPr lang="en-US" altLang="zh-CN" sz="2000" b="1" dirty="0"/>
              <a:t>L</a:t>
            </a:r>
            <a:r>
              <a:rPr lang="en-US" altLang="zh-CN" sz="2000" b="1" baseline="-25000" dirty="0"/>
              <a:t>0</a:t>
            </a:r>
          </a:p>
          <a:p>
            <a:r>
              <a:rPr lang="zh-CN" altLang="en-US" sz="2000" b="1" dirty="0"/>
              <a:t>程序寄存器</a:t>
            </a:r>
            <a:r>
              <a:rPr lang="en-US" altLang="zh-CN" sz="2000" b="1" dirty="0"/>
              <a:t>PC</a:t>
            </a:r>
            <a:r>
              <a:rPr lang="zh-CN" altLang="en-US" sz="2000" b="1" dirty="0"/>
              <a:t>是单独的寄存器</a:t>
            </a:r>
            <a:endParaRPr lang="en-US" altLang="zh-CN" sz="2000" b="1" dirty="0"/>
          </a:p>
          <a:p>
            <a:r>
              <a:rPr lang="zh-CN" altLang="en-US" sz="2000" b="1" dirty="0">
                <a:solidFill>
                  <a:srgbClr val="C00000"/>
                </a:solidFill>
              </a:rPr>
              <a:t>无程序状态寄存器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r>
              <a:rPr lang="en-US" altLang="zh-CN" sz="2000" b="1" dirty="0"/>
              <a:t>RISC-V</a:t>
            </a:r>
            <a:r>
              <a:rPr lang="zh-CN" altLang="en-US" sz="2000" b="1" dirty="0"/>
              <a:t>也有类似的</a:t>
            </a:r>
            <a:r>
              <a:rPr lang="en-US" altLang="zh-CN" sz="2000" b="1" dirty="0"/>
              <a:t>32</a:t>
            </a:r>
            <a:r>
              <a:rPr lang="zh-CN" altLang="en-US" sz="2000" b="1" dirty="0"/>
              <a:t>个寄存器设置</a:t>
            </a:r>
            <a:endParaRPr lang="en-US" altLang="zh-CN" sz="2000" b="1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DC5C0CB-9299-49CC-8C78-7E18AB36F524}"/>
              </a:ext>
            </a:extLst>
          </p:cNvPr>
          <p:cNvGrpSpPr/>
          <p:nvPr/>
        </p:nvGrpSpPr>
        <p:grpSpPr>
          <a:xfrm>
            <a:off x="7217721" y="1750106"/>
            <a:ext cx="4301179" cy="777965"/>
            <a:chOff x="571368" y="4534293"/>
            <a:chExt cx="2672205" cy="777965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1669569-1373-40B1-8A21-86E0289E00C3}"/>
                </a:ext>
              </a:extLst>
            </p:cNvPr>
            <p:cNvSpPr/>
            <p:nvPr/>
          </p:nvSpPr>
          <p:spPr>
            <a:xfrm>
              <a:off x="747312" y="4732301"/>
              <a:ext cx="2313745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8831701-4DAB-43F3-9ED8-74ECB5BFCE63}"/>
                </a:ext>
              </a:extLst>
            </p:cNvPr>
            <p:cNvSpPr/>
            <p:nvPr/>
          </p:nvSpPr>
          <p:spPr>
            <a:xfrm>
              <a:off x="571368" y="4534293"/>
              <a:ext cx="267220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  <a:p>
              <a:pPr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中断异常时寄存器如何保存</a:t>
              </a:r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?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032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487822" y="942764"/>
            <a:ext cx="11250088" cy="671432"/>
          </a:xfrm>
          <a:prstGeom prst="roundRect">
            <a:avLst>
              <a:gd name="adj" fmla="val 3855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指令格式设计举例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799126"/>
          </a:xfrm>
        </p:spPr>
        <p:txBody>
          <a:bodyPr/>
          <a:lstStyle/>
          <a:p>
            <a:r>
              <a:rPr lang="zh-CN" altLang="en-US" sz="2800" b="1" dirty="0"/>
              <a:t>例</a:t>
            </a:r>
            <a:r>
              <a:rPr lang="en-US" altLang="zh-CN" sz="2800" b="1" dirty="0"/>
              <a:t>3. </a:t>
            </a:r>
            <a:r>
              <a:rPr lang="zh-CN" altLang="en-US" dirty="0"/>
              <a:t>分析以下指令格式及寻址方式特点？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637112" y="3560738"/>
            <a:ext cx="11100798" cy="3089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1</a:t>
            </a:r>
            <a:r>
              <a:rPr lang="zh-CN" altLang="en-US" sz="2000" dirty="0"/>
              <a:t>）二地址指令；</a:t>
            </a:r>
          </a:p>
          <a:p>
            <a:r>
              <a:rPr lang="en-US" altLang="zh-CN" sz="2000" dirty="0"/>
              <a:t>2</a:t>
            </a:r>
            <a:r>
              <a:rPr lang="zh-CN" altLang="en-US" sz="2000" dirty="0"/>
              <a:t>）操作码可指定</a:t>
            </a:r>
            <a:r>
              <a:rPr lang="en-US" altLang="zh-CN" sz="2000" dirty="0"/>
              <a:t>16</a:t>
            </a:r>
            <a:r>
              <a:rPr lang="zh-CN" altLang="en-US" sz="2000" dirty="0"/>
              <a:t>条指令；</a:t>
            </a:r>
          </a:p>
          <a:p>
            <a:r>
              <a:rPr lang="en-US" altLang="zh-CN" sz="2000" dirty="0"/>
              <a:t>3</a:t>
            </a:r>
            <a:r>
              <a:rPr lang="zh-CN" altLang="en-US" sz="2000" dirty="0"/>
              <a:t>）源和目的均有</a:t>
            </a:r>
            <a:r>
              <a:rPr lang="en-US" altLang="zh-CN" sz="2000" dirty="0"/>
              <a:t>8</a:t>
            </a:r>
            <a:r>
              <a:rPr lang="zh-CN" altLang="en-US" sz="2000" dirty="0"/>
              <a:t>种寻址方式；</a:t>
            </a:r>
          </a:p>
          <a:p>
            <a:r>
              <a:rPr lang="en-US" altLang="zh-CN" sz="2000" dirty="0"/>
              <a:t>4</a:t>
            </a:r>
            <a:r>
              <a:rPr lang="zh-CN" altLang="en-US" sz="2000" dirty="0"/>
              <a:t>）源地址寄存器和目的地址寄存器均有</a:t>
            </a:r>
            <a:r>
              <a:rPr lang="en-US" altLang="zh-CN" sz="2000" dirty="0"/>
              <a:t>8</a:t>
            </a:r>
            <a:r>
              <a:rPr lang="zh-CN" altLang="en-US" sz="2000" dirty="0"/>
              <a:t>个；</a:t>
            </a:r>
          </a:p>
          <a:p>
            <a:r>
              <a:rPr lang="en-US" altLang="zh-CN" sz="2000" dirty="0"/>
              <a:t>5</a:t>
            </a:r>
            <a:r>
              <a:rPr lang="zh-CN" altLang="en-US" sz="2000" dirty="0"/>
              <a:t>）可寻址范围</a:t>
            </a:r>
            <a:r>
              <a:rPr lang="zh-CN" altLang="en-US" sz="2000"/>
              <a:t>为</a:t>
            </a:r>
            <a:r>
              <a:rPr lang="en-US" altLang="zh-CN" sz="2000"/>
              <a:t>1~64K</a:t>
            </a:r>
            <a:r>
              <a:rPr lang="zh-CN" altLang="en-US" sz="2000"/>
              <a:t>（与机器字长有关）</a:t>
            </a:r>
            <a:endParaRPr lang="en-US" altLang="zh-CN" sz="200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2749558" y="2369974"/>
            <a:ext cx="6332248" cy="432049"/>
            <a:chOff x="4108085" y="1942889"/>
            <a:chExt cx="5514703" cy="43204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4" name="矩形 13"/>
            <p:cNvSpPr/>
            <p:nvPr/>
          </p:nvSpPr>
          <p:spPr>
            <a:xfrm>
              <a:off x="4108085" y="1942890"/>
              <a:ext cx="1162696" cy="432048"/>
            </a:xfrm>
            <a:prstGeom prst="rect">
              <a:avLst/>
            </a:prstGeom>
            <a:solidFill>
              <a:srgbClr val="CCFF66"/>
            </a:solidFill>
            <a:ln w="25400" cap="flat" cmpd="sng" algn="ctr">
              <a:solidFill>
                <a:srgbClr val="08080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OP</a:t>
              </a: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262945" y="1942889"/>
              <a:ext cx="4359843" cy="432048"/>
              <a:chOff x="5730213" y="1335507"/>
              <a:chExt cx="3687973" cy="432048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8496193" y="1335507"/>
                <a:ext cx="921993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Reg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7578619" y="1335507"/>
                <a:ext cx="921993" cy="43204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Mode</a:t>
                </a: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6654416" y="1335507"/>
                <a:ext cx="921993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Reg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5730213" y="1335507"/>
                <a:ext cx="921993" cy="43204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Mode</a:t>
                </a: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4075624" y="2791696"/>
            <a:ext cx="5006182" cy="381068"/>
            <a:chOff x="5262945" y="2363363"/>
            <a:chExt cx="5006182" cy="381068"/>
          </a:xfrm>
        </p:grpSpPr>
        <p:grpSp>
          <p:nvGrpSpPr>
            <p:cNvPr id="21" name="组合 20"/>
            <p:cNvGrpSpPr/>
            <p:nvPr/>
          </p:nvGrpSpPr>
          <p:grpSpPr>
            <a:xfrm>
              <a:off x="5262945" y="2363363"/>
              <a:ext cx="2506090" cy="362546"/>
              <a:chOff x="5262945" y="2363363"/>
              <a:chExt cx="2506090" cy="362546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5262945" y="2381885"/>
                <a:ext cx="0" cy="33760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7769035" y="2363363"/>
                <a:ext cx="0" cy="36254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直接连接符 21"/>
            <p:cNvCxnSpPr/>
            <p:nvPr/>
          </p:nvCxnSpPr>
          <p:spPr>
            <a:xfrm>
              <a:off x="10269127" y="2381885"/>
              <a:ext cx="0" cy="36254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4084621" y="2834313"/>
            <a:ext cx="2488095" cy="369332"/>
            <a:chOff x="5260333" y="2401813"/>
            <a:chExt cx="2171546" cy="369332"/>
          </a:xfrm>
        </p:grpSpPr>
        <p:sp>
          <p:nvSpPr>
            <p:cNvPr id="26" name="Rectangle 13"/>
            <p:cNvSpPr>
              <a:spLocks noChangeArrowheads="1"/>
            </p:cNvSpPr>
            <p:nvPr/>
          </p:nvSpPr>
          <p:spPr bwMode="auto">
            <a:xfrm>
              <a:off x="5445909" y="2401813"/>
              <a:ext cx="12954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源地址</a:t>
              </a:r>
              <a:endPara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7" name="Group 62"/>
            <p:cNvGrpSpPr>
              <a:grpSpLocks/>
            </p:cNvGrpSpPr>
            <p:nvPr/>
          </p:nvGrpSpPr>
          <p:grpSpPr bwMode="auto">
            <a:xfrm>
              <a:off x="5260333" y="2575286"/>
              <a:ext cx="2171546" cy="15131"/>
              <a:chOff x="816" y="-12635"/>
              <a:chExt cx="4445" cy="15131"/>
            </a:xfrm>
          </p:grpSpPr>
          <p:sp>
            <p:nvSpPr>
              <p:cNvPr id="28" name="Line 63"/>
              <p:cNvSpPr>
                <a:spLocks noChangeShapeType="1"/>
              </p:cNvSpPr>
              <p:nvPr/>
            </p:nvSpPr>
            <p:spPr bwMode="auto">
              <a:xfrm>
                <a:off x="4087" y="-12635"/>
                <a:ext cx="117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9" name="Line 64"/>
              <p:cNvSpPr>
                <a:spLocks noChangeShapeType="1"/>
              </p:cNvSpPr>
              <p:nvPr/>
            </p:nvSpPr>
            <p:spPr bwMode="auto">
              <a:xfrm flipH="1">
                <a:off x="816" y="2496"/>
                <a:ext cx="12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6590713" y="2834313"/>
            <a:ext cx="2479095" cy="369332"/>
            <a:chOff x="7459078" y="2407228"/>
            <a:chExt cx="2165195" cy="369332"/>
          </a:xfrm>
        </p:grpSpPr>
        <p:sp>
          <p:nvSpPr>
            <p:cNvPr id="31" name="Rectangle 14"/>
            <p:cNvSpPr>
              <a:spLocks noChangeArrowheads="1"/>
            </p:cNvSpPr>
            <p:nvPr/>
          </p:nvSpPr>
          <p:spPr bwMode="auto">
            <a:xfrm>
              <a:off x="7735867" y="2407228"/>
              <a:ext cx="163719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目的地址</a:t>
              </a:r>
              <a:endPara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32" name="Group 62"/>
            <p:cNvGrpSpPr>
              <a:grpSpLocks/>
            </p:cNvGrpSpPr>
            <p:nvPr/>
          </p:nvGrpSpPr>
          <p:grpSpPr bwMode="auto">
            <a:xfrm>
              <a:off x="7459078" y="2569987"/>
              <a:ext cx="2165195" cy="5299"/>
              <a:chOff x="816" y="-2803"/>
              <a:chExt cx="4432" cy="5299"/>
            </a:xfrm>
          </p:grpSpPr>
          <p:sp>
            <p:nvSpPr>
              <p:cNvPr id="33" name="Line 63"/>
              <p:cNvSpPr>
                <a:spLocks noChangeShapeType="1"/>
              </p:cNvSpPr>
              <p:nvPr/>
            </p:nvSpPr>
            <p:spPr bwMode="auto">
              <a:xfrm>
                <a:off x="4113" y="-2803"/>
                <a:ext cx="1135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34" name="Line 64"/>
              <p:cNvSpPr>
                <a:spLocks noChangeShapeType="1"/>
              </p:cNvSpPr>
              <p:nvPr/>
            </p:nvSpPr>
            <p:spPr bwMode="auto">
              <a:xfrm flipH="1">
                <a:off x="816" y="2496"/>
                <a:ext cx="1145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sp>
        <p:nvSpPr>
          <p:cNvPr id="35" name="TextBox 11"/>
          <p:cNvSpPr txBox="1"/>
          <p:nvPr/>
        </p:nvSpPr>
        <p:spPr>
          <a:xfrm>
            <a:off x="3631205" y="2017754"/>
            <a:ext cx="5572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rPr>
              <a:t>12</a:t>
            </a:r>
            <a:endParaRPr lang="zh-CN" altLang="en-US" sz="2000" b="1" kern="0" dirty="0">
              <a:solidFill>
                <a:srgbClr val="0070C0"/>
              </a:solidFill>
              <a:latin typeface="Arial" pitchFamily="34" charset="0"/>
              <a:ea typeface="华文细黑" pitchFamily="2" charset="-122"/>
            </a:endParaRPr>
          </a:p>
        </p:txBody>
      </p:sp>
      <p:sp>
        <p:nvSpPr>
          <p:cNvPr id="36" name="TextBox 11"/>
          <p:cNvSpPr txBox="1"/>
          <p:nvPr/>
        </p:nvSpPr>
        <p:spPr>
          <a:xfrm>
            <a:off x="2536701" y="2017754"/>
            <a:ext cx="6827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rPr>
              <a:t>15</a:t>
            </a:r>
            <a:endParaRPr lang="zh-CN" altLang="en-US" sz="2000" b="1" kern="0" dirty="0">
              <a:solidFill>
                <a:srgbClr val="0070C0"/>
              </a:solidFill>
              <a:latin typeface="Arial" pitchFamily="34" charset="0"/>
              <a:ea typeface="华文细黑" pitchFamily="2" charset="-122"/>
            </a:endParaRPr>
          </a:p>
        </p:txBody>
      </p:sp>
      <p:sp>
        <p:nvSpPr>
          <p:cNvPr id="37" name="TextBox 11"/>
          <p:cNvSpPr txBox="1"/>
          <p:nvPr/>
        </p:nvSpPr>
        <p:spPr>
          <a:xfrm>
            <a:off x="3997071" y="2017754"/>
            <a:ext cx="5294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rPr>
              <a:t>11</a:t>
            </a:r>
            <a:endParaRPr lang="zh-CN" altLang="en-US" sz="2000" b="1" kern="0" dirty="0">
              <a:solidFill>
                <a:srgbClr val="0070C0"/>
              </a:solidFill>
              <a:latin typeface="Arial" pitchFamily="34" charset="0"/>
              <a:ea typeface="华文细黑" pitchFamily="2" charset="-122"/>
            </a:endParaRPr>
          </a:p>
        </p:txBody>
      </p:sp>
      <p:sp>
        <p:nvSpPr>
          <p:cNvPr id="38" name="TextBox 11"/>
          <p:cNvSpPr txBox="1"/>
          <p:nvPr/>
        </p:nvSpPr>
        <p:spPr>
          <a:xfrm>
            <a:off x="5037829" y="2017754"/>
            <a:ext cx="3958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rPr>
              <a:t>9</a:t>
            </a:r>
            <a:endParaRPr lang="zh-CN" altLang="en-US" sz="2000" b="1" kern="0" dirty="0">
              <a:solidFill>
                <a:srgbClr val="0070C0"/>
              </a:solidFill>
              <a:latin typeface="Arial" pitchFamily="34" charset="0"/>
              <a:ea typeface="华文细黑" pitchFamily="2" charset="-122"/>
            </a:endParaRPr>
          </a:p>
        </p:txBody>
      </p:sp>
      <p:sp>
        <p:nvSpPr>
          <p:cNvPr id="39" name="TextBox 11"/>
          <p:cNvSpPr txBox="1"/>
          <p:nvPr/>
        </p:nvSpPr>
        <p:spPr>
          <a:xfrm>
            <a:off x="5286320" y="2017754"/>
            <a:ext cx="3958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rPr>
              <a:t>8</a:t>
            </a:r>
            <a:endParaRPr lang="zh-CN" altLang="en-US" sz="2000" b="1" kern="0" dirty="0">
              <a:solidFill>
                <a:srgbClr val="0070C0"/>
              </a:solidFill>
              <a:latin typeface="Arial" pitchFamily="34" charset="0"/>
              <a:ea typeface="华文细黑" pitchFamily="2" charset="-122"/>
            </a:endParaRPr>
          </a:p>
        </p:txBody>
      </p:sp>
      <p:sp>
        <p:nvSpPr>
          <p:cNvPr id="40" name="TextBox 11"/>
          <p:cNvSpPr txBox="1"/>
          <p:nvPr/>
        </p:nvSpPr>
        <p:spPr>
          <a:xfrm>
            <a:off x="6271247" y="2017754"/>
            <a:ext cx="3958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rPr>
              <a:t>6</a:t>
            </a:r>
            <a:endParaRPr lang="zh-CN" altLang="en-US" sz="2000" b="1" kern="0" dirty="0">
              <a:solidFill>
                <a:srgbClr val="0070C0"/>
              </a:solidFill>
              <a:latin typeface="Arial" pitchFamily="34" charset="0"/>
              <a:ea typeface="华文细黑" pitchFamily="2" charset="-122"/>
            </a:endParaRPr>
          </a:p>
        </p:txBody>
      </p:sp>
      <p:sp>
        <p:nvSpPr>
          <p:cNvPr id="41" name="TextBox 11"/>
          <p:cNvSpPr txBox="1"/>
          <p:nvPr/>
        </p:nvSpPr>
        <p:spPr>
          <a:xfrm>
            <a:off x="6472495" y="2017754"/>
            <a:ext cx="4975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rPr>
              <a:t>5</a:t>
            </a:r>
            <a:endParaRPr lang="zh-CN" altLang="en-US" sz="2000" b="1" kern="0" dirty="0">
              <a:solidFill>
                <a:srgbClr val="0070C0"/>
              </a:solidFill>
              <a:latin typeface="Arial" pitchFamily="34" charset="0"/>
              <a:ea typeface="华文细黑" pitchFamily="2" charset="-122"/>
            </a:endParaRPr>
          </a:p>
        </p:txBody>
      </p:sp>
      <p:sp>
        <p:nvSpPr>
          <p:cNvPr id="43" name="TextBox 11"/>
          <p:cNvSpPr txBox="1"/>
          <p:nvPr/>
        </p:nvSpPr>
        <p:spPr>
          <a:xfrm>
            <a:off x="7444086" y="2017754"/>
            <a:ext cx="4975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rPr>
              <a:t>3</a:t>
            </a:r>
            <a:endParaRPr lang="zh-CN" altLang="en-US" sz="2000" b="1" kern="0" dirty="0">
              <a:solidFill>
                <a:srgbClr val="0070C0"/>
              </a:solidFill>
              <a:latin typeface="Arial" pitchFamily="34" charset="0"/>
              <a:ea typeface="华文细黑" pitchFamily="2" charset="-122"/>
            </a:endParaRPr>
          </a:p>
        </p:txBody>
      </p:sp>
      <p:sp>
        <p:nvSpPr>
          <p:cNvPr id="44" name="TextBox 11"/>
          <p:cNvSpPr txBox="1"/>
          <p:nvPr/>
        </p:nvSpPr>
        <p:spPr>
          <a:xfrm>
            <a:off x="7734549" y="2017754"/>
            <a:ext cx="4975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rPr>
              <a:t>2</a:t>
            </a:r>
            <a:endParaRPr lang="zh-CN" altLang="en-US" sz="2000" b="1" kern="0" dirty="0">
              <a:solidFill>
                <a:srgbClr val="0070C0"/>
              </a:solidFill>
              <a:latin typeface="Arial" pitchFamily="34" charset="0"/>
              <a:ea typeface="华文细黑" pitchFamily="2" charset="-122"/>
            </a:endParaRPr>
          </a:p>
        </p:txBody>
      </p:sp>
      <p:sp>
        <p:nvSpPr>
          <p:cNvPr id="45" name="TextBox 11"/>
          <p:cNvSpPr txBox="1"/>
          <p:nvPr/>
        </p:nvSpPr>
        <p:spPr>
          <a:xfrm>
            <a:off x="8715469" y="2017754"/>
            <a:ext cx="4975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rPr>
              <a:t>0</a:t>
            </a:r>
            <a:endParaRPr lang="zh-CN" altLang="en-US" sz="2000" b="1" kern="0" dirty="0">
              <a:solidFill>
                <a:srgbClr val="0070C0"/>
              </a:solidFill>
              <a:latin typeface="Arial" pitchFamily="34" charset="0"/>
              <a:ea typeface="华文细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06598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3690478" cy="617641"/>
          </a:xfrm>
        </p:spPr>
        <p:txBody>
          <a:bodyPr/>
          <a:lstStyle/>
          <a:p>
            <a:r>
              <a:rPr lang="en-US" altLang="zh-CN" dirty="0"/>
              <a:t>2010</a:t>
            </a:r>
            <a:r>
              <a:rPr lang="zh-CN" altLang="en-US" dirty="0"/>
              <a:t>研究生统考例题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4386367" cy="3883236"/>
          </a:xfrm>
        </p:spPr>
        <p:txBody>
          <a:bodyPr>
            <a:normAutofit lnSpcReduction="10000"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/>
              <a:t>例</a:t>
            </a:r>
            <a:r>
              <a:rPr lang="en-US" altLang="zh-CN" sz="2400" b="1" dirty="0"/>
              <a:t>4. </a:t>
            </a:r>
            <a:r>
              <a:rPr lang="zh-CN" altLang="en-US" sz="2400" dirty="0">
                <a:solidFill>
                  <a:srgbClr val="000000"/>
                </a:solidFill>
              </a:rPr>
              <a:t>某计算机字长为</a:t>
            </a:r>
            <a:r>
              <a:rPr lang="en-US" altLang="zh-CN" sz="2400" dirty="0">
                <a:solidFill>
                  <a:srgbClr val="000000"/>
                </a:solidFill>
              </a:rPr>
              <a:t>16</a:t>
            </a:r>
            <a:r>
              <a:rPr lang="zh-CN" altLang="en-US" sz="2400" dirty="0">
                <a:solidFill>
                  <a:srgbClr val="000000"/>
                </a:solidFill>
              </a:rPr>
              <a:t>位，主存地址空间大小为</a:t>
            </a:r>
            <a:r>
              <a:rPr lang="en-US" altLang="zh-CN" sz="2400" dirty="0">
                <a:solidFill>
                  <a:srgbClr val="000000"/>
                </a:solidFill>
              </a:rPr>
              <a:t>128KB</a:t>
            </a:r>
            <a:r>
              <a:rPr lang="zh-CN" altLang="en-US" sz="2400" dirty="0">
                <a:solidFill>
                  <a:srgbClr val="000000"/>
                </a:solidFill>
              </a:rPr>
              <a:t>，按字编址。采用单字长指令格式，指令各字段定义如图，转移地址采用相对寻址方式，相对偏移量用补码表示。寻址方式如图。</a:t>
            </a:r>
            <a:endParaRPr lang="zh-CN" altLang="en-US" sz="3200" baseline="3000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endParaRPr lang="zh-CN" altLang="en-US" sz="2400" dirty="0"/>
          </a:p>
        </p:txBody>
      </p:sp>
      <p:grpSp>
        <p:nvGrpSpPr>
          <p:cNvPr id="16" name="组合 15"/>
          <p:cNvGrpSpPr/>
          <p:nvPr/>
        </p:nvGrpSpPr>
        <p:grpSpPr>
          <a:xfrm>
            <a:off x="5999163" y="942764"/>
            <a:ext cx="4357687" cy="1123949"/>
            <a:chOff x="3595688" y="1303339"/>
            <a:chExt cx="4357687" cy="1123949"/>
          </a:xfrm>
        </p:grpSpPr>
        <p:sp>
          <p:nvSpPr>
            <p:cNvPr id="17" name="矩形 16"/>
            <p:cNvSpPr/>
            <p:nvPr/>
          </p:nvSpPr>
          <p:spPr>
            <a:xfrm>
              <a:off x="3595689" y="1660526"/>
              <a:ext cx="928687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OP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52437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M</a:t>
              </a:r>
              <a:r>
                <a:rPr kumimoji="0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S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38162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S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23887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M</a:t>
              </a:r>
              <a:r>
                <a:rPr kumimoji="0" lang="en-US" altLang="zh-CN" sz="1800" b="0" i="0" u="none" strike="noStrike" kern="0" cap="none" spc="0" normalizeH="0" baseline="-2500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d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709612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d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TextBox 28"/>
            <p:cNvSpPr txBox="1">
              <a:spLocks noChangeArrowheads="1"/>
            </p:cNvSpPr>
            <p:nvPr/>
          </p:nvSpPr>
          <p:spPr bwMode="auto">
            <a:xfrm>
              <a:off x="3595688" y="1303339"/>
              <a:ext cx="1143000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15      12</a:t>
              </a: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23" name="TextBox 30"/>
            <p:cNvSpPr txBox="1">
              <a:spLocks noChangeArrowheads="1"/>
            </p:cNvSpPr>
            <p:nvPr/>
          </p:nvSpPr>
          <p:spPr bwMode="auto">
            <a:xfrm>
              <a:off x="4595813" y="1303339"/>
              <a:ext cx="164306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11                    6</a:t>
              </a: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24" name="TextBox 31"/>
            <p:cNvSpPr txBox="1">
              <a:spLocks noChangeArrowheads="1"/>
            </p:cNvSpPr>
            <p:nvPr/>
          </p:nvSpPr>
          <p:spPr bwMode="auto">
            <a:xfrm>
              <a:off x="6310313" y="1303339"/>
              <a:ext cx="164306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5                     0</a:t>
              </a: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25" name="TextBox 32"/>
            <p:cNvSpPr txBox="1">
              <a:spLocks noChangeArrowheads="1"/>
            </p:cNvSpPr>
            <p:nvPr/>
          </p:nvSpPr>
          <p:spPr bwMode="auto">
            <a:xfrm>
              <a:off x="4845844" y="2089150"/>
              <a:ext cx="1143000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itchFamily="2" charset="-122"/>
                  <a:ea typeface="宋体" pitchFamily="2" charset="-122"/>
                </a:rPr>
                <a:t>源操作数</a:t>
              </a:r>
            </a:p>
          </p:txBody>
        </p:sp>
        <p:sp>
          <p:nvSpPr>
            <p:cNvPr id="26" name="TextBox 33"/>
            <p:cNvSpPr txBox="1">
              <a:spLocks noChangeArrowheads="1"/>
            </p:cNvSpPr>
            <p:nvPr/>
          </p:nvSpPr>
          <p:spPr bwMode="auto">
            <a:xfrm>
              <a:off x="6488906" y="2089150"/>
              <a:ext cx="135731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itchFamily="2" charset="-122"/>
                  <a:ea typeface="宋体" pitchFamily="2" charset="-122"/>
                </a:rPr>
                <a:t>目的操作数</a:t>
              </a:r>
            </a:p>
          </p:txBody>
        </p:sp>
      </p:grpSp>
      <p:graphicFrame>
        <p:nvGraphicFramePr>
          <p:cNvPr id="27" name="表格 26"/>
          <p:cNvGraphicFramePr>
            <a:graphicFrameLocks noGrp="1"/>
          </p:cNvGraphicFramePr>
          <p:nvPr>
            <p:extLst/>
          </p:nvPr>
        </p:nvGraphicFramePr>
        <p:xfrm>
          <a:off x="5231377" y="2296005"/>
          <a:ext cx="6082172" cy="2286002"/>
        </p:xfrm>
        <a:graphic>
          <a:graphicData uri="http://schemas.openxmlformats.org/drawingml/2006/table">
            <a:tbl>
              <a:tblPr firstRow="1" bandRow="1"/>
              <a:tblGrid>
                <a:gridCol w="768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55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M</a:t>
                      </a:r>
                      <a:r>
                        <a:rPr lang="en-US" altLang="zh-CN" sz="1600" baseline="-25000" dirty="0"/>
                        <a:t>s</a:t>
                      </a:r>
                      <a:r>
                        <a:rPr lang="en-US" altLang="zh-CN" sz="1600" dirty="0"/>
                        <a:t>/</a:t>
                      </a:r>
                      <a:r>
                        <a:rPr lang="en-US" altLang="zh-CN" sz="1600" dirty="0" err="1"/>
                        <a:t>M</a:t>
                      </a:r>
                      <a:r>
                        <a:rPr lang="en-US" altLang="zh-CN" sz="1600" baseline="-25000" dirty="0" err="1"/>
                        <a:t>d</a:t>
                      </a:r>
                      <a:endParaRPr lang="zh-CN" altLang="en-US" sz="1600" baseline="-25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寻址方式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助记符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含义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000B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寄存器直接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endParaRPr lang="zh-CN" altLang="en-US" sz="1600" baseline="-25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4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001B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寄存器间接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010B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寄存器间接，自增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)+</a:t>
                      </a:r>
                      <a:endParaRPr lang="zh-CN" altLang="en-US" sz="1600" baseline="30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)),(</a:t>
                      </a:r>
                      <a:r>
                        <a:rPr lang="en-US" altLang="zh-CN" sz="1600" baseline="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)+1→(</a:t>
                      </a:r>
                      <a:r>
                        <a:rPr lang="en-US" altLang="zh-CN" sz="1600" baseline="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011B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相对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D(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zh-CN" altLang="en-US" sz="1600" dirty="0"/>
                        <a:t>转移目标地址</a:t>
                      </a:r>
                      <a:r>
                        <a:rPr lang="en-US" altLang="zh-CN" sz="1600" dirty="0"/>
                        <a:t>=(PC)+(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TextBox 35"/>
          <p:cNvSpPr txBox="1">
            <a:spLocks noChangeArrowheads="1"/>
          </p:cNvSpPr>
          <p:nvPr/>
        </p:nvSpPr>
        <p:spPr bwMode="auto">
          <a:xfrm>
            <a:off x="5231377" y="4672012"/>
            <a:ext cx="457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注</a:t>
            </a:r>
            <a:r>
              <a:rPr lang="en-US" altLang="zh-CN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(x)</a:t>
            </a:r>
            <a:r>
              <a:rPr lang="zh-CN" altLang="en-US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表示存储器地址</a:t>
            </a:r>
            <a:r>
              <a:rPr lang="en-US" altLang="zh-CN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x</a:t>
            </a:r>
            <a:r>
              <a:rPr lang="zh-CN" altLang="en-US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或寄存器</a:t>
            </a:r>
            <a:r>
              <a:rPr lang="en-US" altLang="zh-CN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x</a:t>
            </a:r>
            <a:r>
              <a:rPr lang="zh-CN" altLang="en-US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的内容</a:t>
            </a:r>
            <a:endParaRPr lang="zh-CN" altLang="en-US" sz="1400" i="0" dirty="0">
              <a:solidFill>
                <a:srgbClr val="00000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9" name="Rectangle 1"/>
          <p:cNvSpPr>
            <a:spLocks noChangeArrowheads="1"/>
          </p:cNvSpPr>
          <p:nvPr/>
        </p:nvSpPr>
        <p:spPr bwMode="auto">
          <a:xfrm>
            <a:off x="814387" y="5328709"/>
            <a:ext cx="10499161" cy="11101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>
            <a:no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（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1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）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该指令系统最多可有多少条指令？该计算机最多有多少个通用寄存器？存储器地址寄存器</a:t>
            </a:r>
            <a:r>
              <a:rPr 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和存储器数据寄存器</a:t>
            </a:r>
            <a:r>
              <a:rPr 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MDR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至少需要多少位？</a:t>
            </a:r>
            <a:endParaRPr lang="zh-CN" altLang="en-US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63695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3690478" cy="617641"/>
          </a:xfrm>
        </p:spPr>
        <p:txBody>
          <a:bodyPr/>
          <a:lstStyle/>
          <a:p>
            <a:r>
              <a:rPr lang="en-US" altLang="zh-CN" dirty="0"/>
              <a:t>2010</a:t>
            </a:r>
            <a:r>
              <a:rPr lang="zh-CN" altLang="en-US" dirty="0"/>
              <a:t>研究生统考例题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4386367" cy="3883236"/>
          </a:xfrm>
        </p:spPr>
        <p:txBody>
          <a:bodyPr>
            <a:normAutofit lnSpcReduction="10000"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00"/>
                </a:solidFill>
              </a:rPr>
              <a:t>某计算机字长为</a:t>
            </a:r>
            <a:r>
              <a:rPr lang="en-US" altLang="zh-CN" sz="2400" dirty="0">
                <a:solidFill>
                  <a:srgbClr val="000000"/>
                </a:solidFill>
              </a:rPr>
              <a:t>16</a:t>
            </a:r>
            <a:r>
              <a:rPr lang="zh-CN" altLang="en-US" sz="2400" dirty="0">
                <a:solidFill>
                  <a:srgbClr val="000000"/>
                </a:solidFill>
              </a:rPr>
              <a:t>位，主存地址空间大小为</a:t>
            </a:r>
            <a:r>
              <a:rPr lang="en-US" altLang="zh-CN" sz="2400" dirty="0">
                <a:solidFill>
                  <a:srgbClr val="000000"/>
                </a:solidFill>
              </a:rPr>
              <a:t>128KB</a:t>
            </a:r>
            <a:r>
              <a:rPr lang="zh-CN" altLang="en-US" sz="2400" dirty="0">
                <a:solidFill>
                  <a:srgbClr val="000000"/>
                </a:solidFill>
              </a:rPr>
              <a:t>，按字编址。采用单字长指令格式，指令各字段定义如图，转移地址采用相对寻址方式，相对偏移量用补码表示。寻址方式如图。</a:t>
            </a:r>
            <a:endParaRPr lang="zh-CN" altLang="en-US" sz="3200" baseline="3000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endParaRPr lang="zh-CN" altLang="en-US" sz="2400" dirty="0"/>
          </a:p>
        </p:txBody>
      </p:sp>
      <p:grpSp>
        <p:nvGrpSpPr>
          <p:cNvPr id="16" name="组合 15"/>
          <p:cNvGrpSpPr/>
          <p:nvPr/>
        </p:nvGrpSpPr>
        <p:grpSpPr>
          <a:xfrm>
            <a:off x="5999163" y="942764"/>
            <a:ext cx="4357687" cy="1123949"/>
            <a:chOff x="3595688" y="1303339"/>
            <a:chExt cx="4357687" cy="1123949"/>
          </a:xfrm>
        </p:grpSpPr>
        <p:sp>
          <p:nvSpPr>
            <p:cNvPr id="17" name="矩形 16"/>
            <p:cNvSpPr/>
            <p:nvPr/>
          </p:nvSpPr>
          <p:spPr>
            <a:xfrm>
              <a:off x="3595689" y="1660526"/>
              <a:ext cx="928687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OP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52437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M</a:t>
              </a:r>
              <a:r>
                <a:rPr kumimoji="0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S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38162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S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23887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M</a:t>
              </a:r>
              <a:r>
                <a:rPr kumimoji="0" lang="en-US" altLang="zh-CN" sz="1800" b="0" i="0" u="none" strike="noStrike" kern="0" cap="none" spc="0" normalizeH="0" baseline="-2500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d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709612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d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TextBox 28"/>
            <p:cNvSpPr txBox="1">
              <a:spLocks noChangeArrowheads="1"/>
            </p:cNvSpPr>
            <p:nvPr/>
          </p:nvSpPr>
          <p:spPr bwMode="auto">
            <a:xfrm>
              <a:off x="3595688" y="1303339"/>
              <a:ext cx="1143000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15      12</a:t>
              </a: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23" name="TextBox 30"/>
            <p:cNvSpPr txBox="1">
              <a:spLocks noChangeArrowheads="1"/>
            </p:cNvSpPr>
            <p:nvPr/>
          </p:nvSpPr>
          <p:spPr bwMode="auto">
            <a:xfrm>
              <a:off x="4595813" y="1303339"/>
              <a:ext cx="164306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11                    6</a:t>
              </a: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24" name="TextBox 31"/>
            <p:cNvSpPr txBox="1">
              <a:spLocks noChangeArrowheads="1"/>
            </p:cNvSpPr>
            <p:nvPr/>
          </p:nvSpPr>
          <p:spPr bwMode="auto">
            <a:xfrm>
              <a:off x="6310313" y="1303339"/>
              <a:ext cx="164306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5                     0</a:t>
              </a: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25" name="TextBox 32"/>
            <p:cNvSpPr txBox="1">
              <a:spLocks noChangeArrowheads="1"/>
            </p:cNvSpPr>
            <p:nvPr/>
          </p:nvSpPr>
          <p:spPr bwMode="auto">
            <a:xfrm>
              <a:off x="4845844" y="2089150"/>
              <a:ext cx="1143000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itchFamily="2" charset="-122"/>
                  <a:ea typeface="宋体" pitchFamily="2" charset="-122"/>
                </a:rPr>
                <a:t>源操作数</a:t>
              </a:r>
            </a:p>
          </p:txBody>
        </p:sp>
        <p:sp>
          <p:nvSpPr>
            <p:cNvPr id="26" name="TextBox 33"/>
            <p:cNvSpPr txBox="1">
              <a:spLocks noChangeArrowheads="1"/>
            </p:cNvSpPr>
            <p:nvPr/>
          </p:nvSpPr>
          <p:spPr bwMode="auto">
            <a:xfrm>
              <a:off x="6488906" y="2089150"/>
              <a:ext cx="135731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itchFamily="2" charset="-122"/>
                  <a:ea typeface="宋体" pitchFamily="2" charset="-122"/>
                </a:rPr>
                <a:t>目的操作数</a:t>
              </a:r>
            </a:p>
          </p:txBody>
        </p:sp>
      </p:grpSp>
      <p:graphicFrame>
        <p:nvGraphicFramePr>
          <p:cNvPr id="27" name="表格 26"/>
          <p:cNvGraphicFramePr>
            <a:graphicFrameLocks noGrp="1"/>
          </p:cNvGraphicFramePr>
          <p:nvPr>
            <p:extLst/>
          </p:nvPr>
        </p:nvGraphicFramePr>
        <p:xfrm>
          <a:off x="5231377" y="2296005"/>
          <a:ext cx="6082172" cy="2286002"/>
        </p:xfrm>
        <a:graphic>
          <a:graphicData uri="http://schemas.openxmlformats.org/drawingml/2006/table">
            <a:tbl>
              <a:tblPr firstRow="1" bandRow="1"/>
              <a:tblGrid>
                <a:gridCol w="768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55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M</a:t>
                      </a:r>
                      <a:r>
                        <a:rPr lang="en-US" altLang="zh-CN" sz="1600" baseline="-25000" dirty="0"/>
                        <a:t>s</a:t>
                      </a:r>
                      <a:r>
                        <a:rPr lang="en-US" altLang="zh-CN" sz="1600" dirty="0"/>
                        <a:t>/</a:t>
                      </a:r>
                      <a:r>
                        <a:rPr lang="en-US" altLang="zh-CN" sz="1600" dirty="0" err="1"/>
                        <a:t>M</a:t>
                      </a:r>
                      <a:r>
                        <a:rPr lang="en-US" altLang="zh-CN" sz="1600" baseline="-25000" dirty="0" err="1"/>
                        <a:t>d</a:t>
                      </a:r>
                      <a:endParaRPr lang="zh-CN" altLang="en-US" sz="1600" baseline="-25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寻址方式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助记符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含义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000B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寄存器直接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endParaRPr lang="zh-CN" altLang="en-US" sz="1600" baseline="-25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4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001B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寄存器间接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010B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寄存器间接，自增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)+</a:t>
                      </a:r>
                      <a:endParaRPr lang="zh-CN" altLang="en-US" sz="1600" baseline="30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)),(</a:t>
                      </a:r>
                      <a:r>
                        <a:rPr lang="en-US" altLang="zh-CN" sz="1600" baseline="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)+1→(</a:t>
                      </a:r>
                      <a:r>
                        <a:rPr lang="en-US" altLang="zh-CN" sz="1600" baseline="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011B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相对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D(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zh-CN" altLang="en-US" sz="1600" dirty="0"/>
                        <a:t>转移目标地址</a:t>
                      </a:r>
                      <a:r>
                        <a:rPr lang="en-US" altLang="zh-CN" sz="1600" dirty="0"/>
                        <a:t>=(PC)+(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TextBox 35"/>
          <p:cNvSpPr txBox="1">
            <a:spLocks noChangeArrowheads="1"/>
          </p:cNvSpPr>
          <p:nvPr/>
        </p:nvSpPr>
        <p:spPr bwMode="auto">
          <a:xfrm>
            <a:off x="5231377" y="4672012"/>
            <a:ext cx="457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注</a:t>
            </a:r>
            <a:r>
              <a:rPr lang="en-US" altLang="zh-CN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(x)</a:t>
            </a:r>
            <a:r>
              <a:rPr lang="zh-CN" altLang="en-US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表示存储器地址</a:t>
            </a:r>
            <a:r>
              <a:rPr lang="en-US" altLang="zh-CN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x</a:t>
            </a:r>
            <a:r>
              <a:rPr lang="zh-CN" altLang="en-US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或寄存器</a:t>
            </a:r>
            <a:r>
              <a:rPr lang="en-US" altLang="zh-CN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x</a:t>
            </a:r>
            <a:r>
              <a:rPr lang="zh-CN" altLang="en-US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的内容</a:t>
            </a:r>
            <a:endParaRPr lang="zh-CN" altLang="en-US" sz="1400" i="0" dirty="0">
              <a:solidFill>
                <a:srgbClr val="00000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9" name="Rectangle 1"/>
          <p:cNvSpPr>
            <a:spLocks noChangeArrowheads="1"/>
          </p:cNvSpPr>
          <p:nvPr/>
        </p:nvSpPr>
        <p:spPr bwMode="auto">
          <a:xfrm>
            <a:off x="814387" y="5328709"/>
            <a:ext cx="10499161" cy="11101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>
            <a:no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（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2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）转移指令的目标地址范围是多少？</a:t>
            </a:r>
          </a:p>
        </p:txBody>
      </p:sp>
    </p:spTree>
    <p:extLst>
      <p:ext uri="{BB962C8B-B14F-4D97-AF65-F5344CB8AC3E}">
        <p14:creationId xmlns:p14="http://schemas.microsoft.com/office/powerpoint/2010/main" val="19560117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3690478" cy="617641"/>
          </a:xfrm>
        </p:spPr>
        <p:txBody>
          <a:bodyPr/>
          <a:lstStyle/>
          <a:p>
            <a:r>
              <a:rPr lang="en-US" altLang="zh-CN" dirty="0"/>
              <a:t>2010</a:t>
            </a:r>
            <a:r>
              <a:rPr lang="zh-CN" altLang="en-US" dirty="0"/>
              <a:t>研究生统考例题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4386367" cy="3883236"/>
          </a:xfrm>
        </p:spPr>
        <p:txBody>
          <a:bodyPr>
            <a:norm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00000"/>
                </a:solidFill>
              </a:rPr>
              <a:t>某计算机字长为</a:t>
            </a:r>
            <a:r>
              <a:rPr lang="en-US" altLang="zh-CN" sz="2000" dirty="0">
                <a:solidFill>
                  <a:srgbClr val="000000"/>
                </a:solidFill>
              </a:rPr>
              <a:t>16</a:t>
            </a:r>
            <a:r>
              <a:rPr lang="zh-CN" altLang="en-US" sz="2000" dirty="0">
                <a:solidFill>
                  <a:srgbClr val="000000"/>
                </a:solidFill>
              </a:rPr>
              <a:t>位，主存地址空间大小为</a:t>
            </a:r>
            <a:r>
              <a:rPr lang="en-US" altLang="zh-CN" sz="2000" dirty="0">
                <a:solidFill>
                  <a:srgbClr val="000000"/>
                </a:solidFill>
              </a:rPr>
              <a:t>128KB</a:t>
            </a:r>
            <a:r>
              <a:rPr lang="zh-CN" altLang="en-US" sz="2000" dirty="0">
                <a:solidFill>
                  <a:srgbClr val="000000"/>
                </a:solidFill>
              </a:rPr>
              <a:t>，按字编址。采用单字长指令格式，指令各字段定义如图，转移地址采用相对寻址方式，相对偏移量用补码表示。寻址方式如图。</a:t>
            </a:r>
            <a:endParaRPr lang="zh-CN" altLang="en-US" sz="2800" baseline="3000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endParaRPr lang="zh-CN" altLang="en-US" sz="2000" dirty="0"/>
          </a:p>
        </p:txBody>
      </p:sp>
      <p:graphicFrame>
        <p:nvGraphicFramePr>
          <p:cNvPr id="27" name="表格 26"/>
          <p:cNvGraphicFramePr>
            <a:graphicFrameLocks noGrp="1"/>
          </p:cNvGraphicFramePr>
          <p:nvPr>
            <p:extLst/>
          </p:nvPr>
        </p:nvGraphicFramePr>
        <p:xfrm>
          <a:off x="5320277" y="1104897"/>
          <a:ext cx="6082172" cy="2286002"/>
        </p:xfrm>
        <a:graphic>
          <a:graphicData uri="http://schemas.openxmlformats.org/drawingml/2006/table">
            <a:tbl>
              <a:tblPr firstRow="1" bandRow="1"/>
              <a:tblGrid>
                <a:gridCol w="768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55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M</a:t>
                      </a:r>
                      <a:r>
                        <a:rPr lang="en-US" altLang="zh-CN" sz="1600" baseline="-25000" dirty="0"/>
                        <a:t>s</a:t>
                      </a:r>
                      <a:r>
                        <a:rPr lang="en-US" altLang="zh-CN" sz="1600" dirty="0"/>
                        <a:t>/</a:t>
                      </a:r>
                      <a:r>
                        <a:rPr lang="en-US" altLang="zh-CN" sz="1600" dirty="0" err="1"/>
                        <a:t>M</a:t>
                      </a:r>
                      <a:r>
                        <a:rPr lang="en-US" altLang="zh-CN" sz="1600" baseline="-25000" dirty="0" err="1"/>
                        <a:t>d</a:t>
                      </a:r>
                      <a:endParaRPr lang="zh-CN" altLang="en-US" sz="1600" baseline="-25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寻址方式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助记符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含义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000B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寄存器直接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endParaRPr lang="zh-CN" altLang="en-US" sz="1600" baseline="-25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4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001B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寄存器间接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010B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寄存器间接，自增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)+</a:t>
                      </a:r>
                      <a:endParaRPr lang="zh-CN" altLang="en-US" sz="1600" baseline="30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)),(</a:t>
                      </a:r>
                      <a:r>
                        <a:rPr lang="en-US" altLang="zh-CN" sz="1600" baseline="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)+1→(</a:t>
                      </a:r>
                      <a:r>
                        <a:rPr lang="en-US" altLang="zh-CN" sz="1600" baseline="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011B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相对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D(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zh-CN" altLang="en-US" sz="1600" dirty="0"/>
                        <a:t>转移目标地址</a:t>
                      </a:r>
                      <a:r>
                        <a:rPr lang="en-US" altLang="zh-CN" sz="1600" dirty="0"/>
                        <a:t>=(PC)+(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TextBox 35"/>
          <p:cNvSpPr txBox="1">
            <a:spLocks noChangeArrowheads="1"/>
          </p:cNvSpPr>
          <p:nvPr/>
        </p:nvSpPr>
        <p:spPr bwMode="auto">
          <a:xfrm>
            <a:off x="5231377" y="4672012"/>
            <a:ext cx="457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注</a:t>
            </a:r>
            <a:r>
              <a:rPr lang="en-US" altLang="zh-CN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(x)</a:t>
            </a:r>
            <a:r>
              <a:rPr lang="zh-CN" altLang="en-US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表示存储器地址</a:t>
            </a:r>
            <a:r>
              <a:rPr lang="en-US" altLang="zh-CN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x</a:t>
            </a:r>
            <a:r>
              <a:rPr lang="zh-CN" altLang="en-US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或寄存器</a:t>
            </a:r>
            <a:r>
              <a:rPr lang="en-US" altLang="zh-CN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x</a:t>
            </a:r>
            <a:r>
              <a:rPr lang="zh-CN" altLang="en-US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的内容</a:t>
            </a:r>
            <a:endParaRPr lang="zh-CN" altLang="en-US" sz="1400" i="0" dirty="0">
              <a:solidFill>
                <a:srgbClr val="00000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9" name="Rectangle 1"/>
          <p:cNvSpPr>
            <a:spLocks noChangeArrowheads="1"/>
          </p:cNvSpPr>
          <p:nvPr/>
        </p:nvSpPr>
        <p:spPr bwMode="auto">
          <a:xfrm>
            <a:off x="903288" y="3897313"/>
            <a:ext cx="10499161" cy="26050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>
            <a:no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（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3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）若操作码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0010B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表示加法操作，助记符为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add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，寄存器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R4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，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R5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的编号分别为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100B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和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101B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，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R4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的内容为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1234H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，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R5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的内容为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5678H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，地址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1234H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中的内容为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5678H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，地址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5678H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中的内容为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1234H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，则汇编语句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add  (R4),(R5)+  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逗号前为源操作数，逗号后为目的操作数，对应的机器码是多少？用十六进制表示。该指令执行以后，哪些寄存器和存储单元的内容会发生改变？改变后的内容是什么？</a:t>
            </a:r>
          </a:p>
        </p:txBody>
      </p:sp>
    </p:spTree>
    <p:extLst>
      <p:ext uri="{BB962C8B-B14F-4D97-AF65-F5344CB8AC3E}">
        <p14:creationId xmlns:p14="http://schemas.microsoft.com/office/powerpoint/2010/main" val="32776756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5.1 </a:t>
            </a:r>
            <a:r>
              <a:rPr lang="zh-CN" altLang="en-US" b="1" dirty="0">
                <a:latin typeface="+mj-lt"/>
              </a:rPr>
              <a:t>指令系统概述</a:t>
            </a:r>
          </a:p>
          <a:p>
            <a:r>
              <a:rPr lang="en-US" altLang="zh-CN" b="1" dirty="0">
                <a:latin typeface="+mj-lt"/>
              </a:rPr>
              <a:t>5.2 </a:t>
            </a:r>
            <a:r>
              <a:rPr lang="zh-CN" altLang="en-US" b="1" dirty="0">
                <a:latin typeface="+mj-lt"/>
              </a:rPr>
              <a:t>指令格式</a:t>
            </a:r>
            <a:endParaRPr lang="en-US" altLang="zh-CN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5.3 </a:t>
            </a:r>
            <a:r>
              <a:rPr lang="zh-CN" altLang="en-US" b="1" dirty="0">
                <a:latin typeface="+mj-lt"/>
              </a:rPr>
              <a:t>寻址方式</a:t>
            </a:r>
          </a:p>
          <a:p>
            <a:r>
              <a:rPr lang="en-US" altLang="zh-CN" b="1" dirty="0">
                <a:latin typeface="+mj-lt"/>
              </a:rPr>
              <a:t>5.4 </a:t>
            </a:r>
            <a:r>
              <a:rPr lang="zh-CN" altLang="en-US" b="1" dirty="0">
                <a:latin typeface="+mj-lt"/>
              </a:rPr>
              <a:t>指令类型</a:t>
            </a:r>
          </a:p>
          <a:p>
            <a:r>
              <a:rPr lang="en-US" altLang="zh-CN" b="1" dirty="0">
                <a:latin typeface="+mj-lt"/>
              </a:rPr>
              <a:t>5.5 </a:t>
            </a:r>
            <a:r>
              <a:rPr lang="zh-CN" altLang="en-US" b="1" dirty="0">
                <a:latin typeface="+mj-lt"/>
              </a:rPr>
              <a:t>指令格式设计</a:t>
            </a:r>
            <a:endParaRPr lang="en-US" altLang="zh-CN" b="1" dirty="0">
              <a:latin typeface="+mj-lt"/>
            </a:endParaRPr>
          </a:p>
          <a:p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5.6 CISC</a:t>
            </a: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与</a:t>
            </a:r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RISC</a:t>
            </a:r>
          </a:p>
          <a:p>
            <a:r>
              <a:rPr lang="en-US" altLang="zh-CN" b="1" dirty="0">
                <a:latin typeface="+mj-lt"/>
              </a:rPr>
              <a:t>5.7 </a:t>
            </a:r>
            <a:r>
              <a:rPr lang="zh-CN" altLang="en-US" b="1" dirty="0">
                <a:latin typeface="+mj-lt"/>
              </a:rPr>
              <a:t>指令系统举例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09" y="3171041"/>
            <a:ext cx="4600313" cy="307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4459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指令系统发展方向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zh-CN" b="1" dirty="0">
                <a:latin typeface="+mn-lt"/>
              </a:rPr>
              <a:t>CISC---</a:t>
            </a:r>
            <a:r>
              <a:rPr lang="zh-CN" altLang="en-US" b="1" dirty="0">
                <a:latin typeface="+mn-lt"/>
              </a:rPr>
              <a:t>复杂指令系统计算机 </a:t>
            </a:r>
          </a:p>
          <a:p>
            <a:pPr lvl="1" eaLnBrk="1" hangingPunct="1"/>
            <a:r>
              <a:rPr lang="en-US" altLang="zh-CN" sz="2400" dirty="0">
                <a:latin typeface="+mn-lt"/>
              </a:rPr>
              <a:t>Complex Instruction System Computer</a:t>
            </a:r>
          </a:p>
          <a:p>
            <a:pPr lvl="1" eaLnBrk="1" hangingPunct="1"/>
            <a:r>
              <a:rPr kumimoji="1" lang="zh-CN" altLang="en-US" sz="2400" dirty="0">
                <a:latin typeface="+mn-lt"/>
              </a:rPr>
              <a:t>指令数量多，指令功能，复杂的计算机。</a:t>
            </a:r>
            <a:endParaRPr kumimoji="1" lang="en-US" altLang="zh-CN" sz="2400" dirty="0">
              <a:latin typeface="+mn-lt"/>
            </a:endParaRPr>
          </a:p>
          <a:p>
            <a:pPr lvl="1" eaLnBrk="1" hangingPunct="1"/>
            <a:r>
              <a:rPr kumimoji="1" lang="en-US" altLang="zh-CN" sz="2400" b="1" dirty="0">
                <a:latin typeface="+mn-lt"/>
              </a:rPr>
              <a:t>Intel X86</a:t>
            </a:r>
            <a:endParaRPr kumimoji="1" lang="zh-CN" altLang="en-US" sz="2400" b="1" dirty="0">
              <a:latin typeface="+mn-lt"/>
            </a:endParaRPr>
          </a:p>
          <a:p>
            <a:r>
              <a:rPr lang="zh-CN" altLang="en-US" b="1" dirty="0">
                <a:latin typeface="+mn-lt"/>
              </a:rPr>
              <a:t> </a:t>
            </a:r>
            <a:r>
              <a:rPr lang="en-US" altLang="zh-CN" b="1" dirty="0">
                <a:latin typeface="+mn-lt"/>
              </a:rPr>
              <a:t>RISC---</a:t>
            </a:r>
            <a:r>
              <a:rPr lang="zh-CN" altLang="en-US" b="1" dirty="0">
                <a:latin typeface="+mn-lt"/>
              </a:rPr>
              <a:t>精简指令系统计算机</a:t>
            </a:r>
          </a:p>
          <a:p>
            <a:pPr lvl="1"/>
            <a:r>
              <a:rPr lang="en-US" altLang="zh-CN" sz="2400" dirty="0">
                <a:latin typeface="+mn-lt"/>
              </a:rPr>
              <a:t>Reduced  Instruction System Computer</a:t>
            </a:r>
          </a:p>
          <a:p>
            <a:pPr lvl="1"/>
            <a:r>
              <a:rPr lang="zh-CN" altLang="en-US" sz="2400" dirty="0">
                <a:latin typeface="+mn-lt"/>
              </a:rPr>
              <a:t>指令数量少，指令功能单一的计算机。</a:t>
            </a:r>
            <a:endParaRPr lang="en-US" altLang="zh-CN" sz="2400" dirty="0">
              <a:latin typeface="+mn-lt"/>
            </a:endParaRPr>
          </a:p>
          <a:p>
            <a:pPr lvl="1"/>
            <a:r>
              <a:rPr lang="en-US" altLang="zh-CN" sz="2400" dirty="0">
                <a:latin typeface="+mn-lt"/>
              </a:rPr>
              <a:t>1982</a:t>
            </a:r>
            <a:r>
              <a:rPr lang="zh-CN" altLang="en-US" sz="2400" dirty="0">
                <a:latin typeface="+mn-lt"/>
              </a:rPr>
              <a:t>年后的指令系统基本都是</a:t>
            </a:r>
            <a:r>
              <a:rPr lang="en-US" altLang="zh-CN" sz="2400" dirty="0">
                <a:latin typeface="+mn-lt"/>
              </a:rPr>
              <a:t>RISC </a:t>
            </a:r>
          </a:p>
          <a:p>
            <a:pPr lvl="1"/>
            <a:r>
              <a:rPr lang="en-US" altLang="zh-CN" sz="2400" b="1" dirty="0"/>
              <a:t>MIPS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RISC-V</a:t>
            </a:r>
          </a:p>
          <a:p>
            <a:r>
              <a:rPr lang="en-US" altLang="zh-CN" sz="2400" b="1" dirty="0"/>
              <a:t>CISC</a:t>
            </a:r>
            <a:r>
              <a:rPr lang="zh-CN" altLang="en-US" sz="2400" b="1" dirty="0"/>
              <a:t>、 </a:t>
            </a:r>
            <a:r>
              <a:rPr lang="en-US" altLang="zh-CN" sz="2400" b="1" dirty="0"/>
              <a:t>RISC</a:t>
            </a:r>
            <a:r>
              <a:rPr lang="zh-CN" altLang="en-US" sz="2400" b="1" dirty="0"/>
              <a:t>互相融合</a:t>
            </a:r>
          </a:p>
          <a:p>
            <a:pPr lvl="1"/>
            <a:endParaRPr lang="zh-CN" altLang="en-US" sz="2400" dirty="0">
              <a:latin typeface="+mn-lt"/>
            </a:endParaRPr>
          </a:p>
          <a:p>
            <a:pPr eaLnBrk="1" hangingPunct="1"/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700" y="3429000"/>
            <a:ext cx="45720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520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精减指令系统</a:t>
            </a:r>
            <a:r>
              <a:rPr lang="en-US" altLang="zh-CN" dirty="0"/>
              <a:t>(RISC)</a:t>
            </a:r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40000"/>
              </a:lnSpc>
            </a:pPr>
            <a:r>
              <a:rPr lang="zh-CN" altLang="en-US" sz="2400" dirty="0"/>
              <a:t>指令条数少，只保留使用频率最高的简单指令，指令定长</a:t>
            </a:r>
            <a:endParaRPr lang="en-US" altLang="zh-CN" sz="2400" dirty="0"/>
          </a:p>
          <a:p>
            <a:pPr lvl="1">
              <a:lnSpc>
                <a:spcPct val="140000"/>
              </a:lnSpc>
            </a:pPr>
            <a:r>
              <a:rPr lang="zh-CN" altLang="en-US" sz="1800" dirty="0"/>
              <a:t>便于硬件实现，用软件实现复杂指令功能</a:t>
            </a:r>
          </a:p>
          <a:p>
            <a:pPr eaLnBrk="1" hangingPunct="1">
              <a:lnSpc>
                <a:spcPct val="140000"/>
              </a:lnSpc>
            </a:pPr>
            <a:r>
              <a:rPr lang="en-US" altLang="zh-CN" sz="2400" dirty="0"/>
              <a:t>Load/Store</a:t>
            </a:r>
            <a:r>
              <a:rPr lang="zh-CN" altLang="en-US" sz="2400" dirty="0"/>
              <a:t>架构</a:t>
            </a:r>
            <a:endParaRPr lang="en-US" altLang="zh-CN" sz="2400" dirty="0"/>
          </a:p>
          <a:p>
            <a:pPr lvl="1">
              <a:lnSpc>
                <a:spcPct val="140000"/>
              </a:lnSpc>
            </a:pPr>
            <a:r>
              <a:rPr lang="zh-CN" altLang="en-US" sz="1800" dirty="0"/>
              <a:t>只有存</a:t>
            </a:r>
            <a:r>
              <a:rPr lang="en-US" altLang="zh-CN" sz="1800" dirty="0"/>
              <a:t>/</a:t>
            </a:r>
            <a:r>
              <a:rPr lang="zh-CN" altLang="en-US" sz="1800" dirty="0"/>
              <a:t>取数指令才能访问存储器，其余指令的操作都在寄存器之间进行</a:t>
            </a:r>
            <a:endParaRPr lang="en-US" altLang="zh-CN" sz="1800" dirty="0"/>
          </a:p>
          <a:p>
            <a:pPr lvl="1">
              <a:lnSpc>
                <a:spcPct val="140000"/>
              </a:lnSpc>
            </a:pPr>
            <a:r>
              <a:rPr lang="zh-CN" altLang="en-US" sz="1800" dirty="0"/>
              <a:t>便于硬件实现</a:t>
            </a:r>
            <a:endParaRPr lang="en-US" altLang="zh-CN" sz="1800" dirty="0"/>
          </a:p>
          <a:p>
            <a:pPr eaLnBrk="1" hangingPunct="1">
              <a:lnSpc>
                <a:spcPct val="140000"/>
              </a:lnSpc>
            </a:pPr>
            <a:r>
              <a:rPr lang="zh-CN" altLang="en-US" sz="2400" dirty="0"/>
              <a:t>指令长度固定，指令格式简单、寻址方式简单</a:t>
            </a:r>
            <a:endParaRPr lang="en-US" altLang="zh-CN" sz="2400" dirty="0"/>
          </a:p>
          <a:p>
            <a:pPr lvl="1">
              <a:lnSpc>
                <a:spcPct val="140000"/>
              </a:lnSpc>
            </a:pPr>
            <a:r>
              <a:rPr lang="zh-CN" altLang="en-US" sz="1800" dirty="0"/>
              <a:t>便于硬件实现</a:t>
            </a:r>
          </a:p>
          <a:p>
            <a:pPr eaLnBrk="1" hangingPunct="1">
              <a:lnSpc>
                <a:spcPct val="140000"/>
              </a:lnSpc>
            </a:pPr>
            <a:r>
              <a:rPr lang="en-US" altLang="zh-CN" sz="2400" dirty="0"/>
              <a:t>CPU</a:t>
            </a:r>
            <a:r>
              <a:rPr lang="zh-CN" altLang="en-US" sz="2400" dirty="0"/>
              <a:t>设置大量寄存器（</a:t>
            </a:r>
            <a:r>
              <a:rPr lang="en-US" altLang="zh-CN" sz="2400" dirty="0"/>
              <a:t>32~192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lvl="1">
              <a:lnSpc>
                <a:spcPct val="140000"/>
              </a:lnSpc>
            </a:pPr>
            <a:r>
              <a:rPr lang="zh-CN" altLang="en-US" sz="1800" dirty="0"/>
              <a:t>便于编译器实现</a:t>
            </a:r>
          </a:p>
          <a:p>
            <a:pPr eaLnBrk="1" hangingPunct="1">
              <a:lnSpc>
                <a:spcPct val="140000"/>
              </a:lnSpc>
            </a:pPr>
            <a:r>
              <a:rPr lang="zh-CN" altLang="en-US" sz="2400" dirty="0"/>
              <a:t>一个机器周期完成一条机器指令</a:t>
            </a:r>
            <a:endParaRPr lang="en-US" altLang="zh-CN" sz="2400" dirty="0"/>
          </a:p>
          <a:p>
            <a:pPr eaLnBrk="1" hangingPunct="1">
              <a:lnSpc>
                <a:spcPct val="140000"/>
              </a:lnSpc>
            </a:pPr>
            <a:r>
              <a:rPr lang="en-US" altLang="zh-CN" sz="2400" dirty="0"/>
              <a:t>RISC  CPU</a:t>
            </a:r>
            <a:r>
              <a:rPr lang="zh-CN" altLang="en-US" sz="2400" dirty="0"/>
              <a:t>采用硬布线控制，</a:t>
            </a:r>
            <a:r>
              <a:rPr lang="en-US" altLang="zh-CN" sz="2400" dirty="0"/>
              <a:t>CISC</a:t>
            </a:r>
            <a:r>
              <a:rPr lang="zh-CN" altLang="en-US" sz="2400" dirty="0"/>
              <a:t>采用微程序</a:t>
            </a:r>
          </a:p>
          <a:p>
            <a:pPr eaLnBrk="1" hangingPunct="1">
              <a:lnSpc>
                <a:spcPct val="100000"/>
              </a:lnSpc>
              <a:buFont typeface="Wingdings" pitchFamily="2" charset="2"/>
              <a:buNone/>
            </a:pPr>
            <a:endParaRPr lang="en-US" altLang="zh-CN" sz="1900" dirty="0"/>
          </a:p>
        </p:txBody>
      </p:sp>
    </p:spTree>
    <p:extLst>
      <p:ext uri="{BB962C8B-B14F-4D97-AF65-F5344CB8AC3E}">
        <p14:creationId xmlns:p14="http://schemas.microsoft.com/office/powerpoint/2010/main" val="31625897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5.1 </a:t>
            </a:r>
            <a:r>
              <a:rPr lang="zh-CN" altLang="en-US" b="1" dirty="0">
                <a:latin typeface="+mj-lt"/>
              </a:rPr>
              <a:t>指令系统概述</a:t>
            </a:r>
          </a:p>
          <a:p>
            <a:r>
              <a:rPr lang="en-US" altLang="zh-CN" b="1" dirty="0">
                <a:latin typeface="+mj-lt"/>
              </a:rPr>
              <a:t>5.2 </a:t>
            </a:r>
            <a:r>
              <a:rPr lang="zh-CN" altLang="en-US" b="1" dirty="0">
                <a:latin typeface="+mj-lt"/>
              </a:rPr>
              <a:t>指令格式</a:t>
            </a:r>
            <a:endParaRPr lang="en-US" altLang="zh-CN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5.3 </a:t>
            </a:r>
            <a:r>
              <a:rPr lang="zh-CN" altLang="en-US" b="1" dirty="0">
                <a:latin typeface="+mj-lt"/>
              </a:rPr>
              <a:t>寻址方式</a:t>
            </a:r>
          </a:p>
          <a:p>
            <a:r>
              <a:rPr lang="en-US" altLang="zh-CN" b="1" dirty="0">
                <a:latin typeface="+mj-lt"/>
              </a:rPr>
              <a:t>5.4 </a:t>
            </a:r>
            <a:r>
              <a:rPr lang="zh-CN" altLang="en-US" b="1" dirty="0">
                <a:latin typeface="+mj-lt"/>
              </a:rPr>
              <a:t>指令类型</a:t>
            </a:r>
          </a:p>
          <a:p>
            <a:r>
              <a:rPr lang="en-US" altLang="zh-CN" b="1" dirty="0">
                <a:latin typeface="+mj-lt"/>
              </a:rPr>
              <a:t>5.5 </a:t>
            </a:r>
            <a:r>
              <a:rPr lang="zh-CN" altLang="en-US" b="1" dirty="0">
                <a:latin typeface="+mj-lt"/>
              </a:rPr>
              <a:t>指令格式设计</a:t>
            </a:r>
            <a:endParaRPr lang="en-US" altLang="zh-CN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5.6 CISC</a:t>
            </a:r>
            <a:r>
              <a:rPr lang="zh-CN" altLang="en-US" b="1" dirty="0">
                <a:latin typeface="+mj-lt"/>
              </a:rPr>
              <a:t>与</a:t>
            </a:r>
            <a:r>
              <a:rPr lang="en-US" altLang="zh-CN" b="1" dirty="0">
                <a:latin typeface="+mj-lt"/>
              </a:rPr>
              <a:t>RISC</a:t>
            </a:r>
          </a:p>
          <a:p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5.7 </a:t>
            </a: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指令系统举例</a:t>
            </a:r>
            <a:endParaRPr lang="zh-CN" altLang="en-US" b="1" dirty="0">
              <a:latin typeface="+mj-lt"/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09" y="3171041"/>
            <a:ext cx="4600313" cy="307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50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PDP-11</a:t>
            </a:r>
            <a:r>
              <a:rPr lang="zh-CN" altLang="en-US" dirty="0">
                <a:latin typeface="方正舒体" pitchFamily="2" charset="-122"/>
              </a:rPr>
              <a:t>指令格式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877276" y="980668"/>
            <a:ext cx="2143273" cy="771721"/>
            <a:chOff x="5884239" y="1540134"/>
            <a:chExt cx="2143273" cy="771721"/>
          </a:xfrm>
        </p:grpSpPr>
        <p:sp>
          <p:nvSpPr>
            <p:cNvPr id="1425423" name="Rectangle 15"/>
            <p:cNvSpPr>
              <a:spLocks noChangeArrowheads="1"/>
            </p:cNvSpPr>
            <p:nvPr/>
          </p:nvSpPr>
          <p:spPr bwMode="auto">
            <a:xfrm>
              <a:off x="6219324" y="1540134"/>
              <a:ext cx="12954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sz="2000" b="1" dirty="0">
                  <a:solidFill>
                    <a:schemeClr val="accent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寻址模式</a:t>
              </a:r>
              <a:endParaRPr lang="zh-CN" altLang="en-US" sz="2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450" name="Line 17"/>
            <p:cNvSpPr>
              <a:spLocks noChangeShapeType="1"/>
            </p:cNvSpPr>
            <p:nvPr/>
          </p:nvSpPr>
          <p:spPr bwMode="auto">
            <a:xfrm flipH="1">
              <a:off x="5884239" y="1918378"/>
              <a:ext cx="982785" cy="3934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451" name="Line 18"/>
            <p:cNvSpPr>
              <a:spLocks noChangeShapeType="1"/>
            </p:cNvSpPr>
            <p:nvPr/>
          </p:nvSpPr>
          <p:spPr bwMode="auto">
            <a:xfrm>
              <a:off x="6869638" y="1918378"/>
              <a:ext cx="1157874" cy="3934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884234" y="983397"/>
            <a:ext cx="2552365" cy="766263"/>
            <a:chOff x="6891197" y="1542863"/>
            <a:chExt cx="2552365" cy="766263"/>
          </a:xfrm>
        </p:grpSpPr>
        <p:sp>
          <p:nvSpPr>
            <p:cNvPr id="1425424" name="Rectangle 16"/>
            <p:cNvSpPr>
              <a:spLocks noChangeArrowheads="1"/>
            </p:cNvSpPr>
            <p:nvPr/>
          </p:nvSpPr>
          <p:spPr bwMode="auto">
            <a:xfrm>
              <a:off x="7932262" y="1542863"/>
              <a:ext cx="15113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sz="2000" b="1" dirty="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操作数地址</a:t>
              </a:r>
              <a:endParaRPr lang="zh-CN" altLang="en-US" sz="2000" b="1" dirty="0">
                <a:solidFill>
                  <a:srgbClr val="00B0F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452" name="Line 19"/>
            <p:cNvSpPr>
              <a:spLocks noChangeShapeType="1"/>
            </p:cNvSpPr>
            <p:nvPr/>
          </p:nvSpPr>
          <p:spPr bwMode="auto">
            <a:xfrm flipV="1">
              <a:off x="6891197" y="1929656"/>
              <a:ext cx="1528134" cy="37947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453" name="Line 20"/>
            <p:cNvSpPr>
              <a:spLocks noChangeShapeType="1"/>
            </p:cNvSpPr>
            <p:nvPr/>
          </p:nvSpPr>
          <p:spPr bwMode="auto">
            <a:xfrm>
              <a:off x="8419331" y="1929656"/>
              <a:ext cx="692917" cy="37947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2155212" y="3167370"/>
            <a:ext cx="7477101" cy="461665"/>
            <a:chOff x="2145687" y="3234045"/>
            <a:chExt cx="7477101" cy="461665"/>
          </a:xfrm>
        </p:grpSpPr>
        <p:sp>
          <p:nvSpPr>
            <p:cNvPr id="28" name="Text Box 5"/>
            <p:cNvSpPr txBox="1">
              <a:spLocks noChangeArrowheads="1"/>
            </p:cNvSpPr>
            <p:nvPr/>
          </p:nvSpPr>
          <p:spPr bwMode="auto">
            <a:xfrm>
              <a:off x="2145687" y="3234045"/>
              <a:ext cx="151705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kern="0" dirty="0">
                  <a:solidFill>
                    <a:srgbClr val="000000"/>
                  </a:solidFill>
                  <a:latin typeface="+mn-ea"/>
                  <a:ea typeface="+mn-ea"/>
                </a:rPr>
                <a:t>单</a:t>
              </a: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</a:rPr>
                <a:t>操作数</a:t>
              </a: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3793761" y="3234045"/>
              <a:ext cx="5829027" cy="432049"/>
              <a:chOff x="3793761" y="3234045"/>
              <a:chExt cx="5829027" cy="432049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9" name="矩形 28"/>
              <p:cNvSpPr/>
              <p:nvPr/>
            </p:nvSpPr>
            <p:spPr>
              <a:xfrm>
                <a:off x="3793761" y="3234046"/>
                <a:ext cx="3654329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OP(10)</a:t>
                </a:r>
              </a:p>
            </p:txBody>
          </p:sp>
          <p:grpSp>
            <p:nvGrpSpPr>
              <p:cNvPr id="4" name="组合 3"/>
              <p:cNvGrpSpPr/>
              <p:nvPr/>
            </p:nvGrpSpPr>
            <p:grpSpPr>
              <a:xfrm>
                <a:off x="7448091" y="3234045"/>
                <a:ext cx="2174697" cy="432048"/>
                <a:chOff x="7578619" y="1335507"/>
                <a:chExt cx="1839567" cy="432048"/>
              </a:xfrm>
            </p:grpSpPr>
            <p:sp>
              <p:nvSpPr>
                <p:cNvPr id="30" name="矩形 29"/>
                <p:cNvSpPr/>
                <p:nvPr/>
              </p:nvSpPr>
              <p:spPr>
                <a:xfrm>
                  <a:off x="8496193" y="1335507"/>
                  <a:ext cx="921993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A(3)</a:t>
                  </a:r>
                </a:p>
              </p:txBody>
            </p:sp>
            <p:sp>
              <p:nvSpPr>
                <p:cNvPr id="37" name="矩形 36"/>
                <p:cNvSpPr/>
                <p:nvPr/>
              </p:nvSpPr>
              <p:spPr>
                <a:xfrm>
                  <a:off x="7578619" y="1335507"/>
                  <a:ext cx="921993" cy="43204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Mode(3)</a:t>
                  </a:r>
                </a:p>
              </p:txBody>
            </p:sp>
          </p:grpSp>
        </p:grpSp>
      </p:grpSp>
      <p:grpSp>
        <p:nvGrpSpPr>
          <p:cNvPr id="45" name="组合 44"/>
          <p:cNvGrpSpPr/>
          <p:nvPr/>
        </p:nvGrpSpPr>
        <p:grpSpPr>
          <a:xfrm>
            <a:off x="2188065" y="1737580"/>
            <a:ext cx="7444248" cy="461665"/>
            <a:chOff x="2178540" y="1928080"/>
            <a:chExt cx="7444248" cy="461665"/>
          </a:xfrm>
        </p:grpSpPr>
        <p:sp>
          <p:nvSpPr>
            <p:cNvPr id="49" name="Text Box 5"/>
            <p:cNvSpPr txBox="1">
              <a:spLocks noChangeArrowheads="1"/>
            </p:cNvSpPr>
            <p:nvPr/>
          </p:nvSpPr>
          <p:spPr bwMode="auto">
            <a:xfrm>
              <a:off x="2178540" y="1928080"/>
              <a:ext cx="145135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kern="0" dirty="0">
                  <a:solidFill>
                    <a:srgbClr val="000000"/>
                  </a:solidFill>
                  <a:latin typeface="+mn-ea"/>
                  <a:ea typeface="+mn-ea"/>
                </a:rPr>
                <a:t>双</a:t>
              </a: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</a:rPr>
                <a:t>操作数</a:t>
              </a: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3793762" y="1942889"/>
              <a:ext cx="5829026" cy="432049"/>
              <a:chOff x="3793762" y="1942889"/>
              <a:chExt cx="5829026" cy="432049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0" name="矩形 49"/>
              <p:cNvSpPr/>
              <p:nvPr/>
            </p:nvSpPr>
            <p:spPr>
              <a:xfrm>
                <a:off x="3793762" y="1942890"/>
                <a:ext cx="1477019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OP(4)</a:t>
                </a:r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5262945" y="1942889"/>
                <a:ext cx="4359843" cy="432048"/>
                <a:chOff x="5730213" y="1335507"/>
                <a:chExt cx="3687973" cy="432048"/>
              </a:xfrm>
            </p:grpSpPr>
            <p:sp>
              <p:nvSpPr>
                <p:cNvPr id="52" name="矩形 51"/>
                <p:cNvSpPr/>
                <p:nvPr/>
              </p:nvSpPr>
              <p:spPr>
                <a:xfrm>
                  <a:off x="8496193" y="1335507"/>
                  <a:ext cx="921993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A(3)</a:t>
                  </a:r>
                </a:p>
              </p:txBody>
            </p:sp>
            <p:sp>
              <p:nvSpPr>
                <p:cNvPr id="53" name="矩形 52"/>
                <p:cNvSpPr/>
                <p:nvPr/>
              </p:nvSpPr>
              <p:spPr>
                <a:xfrm>
                  <a:off x="7578619" y="1335507"/>
                  <a:ext cx="921993" cy="43204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Mode(3)</a:t>
                  </a:r>
                </a:p>
              </p:txBody>
            </p:sp>
            <p:sp>
              <p:nvSpPr>
                <p:cNvPr id="54" name="矩形 53"/>
                <p:cNvSpPr/>
                <p:nvPr/>
              </p:nvSpPr>
              <p:spPr>
                <a:xfrm>
                  <a:off x="6654416" y="1335507"/>
                  <a:ext cx="921993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A(3)</a:t>
                  </a:r>
                </a:p>
              </p:txBody>
            </p:sp>
            <p:sp>
              <p:nvSpPr>
                <p:cNvPr id="55" name="矩形 54"/>
                <p:cNvSpPr/>
                <p:nvPr/>
              </p:nvSpPr>
              <p:spPr>
                <a:xfrm>
                  <a:off x="5730213" y="1335507"/>
                  <a:ext cx="921993" cy="43204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Mode(3)</a:t>
                  </a:r>
                </a:p>
              </p:txBody>
            </p:sp>
          </p:grpSp>
        </p:grpSp>
      </p:grpSp>
      <p:grpSp>
        <p:nvGrpSpPr>
          <p:cNvPr id="21" name="组合 20"/>
          <p:cNvGrpSpPr/>
          <p:nvPr/>
        </p:nvGrpSpPr>
        <p:grpSpPr>
          <a:xfrm>
            <a:off x="5272470" y="2166448"/>
            <a:ext cx="4359843" cy="368961"/>
            <a:chOff x="5262945" y="2356948"/>
            <a:chExt cx="4359843" cy="368961"/>
          </a:xfrm>
        </p:grpSpPr>
        <p:grpSp>
          <p:nvGrpSpPr>
            <p:cNvPr id="20" name="组合 19"/>
            <p:cNvGrpSpPr/>
            <p:nvPr/>
          </p:nvGrpSpPr>
          <p:grpSpPr>
            <a:xfrm>
              <a:off x="5262945" y="2356948"/>
              <a:ext cx="2182533" cy="362546"/>
              <a:chOff x="5262945" y="2356948"/>
              <a:chExt cx="2182533" cy="362546"/>
            </a:xfrm>
          </p:grpSpPr>
          <p:cxnSp>
            <p:nvCxnSpPr>
              <p:cNvPr id="15" name="直接连接符 14"/>
              <p:cNvCxnSpPr/>
              <p:nvPr/>
            </p:nvCxnSpPr>
            <p:spPr>
              <a:xfrm>
                <a:off x="5262945" y="2381885"/>
                <a:ext cx="0" cy="33760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>
                <a:off x="7445478" y="2356948"/>
                <a:ext cx="0" cy="36254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0" name="直接连接符 69"/>
            <p:cNvCxnSpPr/>
            <p:nvPr/>
          </p:nvCxnSpPr>
          <p:spPr>
            <a:xfrm>
              <a:off x="9622788" y="2363363"/>
              <a:ext cx="0" cy="36254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5269858" y="2211313"/>
            <a:ext cx="2171546" cy="369332"/>
            <a:chOff x="5260333" y="2401813"/>
            <a:chExt cx="2171546" cy="369332"/>
          </a:xfrm>
        </p:grpSpPr>
        <p:sp>
          <p:nvSpPr>
            <p:cNvPr id="1425421" name="Rectangle 13"/>
            <p:cNvSpPr>
              <a:spLocks noChangeArrowheads="1"/>
            </p:cNvSpPr>
            <p:nvPr/>
          </p:nvSpPr>
          <p:spPr bwMode="auto">
            <a:xfrm>
              <a:off x="5600637" y="2401813"/>
              <a:ext cx="12954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源操作数</a:t>
              </a:r>
              <a:endPara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75" name="Group 62"/>
            <p:cNvGrpSpPr>
              <a:grpSpLocks/>
            </p:cNvGrpSpPr>
            <p:nvPr/>
          </p:nvGrpSpPr>
          <p:grpSpPr bwMode="auto">
            <a:xfrm>
              <a:off x="5260333" y="2575286"/>
              <a:ext cx="2171546" cy="15131"/>
              <a:chOff x="816" y="-12635"/>
              <a:chExt cx="4445" cy="15131"/>
            </a:xfrm>
          </p:grpSpPr>
          <p:sp>
            <p:nvSpPr>
              <p:cNvPr id="76" name="Line 63"/>
              <p:cNvSpPr>
                <a:spLocks noChangeShapeType="1"/>
              </p:cNvSpPr>
              <p:nvPr/>
            </p:nvSpPr>
            <p:spPr bwMode="auto">
              <a:xfrm>
                <a:off x="4164" y="-12635"/>
                <a:ext cx="109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77" name="Line 64"/>
              <p:cNvSpPr>
                <a:spLocks noChangeShapeType="1"/>
              </p:cNvSpPr>
              <p:nvPr/>
            </p:nvSpPr>
            <p:spPr bwMode="auto">
              <a:xfrm flipH="1">
                <a:off x="816" y="2496"/>
                <a:ext cx="112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7468603" y="2216728"/>
            <a:ext cx="2165195" cy="369332"/>
            <a:chOff x="7459078" y="2407228"/>
            <a:chExt cx="2165195" cy="369332"/>
          </a:xfrm>
        </p:grpSpPr>
        <p:sp>
          <p:nvSpPr>
            <p:cNvPr id="1425422" name="Rectangle 14"/>
            <p:cNvSpPr>
              <a:spLocks noChangeArrowheads="1"/>
            </p:cNvSpPr>
            <p:nvPr/>
          </p:nvSpPr>
          <p:spPr bwMode="auto">
            <a:xfrm>
              <a:off x="7721650" y="2407228"/>
              <a:ext cx="163719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目的操作数</a:t>
              </a:r>
              <a:endPara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82" name="Group 62"/>
            <p:cNvGrpSpPr>
              <a:grpSpLocks/>
            </p:cNvGrpSpPr>
            <p:nvPr/>
          </p:nvGrpSpPr>
          <p:grpSpPr bwMode="auto">
            <a:xfrm>
              <a:off x="7459078" y="2569987"/>
              <a:ext cx="2165195" cy="5299"/>
              <a:chOff x="816" y="-2803"/>
              <a:chExt cx="4432" cy="5299"/>
            </a:xfrm>
          </p:grpSpPr>
          <p:sp>
            <p:nvSpPr>
              <p:cNvPr id="83" name="Line 63"/>
              <p:cNvSpPr>
                <a:spLocks noChangeShapeType="1"/>
              </p:cNvSpPr>
              <p:nvPr/>
            </p:nvSpPr>
            <p:spPr bwMode="auto">
              <a:xfrm>
                <a:off x="4332" y="-2803"/>
                <a:ext cx="91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4" name="Line 64"/>
              <p:cNvSpPr>
                <a:spLocks noChangeShapeType="1"/>
              </p:cNvSpPr>
              <p:nvPr/>
            </p:nvSpPr>
            <p:spPr bwMode="auto">
              <a:xfrm flipH="1">
                <a:off x="816" y="2496"/>
                <a:ext cx="935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grpSp>
        <p:nvGrpSpPr>
          <p:cNvPr id="57" name="组合 56"/>
          <p:cNvGrpSpPr/>
          <p:nvPr/>
        </p:nvGrpSpPr>
        <p:grpSpPr>
          <a:xfrm>
            <a:off x="487823" y="4264647"/>
            <a:ext cx="11181993" cy="2315140"/>
            <a:chOff x="487823" y="4264647"/>
            <a:chExt cx="11181993" cy="231514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2206" y="4856344"/>
              <a:ext cx="3150982" cy="1663885"/>
            </a:xfrm>
            <a:prstGeom prst="rect">
              <a:avLst/>
            </a:prstGeom>
          </p:spPr>
        </p:pic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8925" y="4264647"/>
              <a:ext cx="1730554" cy="517814"/>
            </a:xfrm>
            <a:prstGeom prst="rect">
              <a:avLst/>
            </a:prstGeom>
          </p:spPr>
        </p:pic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8245" y="4264647"/>
              <a:ext cx="2901571" cy="2255582"/>
            </a:xfrm>
            <a:prstGeom prst="rect">
              <a:avLst/>
            </a:prstGeom>
          </p:spPr>
        </p:pic>
        <p:sp>
          <p:nvSpPr>
            <p:cNvPr id="95" name="Rectangle 3"/>
            <p:cNvSpPr txBox="1">
              <a:spLocks noChangeArrowheads="1"/>
            </p:cNvSpPr>
            <p:nvPr/>
          </p:nvSpPr>
          <p:spPr>
            <a:xfrm>
              <a:off x="487823" y="4324851"/>
              <a:ext cx="4926960" cy="225493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342900" indent="-342900" algn="just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Clr>
                  <a:srgbClr val="FFC000"/>
                </a:buClr>
                <a:buFont typeface="Wingdings" panose="05000000000000000000" pitchFamily="2" charset="2"/>
                <a:buChar char="n"/>
                <a:defRPr sz="26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812800" indent="-355600" algn="just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Clr>
                  <a:srgbClr val="FFC000"/>
                </a:buClr>
                <a:buFont typeface="Wingdings" panose="05000000000000000000" pitchFamily="2" charset="2"/>
                <a:buChar char="p"/>
                <a:defRPr sz="2000" kern="12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Clr>
                  <a:srgbClr val="FFC000"/>
                </a:buClr>
                <a:buFont typeface="Wingdings" panose="05000000000000000000" pitchFamily="2" charset="2"/>
                <a:buChar char="u"/>
                <a:defRPr sz="20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800" dirty="0">
                  <a:latin typeface="+mn-ea"/>
                  <a:ea typeface="+mn-ea"/>
                </a:rPr>
                <a:t>1957</a:t>
              </a:r>
              <a:r>
                <a:rPr lang="zh-CN" altLang="en-US" sz="1800" dirty="0">
                  <a:latin typeface="+mn-ea"/>
                  <a:ea typeface="+mn-ea"/>
                </a:rPr>
                <a:t>年</a:t>
              </a:r>
              <a:r>
                <a:rPr lang="en-US" altLang="zh-CN" sz="1800" b="1" dirty="0">
                  <a:latin typeface="+mn-ea"/>
                  <a:ea typeface="+mn-ea"/>
                </a:rPr>
                <a:t>DEC</a:t>
              </a:r>
              <a:r>
                <a:rPr lang="zh-CN" altLang="en-US" sz="1800" dirty="0">
                  <a:latin typeface="+mn-ea"/>
                  <a:ea typeface="+mn-ea"/>
                </a:rPr>
                <a:t>公司成立，生产小型计算机</a:t>
              </a:r>
              <a:endParaRPr lang="en-US" altLang="zh-CN" sz="1800" dirty="0">
                <a:latin typeface="+mn-ea"/>
                <a:ea typeface="+mn-ea"/>
              </a:endParaRPr>
            </a:p>
            <a:p>
              <a:r>
                <a:rPr lang="en-US" altLang="zh-CN" sz="1800" dirty="0">
                  <a:latin typeface="+mn-ea"/>
                </a:rPr>
                <a:t>1970</a:t>
              </a:r>
              <a:r>
                <a:rPr lang="zh-CN" altLang="en-US" sz="1800" dirty="0">
                  <a:latin typeface="+mn-ea"/>
                </a:rPr>
                <a:t>年</a:t>
              </a:r>
              <a:r>
                <a:rPr lang="en-US" altLang="zh-CN" sz="1800" dirty="0">
                  <a:latin typeface="+mn-ea"/>
                </a:rPr>
                <a:t>PDP-11</a:t>
              </a:r>
              <a:r>
                <a:rPr lang="zh-CN" altLang="en-US" sz="1800" dirty="0">
                  <a:latin typeface="+mn-ea"/>
                </a:rPr>
                <a:t>诞生</a:t>
              </a:r>
              <a:endParaRPr lang="en-US" altLang="zh-CN" sz="1800" dirty="0">
                <a:latin typeface="+mn-ea"/>
              </a:endParaRPr>
            </a:p>
            <a:p>
              <a:pPr marL="628650" lvl="1" indent="-363538"/>
              <a:r>
                <a:rPr lang="en-US" altLang="zh-CN" sz="1600" dirty="0">
                  <a:latin typeface="+mn-ea"/>
                </a:rPr>
                <a:t>70~80</a:t>
              </a:r>
              <a:r>
                <a:rPr lang="zh-CN" altLang="en-US" sz="1600" dirty="0">
                  <a:latin typeface="+mn-ea"/>
                </a:rPr>
                <a:t>年代红极一时，后被苹果</a:t>
              </a:r>
              <a:r>
                <a:rPr lang="en-US" altLang="zh-CN" sz="1600" dirty="0">
                  <a:latin typeface="+mn-ea"/>
                </a:rPr>
                <a:t>II</a:t>
              </a:r>
              <a:r>
                <a:rPr lang="zh-CN" altLang="en-US" sz="1600" dirty="0">
                  <a:latin typeface="+mn-ea"/>
                </a:rPr>
                <a:t>，</a:t>
              </a:r>
              <a:r>
                <a:rPr lang="en-US" altLang="zh-CN" sz="1600" dirty="0">
                  <a:latin typeface="+mn-ea"/>
                </a:rPr>
                <a:t>IBM-PC</a:t>
              </a:r>
              <a:r>
                <a:rPr lang="zh-CN" altLang="en-US" sz="1600" dirty="0">
                  <a:latin typeface="+mn-ea"/>
                </a:rPr>
                <a:t>超越</a:t>
              </a:r>
              <a:endParaRPr lang="en-US" altLang="zh-CN" sz="1600" dirty="0">
                <a:latin typeface="+mn-ea"/>
              </a:endParaRPr>
            </a:p>
            <a:p>
              <a:r>
                <a:rPr lang="en-US" altLang="zh-CN" sz="1800" dirty="0">
                  <a:latin typeface="+mn-ea"/>
                </a:rPr>
                <a:t>1984</a:t>
              </a:r>
              <a:r>
                <a:rPr lang="zh-CN" altLang="en-US" sz="1800" dirty="0">
                  <a:latin typeface="+mn-ea"/>
                </a:rPr>
                <a:t>年</a:t>
              </a:r>
              <a:r>
                <a:rPr lang="en-US" altLang="zh-CN" sz="1800" dirty="0">
                  <a:latin typeface="+mn-ea"/>
                </a:rPr>
                <a:t>VAX8600 </a:t>
              </a:r>
              <a:r>
                <a:rPr lang="zh-CN" altLang="en-US" sz="1800" dirty="0">
                  <a:latin typeface="+mn-ea"/>
                </a:rPr>
                <a:t>扳回一局</a:t>
              </a:r>
              <a:endParaRPr lang="en-US" altLang="zh-CN" sz="1800" dirty="0">
                <a:latin typeface="+mn-ea"/>
                <a:ea typeface="+mn-ea"/>
              </a:endParaRPr>
            </a:p>
            <a:p>
              <a:r>
                <a:rPr lang="en-US" altLang="zh-CN" sz="1800" dirty="0">
                  <a:latin typeface="+mn-ea"/>
                  <a:ea typeface="+mn-ea"/>
                </a:rPr>
                <a:t>1998</a:t>
              </a:r>
              <a:r>
                <a:rPr lang="zh-CN" altLang="en-US" sz="1800" dirty="0">
                  <a:latin typeface="+mn-ea"/>
                  <a:ea typeface="+mn-ea"/>
                </a:rPr>
                <a:t>年被</a:t>
              </a:r>
              <a:r>
                <a:rPr lang="en-US" altLang="zh-CN" sz="1800" dirty="0">
                  <a:latin typeface="+mn-ea"/>
                  <a:ea typeface="+mn-ea"/>
                </a:rPr>
                <a:t>Compaq 96</a:t>
              </a:r>
              <a:r>
                <a:rPr lang="zh-CN" altLang="en-US" sz="1800" dirty="0">
                  <a:latin typeface="+mn-ea"/>
                  <a:ea typeface="+mn-ea"/>
                </a:rPr>
                <a:t>亿美金收购，</a:t>
              </a:r>
              <a:r>
                <a:rPr lang="en-US" altLang="zh-CN" sz="1800" dirty="0">
                  <a:latin typeface="+mn-ea"/>
                  <a:ea typeface="+mn-ea"/>
                </a:rPr>
                <a:t>2002</a:t>
              </a:r>
              <a:r>
                <a:rPr lang="zh-CN" altLang="en-US" sz="1800" dirty="0">
                  <a:latin typeface="+mn-ea"/>
                  <a:ea typeface="+mn-ea"/>
                </a:rPr>
                <a:t>并入惠普</a:t>
              </a:r>
              <a:endParaRPr lang="en-US" altLang="zh-CN" sz="1800" dirty="0">
                <a:latin typeface="+mn-ea"/>
                <a:ea typeface="+mn-ea"/>
              </a:endParaRPr>
            </a:p>
            <a:p>
              <a:endParaRPr lang="en-US" altLang="zh-CN" sz="1800" dirty="0">
                <a:latin typeface="+mn-ea"/>
                <a:ea typeface="+mn-ea"/>
              </a:endParaRPr>
            </a:p>
            <a:p>
              <a:pPr>
                <a:lnSpc>
                  <a:spcPct val="115000"/>
                </a:lnSpc>
                <a:buFont typeface="Wingdings" panose="05000000000000000000" pitchFamily="2" charset="2"/>
                <a:buNone/>
              </a:pPr>
              <a:endParaRPr lang="en-US" altLang="zh-CN" sz="2500" dirty="0">
                <a:latin typeface="华文新魏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313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PDP-11</a:t>
            </a:r>
            <a:r>
              <a:rPr lang="zh-CN" altLang="en-US" dirty="0"/>
              <a:t>指令集特点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idx="1"/>
          </p:nvPr>
        </p:nvSpPr>
        <p:spPr>
          <a:xfrm>
            <a:off x="487822" y="2344611"/>
            <a:ext cx="11278080" cy="4235176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机器字长</a:t>
            </a:r>
            <a:r>
              <a:rPr lang="en-US" altLang="zh-CN" dirty="0">
                <a:latin typeface="+mn-ea"/>
                <a:ea typeface="+mn-ea"/>
              </a:rPr>
              <a:t>16</a:t>
            </a:r>
            <a:r>
              <a:rPr lang="zh-CN" altLang="en-US" dirty="0">
                <a:latin typeface="+mn-ea"/>
                <a:ea typeface="+mn-ea"/>
              </a:rPr>
              <a:t>位</a:t>
            </a:r>
            <a:endParaRPr lang="en-US" altLang="zh-CN" dirty="0">
              <a:latin typeface="+mn-ea"/>
              <a:ea typeface="+mn-ea"/>
            </a:endParaRPr>
          </a:p>
          <a:p>
            <a:pPr eaLnBrk="1" hangingPunct="1"/>
            <a:r>
              <a:rPr lang="zh-CN" altLang="en-US" dirty="0">
                <a:latin typeface="+mn-ea"/>
                <a:ea typeface="+mn-ea"/>
              </a:rPr>
              <a:t>单字长，双字长，三字长指令</a:t>
            </a:r>
            <a:endParaRPr lang="en-US" altLang="zh-CN" dirty="0">
              <a:latin typeface="+mn-ea"/>
              <a:ea typeface="+mn-ea"/>
            </a:endParaRPr>
          </a:p>
          <a:p>
            <a:pPr lvl="1"/>
            <a:r>
              <a:rPr lang="zh-CN" altLang="en-US" dirty="0">
                <a:latin typeface="+mn-ea"/>
                <a:ea typeface="+mn-ea"/>
              </a:rPr>
              <a:t>单字长后续两个字可用于变址偏移量，内存地址，立即数，最多</a:t>
            </a:r>
            <a:r>
              <a:rPr lang="en-US" altLang="zh-CN" dirty="0">
                <a:latin typeface="+mn-ea"/>
                <a:ea typeface="+mn-ea"/>
              </a:rPr>
              <a:t>3</a:t>
            </a:r>
            <a:r>
              <a:rPr lang="zh-CN" altLang="en-US" dirty="0">
                <a:latin typeface="+mn-ea"/>
                <a:ea typeface="+mn-ea"/>
              </a:rPr>
              <a:t>字长</a:t>
            </a:r>
            <a:endParaRPr lang="en-US" altLang="zh-CN" dirty="0">
              <a:latin typeface="+mn-ea"/>
              <a:ea typeface="+mn-ea"/>
            </a:endParaRPr>
          </a:p>
          <a:p>
            <a:r>
              <a:rPr lang="en-US" altLang="zh-CN" dirty="0">
                <a:latin typeface="+mn-ea"/>
              </a:rPr>
              <a:t>8</a:t>
            </a:r>
            <a:r>
              <a:rPr lang="zh-CN" altLang="en-US" dirty="0">
                <a:latin typeface="+mn-ea"/>
              </a:rPr>
              <a:t>种寻址方式</a:t>
            </a:r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8</a:t>
            </a:r>
            <a:r>
              <a:rPr lang="zh-CN" altLang="en-US" dirty="0">
                <a:latin typeface="+mn-ea"/>
              </a:rPr>
              <a:t>个</a:t>
            </a:r>
            <a:r>
              <a:rPr lang="en-US" altLang="zh-CN" dirty="0">
                <a:latin typeface="+mn-ea"/>
              </a:rPr>
              <a:t>16</a:t>
            </a:r>
            <a:r>
              <a:rPr lang="zh-CN" altLang="en-US" dirty="0">
                <a:latin typeface="+mn-ea"/>
              </a:rPr>
              <a:t>位寄存器</a:t>
            </a:r>
            <a:r>
              <a:rPr lang="en-US" altLang="zh-CN" dirty="0">
                <a:latin typeface="+mn-ea"/>
              </a:rPr>
              <a:t>r0~r7</a:t>
            </a:r>
            <a:r>
              <a:rPr lang="zh-CN" altLang="en-US" dirty="0">
                <a:latin typeface="+mn-ea"/>
              </a:rPr>
              <a:t>，有条件状态寄存器</a:t>
            </a:r>
            <a:r>
              <a:rPr lang="en-US" altLang="zh-CN" dirty="0">
                <a:latin typeface="+mn-ea"/>
              </a:rPr>
              <a:t>PSW</a:t>
            </a:r>
          </a:p>
          <a:p>
            <a:pPr lvl="1"/>
            <a:r>
              <a:rPr lang="en-US" altLang="zh-CN" dirty="0">
                <a:latin typeface="+mn-ea"/>
              </a:rPr>
              <a:t>r0~r5</a:t>
            </a:r>
            <a:r>
              <a:rPr lang="zh-CN" altLang="en-US" dirty="0">
                <a:latin typeface="+mn-ea"/>
              </a:rPr>
              <a:t>通用寄存器，</a:t>
            </a:r>
            <a:r>
              <a:rPr lang="en-US" altLang="zh-CN" dirty="0">
                <a:latin typeface="+mn-ea"/>
              </a:rPr>
              <a:t>r6</a:t>
            </a:r>
            <a:r>
              <a:rPr lang="zh-CN" altLang="en-US" dirty="0">
                <a:latin typeface="+mn-ea"/>
              </a:rPr>
              <a:t>为栈指针</a:t>
            </a:r>
            <a:r>
              <a:rPr lang="en-US" altLang="zh-CN" dirty="0">
                <a:latin typeface="+mn-ea"/>
              </a:rPr>
              <a:t>SP</a:t>
            </a:r>
            <a:r>
              <a:rPr lang="zh-CN" altLang="en-US" dirty="0">
                <a:latin typeface="+mn-ea"/>
              </a:rPr>
              <a:t>，</a:t>
            </a:r>
            <a:r>
              <a:rPr lang="en-US" altLang="zh-CN" dirty="0">
                <a:latin typeface="+mn-ea"/>
              </a:rPr>
              <a:t>r7</a:t>
            </a:r>
            <a:r>
              <a:rPr lang="zh-CN" altLang="en-US" dirty="0">
                <a:latin typeface="+mn-ea"/>
              </a:rPr>
              <a:t>为程序计数器</a:t>
            </a:r>
            <a:r>
              <a:rPr lang="en-US" altLang="zh-CN" dirty="0">
                <a:latin typeface="+mn-ea"/>
              </a:rPr>
              <a:t>PC</a:t>
            </a:r>
          </a:p>
          <a:p>
            <a:r>
              <a:rPr lang="zh-CN" altLang="en-US" b="1" dirty="0">
                <a:latin typeface="+mn-ea"/>
              </a:rPr>
              <a:t>较好的规整性，典型的扩展操作码指令</a:t>
            </a:r>
            <a:endParaRPr lang="en-US" altLang="zh-CN" b="1" dirty="0">
              <a:latin typeface="+mn-ea"/>
            </a:endParaRPr>
          </a:p>
          <a:p>
            <a:pPr lvl="1"/>
            <a:endParaRPr lang="en-US" altLang="zh-CN" dirty="0">
              <a:latin typeface="+mn-ea"/>
            </a:endParaRPr>
          </a:p>
          <a:p>
            <a:pPr eaLnBrk="1" hangingPunct="1"/>
            <a:endParaRPr lang="en-US" altLang="zh-CN" dirty="0">
              <a:latin typeface="+mn-ea"/>
              <a:ea typeface="+mn-ea"/>
            </a:endParaRPr>
          </a:p>
          <a:p>
            <a:pPr lvl="1"/>
            <a:endParaRPr lang="en-US" altLang="zh-CN" dirty="0">
              <a:latin typeface="+mn-ea"/>
              <a:ea typeface="+mn-ea"/>
            </a:endParaRPr>
          </a:p>
          <a:p>
            <a:pPr eaLnBrk="1" hangingPunct="1"/>
            <a:endParaRPr lang="zh-CN" altLang="en-US" dirty="0"/>
          </a:p>
          <a:p>
            <a:pPr lvl="1" eaLnBrk="1" hangingPunct="1">
              <a:defRPr/>
            </a:pPr>
            <a:endParaRPr lang="en-US" altLang="zh-CN" dirty="0"/>
          </a:p>
          <a:p>
            <a:pPr lvl="1" eaLnBrk="1" hangingPunct="1">
              <a:defRPr/>
            </a:pPr>
            <a:endParaRPr lang="zh-CN" altLang="en-US" dirty="0"/>
          </a:p>
          <a:p>
            <a:pPr eaLnBrk="1" hangingPunct="1"/>
            <a:endParaRPr lang="zh-CN" altLang="en-US" sz="2600" dirty="0">
              <a:latin typeface="华文新魏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031789" y="1589886"/>
            <a:ext cx="10267420" cy="470730"/>
            <a:chOff x="1554824" y="1738785"/>
            <a:chExt cx="8292360" cy="307317"/>
          </a:xfrm>
        </p:grpSpPr>
        <p:grpSp>
          <p:nvGrpSpPr>
            <p:cNvPr id="7" name="组合 6"/>
            <p:cNvGrpSpPr/>
            <p:nvPr/>
          </p:nvGrpSpPr>
          <p:grpSpPr>
            <a:xfrm>
              <a:off x="1554824" y="1738785"/>
              <a:ext cx="4146180" cy="307317"/>
              <a:chOff x="3793762" y="1942889"/>
              <a:chExt cx="5829026" cy="432049"/>
            </a:xfrm>
            <a:effectLst/>
          </p:grpSpPr>
          <p:sp>
            <p:nvSpPr>
              <p:cNvPr id="9" name="矩形 8"/>
              <p:cNvSpPr/>
              <p:nvPr/>
            </p:nvSpPr>
            <p:spPr>
              <a:xfrm>
                <a:off x="3793762" y="1942890"/>
                <a:ext cx="1477019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OP(4)</a:t>
                </a:r>
              </a:p>
            </p:txBody>
          </p:sp>
          <p:grpSp>
            <p:nvGrpSpPr>
              <p:cNvPr id="10" name="组合 9"/>
              <p:cNvGrpSpPr/>
              <p:nvPr/>
            </p:nvGrpSpPr>
            <p:grpSpPr>
              <a:xfrm>
                <a:off x="5262945" y="1942889"/>
                <a:ext cx="4359843" cy="432048"/>
                <a:chOff x="5730213" y="1335507"/>
                <a:chExt cx="3687973" cy="432048"/>
              </a:xfrm>
            </p:grpSpPr>
            <p:sp>
              <p:nvSpPr>
                <p:cNvPr id="11" name="矩形 10"/>
                <p:cNvSpPr/>
                <p:nvPr/>
              </p:nvSpPr>
              <p:spPr>
                <a:xfrm>
                  <a:off x="8496193" y="1335507"/>
                  <a:ext cx="921993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A(3)</a:t>
                  </a: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7578619" y="1335507"/>
                  <a:ext cx="921993" cy="43204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Mode(3)</a:t>
                  </a:r>
                </a:p>
              </p:txBody>
            </p:sp>
            <p:sp>
              <p:nvSpPr>
                <p:cNvPr id="13" name="矩形 12"/>
                <p:cNvSpPr/>
                <p:nvPr/>
              </p:nvSpPr>
              <p:spPr>
                <a:xfrm>
                  <a:off x="6654416" y="1335507"/>
                  <a:ext cx="921993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A(3)</a:t>
                  </a:r>
                </a:p>
              </p:txBody>
            </p:sp>
            <p:sp>
              <p:nvSpPr>
                <p:cNvPr id="14" name="矩形 13"/>
                <p:cNvSpPr/>
                <p:nvPr/>
              </p:nvSpPr>
              <p:spPr>
                <a:xfrm>
                  <a:off x="5730213" y="1335507"/>
                  <a:ext cx="921993" cy="43204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Mode(3)</a:t>
                  </a:r>
                </a:p>
              </p:txBody>
            </p:sp>
          </p:grpSp>
        </p:grpSp>
        <p:sp>
          <p:nvSpPr>
            <p:cNvPr id="8" name="矩形 7"/>
            <p:cNvSpPr/>
            <p:nvPr/>
          </p:nvSpPr>
          <p:spPr>
            <a:xfrm>
              <a:off x="5701004" y="1739300"/>
              <a:ext cx="4146180" cy="306801"/>
            </a:xfrm>
            <a:prstGeom prst="rect">
              <a:avLst/>
            </a:prstGeom>
            <a:solidFill>
              <a:srgbClr val="FA8C29"/>
            </a:solidFill>
            <a:ln w="25400" cap="flat" cmpd="sng" algn="ctr">
              <a:solidFill>
                <a:srgbClr val="08080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b="1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Index/immediate/memory address    (16/32)</a:t>
              </a: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570" y="5628104"/>
            <a:ext cx="2433676" cy="72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00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" name="组合 523"/>
          <p:cNvGrpSpPr/>
          <p:nvPr/>
        </p:nvGrpSpPr>
        <p:grpSpPr>
          <a:xfrm>
            <a:off x="2487509" y="4316458"/>
            <a:ext cx="6432960" cy="318501"/>
            <a:chOff x="687098" y="4314313"/>
            <a:chExt cx="6432960" cy="318501"/>
          </a:xfrm>
        </p:grpSpPr>
        <p:grpSp>
          <p:nvGrpSpPr>
            <p:cNvPr id="414" name="组合 413"/>
            <p:cNvGrpSpPr/>
            <p:nvPr/>
          </p:nvGrpSpPr>
          <p:grpSpPr>
            <a:xfrm>
              <a:off x="687098" y="4314313"/>
              <a:ext cx="6432960" cy="318501"/>
              <a:chOff x="654791" y="1325371"/>
              <a:chExt cx="6432960" cy="375438"/>
            </a:xfrm>
          </p:grpSpPr>
          <p:sp>
            <p:nvSpPr>
              <p:cNvPr id="41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endParaRPr>
              </a:p>
            </p:txBody>
          </p:sp>
          <p:sp>
            <p:nvSpPr>
              <p:cNvPr id="416" name="矩形 415"/>
              <p:cNvSpPr/>
              <p:nvPr/>
            </p:nvSpPr>
            <p:spPr>
              <a:xfrm>
                <a:off x="654791" y="1325371"/>
                <a:ext cx="1043876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itchFamily="49" charset="0"/>
                    <a:ea typeface="华文细黑" pitchFamily="2" charset="-122"/>
                    <a:cs typeface="Courier New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itchFamily="49" charset="0"/>
                    <a:ea typeface="华文细黑" pitchFamily="2" charset="-122"/>
                    <a:cs typeface="Courier New" pitchFamily="49" charset="0"/>
                  </a:rPr>
                  <a:t>eeflags</a:t>
                </a:r>
                <a:endParaRPr lang="en-US" altLang="zh-CN" sz="1400" b="1" dirty="0">
                  <a:solidFill>
                    <a:srgbClr val="000000"/>
                  </a:solidFill>
                  <a:latin typeface="Courier New" pitchFamily="49" charset="0"/>
                  <a:ea typeface="华文细黑" pitchFamily="2" charset="-122"/>
                  <a:cs typeface="Courier New" pitchFamily="49" charset="0"/>
                </a:endParaRPr>
              </a:p>
            </p:txBody>
          </p:sp>
        </p:grpSp>
        <p:sp>
          <p:nvSpPr>
            <p:cNvPr id="507" name="TextBox 52"/>
            <p:cNvSpPr txBox="1"/>
            <p:nvPr/>
          </p:nvSpPr>
          <p:spPr>
            <a:xfrm>
              <a:off x="1676667" y="4337396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rgbClr val="0070C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标志寄存器</a:t>
              </a:r>
              <a:endParaRPr lang="en-US" sz="1100" b="1" dirty="0">
                <a:solidFill>
                  <a:srgbClr val="0070C0"/>
                </a:solidFill>
                <a:latin typeface="Courier New" pitchFamily="49" charset="0"/>
                <a:ea typeface="微软雅黑"/>
                <a:cs typeface="Courier New" pitchFamily="49" charset="0"/>
              </a:endParaRPr>
            </a:p>
          </p:txBody>
        </p:sp>
      </p:grpSp>
      <p:grpSp>
        <p:nvGrpSpPr>
          <p:cNvPr id="536" name="组合 535"/>
          <p:cNvGrpSpPr/>
          <p:nvPr/>
        </p:nvGrpSpPr>
        <p:grpSpPr>
          <a:xfrm>
            <a:off x="2859765" y="3979677"/>
            <a:ext cx="6060705" cy="322012"/>
            <a:chOff x="1059353" y="3977533"/>
            <a:chExt cx="6060705" cy="322012"/>
          </a:xfrm>
        </p:grpSpPr>
        <p:grpSp>
          <p:nvGrpSpPr>
            <p:cNvPr id="404" name="组合 403"/>
            <p:cNvGrpSpPr/>
            <p:nvPr/>
          </p:nvGrpSpPr>
          <p:grpSpPr>
            <a:xfrm>
              <a:off x="1059353" y="3977533"/>
              <a:ext cx="6060705" cy="322012"/>
              <a:chOff x="1027046" y="1321232"/>
              <a:chExt cx="6060705" cy="379577"/>
            </a:xfrm>
          </p:grpSpPr>
          <p:sp>
            <p:nvSpPr>
              <p:cNvPr id="40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endParaRPr>
              </a:p>
            </p:txBody>
          </p:sp>
          <p:sp>
            <p:nvSpPr>
              <p:cNvPr id="406" name="矩形 40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itchFamily="49" charset="0"/>
                    <a:ea typeface="华文细黑" pitchFamily="2" charset="-122"/>
                    <a:cs typeface="Courier New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itchFamily="49" charset="0"/>
                    <a:ea typeface="华文细黑" pitchFamily="2" charset="-122"/>
                    <a:cs typeface="Courier New" pitchFamily="49" charset="0"/>
                  </a:rPr>
                  <a:t>eip</a:t>
                </a:r>
                <a:endParaRPr lang="en-US" altLang="zh-CN" sz="1400" b="1" dirty="0">
                  <a:solidFill>
                    <a:srgbClr val="000000"/>
                  </a:solidFill>
                  <a:latin typeface="Courier New" pitchFamily="49" charset="0"/>
                  <a:ea typeface="华文细黑" pitchFamily="2" charset="-122"/>
                  <a:cs typeface="Courier New" pitchFamily="49" charset="0"/>
                </a:endParaRPr>
              </a:p>
            </p:txBody>
          </p:sp>
        </p:grpSp>
        <p:sp>
          <p:nvSpPr>
            <p:cNvPr id="504" name="TextBox 52"/>
            <p:cNvSpPr txBox="1"/>
            <p:nvPr/>
          </p:nvSpPr>
          <p:spPr>
            <a:xfrm>
              <a:off x="1675903" y="4023700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rgbClr val="0070C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指令指针</a:t>
              </a:r>
              <a:endParaRPr lang="en-US" sz="1100" b="1" dirty="0">
                <a:solidFill>
                  <a:srgbClr val="0070C0"/>
                </a:solidFill>
                <a:latin typeface="Courier New" pitchFamily="49" charset="0"/>
                <a:ea typeface="微软雅黑"/>
                <a:cs typeface="Courier New" pitchFamily="49" charset="0"/>
              </a:endParaRPr>
            </a:p>
          </p:txBody>
        </p:sp>
      </p:grpSp>
      <p:grpSp>
        <p:nvGrpSpPr>
          <p:cNvPr id="535" name="组合 534"/>
          <p:cNvGrpSpPr/>
          <p:nvPr/>
        </p:nvGrpSpPr>
        <p:grpSpPr>
          <a:xfrm>
            <a:off x="2864379" y="3435921"/>
            <a:ext cx="6060705" cy="322012"/>
            <a:chOff x="1063967" y="3433777"/>
            <a:chExt cx="6060705" cy="322012"/>
          </a:xfrm>
        </p:grpSpPr>
        <p:grpSp>
          <p:nvGrpSpPr>
            <p:cNvPr id="394" name="组合 393"/>
            <p:cNvGrpSpPr/>
            <p:nvPr/>
          </p:nvGrpSpPr>
          <p:grpSpPr>
            <a:xfrm>
              <a:off x="1063967" y="3433777"/>
              <a:ext cx="6060705" cy="322012"/>
              <a:chOff x="1027046" y="1321232"/>
              <a:chExt cx="6060705" cy="379577"/>
            </a:xfrm>
          </p:grpSpPr>
          <p:sp>
            <p:nvSpPr>
              <p:cNvPr id="39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endParaRPr>
              </a:p>
            </p:txBody>
          </p:sp>
          <p:sp>
            <p:nvSpPr>
              <p:cNvPr id="396" name="矩形 39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itchFamily="49" charset="0"/>
                    <a:ea typeface="华文细黑" pitchFamily="2" charset="-122"/>
                    <a:cs typeface="Courier New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itchFamily="49" charset="0"/>
                    <a:ea typeface="华文细黑" pitchFamily="2" charset="-122"/>
                    <a:cs typeface="Courier New" pitchFamily="49" charset="0"/>
                  </a:rPr>
                  <a:t>ebp</a:t>
                </a:r>
                <a:endParaRPr lang="en-US" altLang="zh-CN" sz="1400" b="1" dirty="0">
                  <a:solidFill>
                    <a:srgbClr val="000000"/>
                  </a:solidFill>
                  <a:latin typeface="Courier New" pitchFamily="49" charset="0"/>
                  <a:ea typeface="华文细黑" pitchFamily="2" charset="-122"/>
                  <a:cs typeface="Courier New" pitchFamily="49" charset="0"/>
                </a:endParaRPr>
              </a:p>
            </p:txBody>
          </p:sp>
        </p:grpSp>
        <p:sp>
          <p:nvSpPr>
            <p:cNvPr id="508" name="TextBox 52"/>
            <p:cNvSpPr txBox="1"/>
            <p:nvPr/>
          </p:nvSpPr>
          <p:spPr>
            <a:xfrm>
              <a:off x="1669901" y="3485741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rgbClr val="0070C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基址指针</a:t>
              </a:r>
              <a:endParaRPr lang="en-US" sz="1100" b="1" dirty="0">
                <a:solidFill>
                  <a:srgbClr val="0070C0"/>
                </a:solidFill>
                <a:latin typeface="Courier New" pitchFamily="49" charset="0"/>
                <a:ea typeface="微软雅黑"/>
                <a:cs typeface="Courier New" pitchFamily="49" charset="0"/>
              </a:endParaRPr>
            </a:p>
          </p:txBody>
        </p:sp>
      </p:grpSp>
      <p:grpSp>
        <p:nvGrpSpPr>
          <p:cNvPr id="523" name="组合 522"/>
          <p:cNvGrpSpPr/>
          <p:nvPr/>
        </p:nvGrpSpPr>
        <p:grpSpPr>
          <a:xfrm>
            <a:off x="2864379" y="3102653"/>
            <a:ext cx="6060705" cy="322012"/>
            <a:chOff x="1063967" y="3100509"/>
            <a:chExt cx="6060705" cy="322012"/>
          </a:xfrm>
        </p:grpSpPr>
        <p:grpSp>
          <p:nvGrpSpPr>
            <p:cNvPr id="384" name="组合 383"/>
            <p:cNvGrpSpPr/>
            <p:nvPr/>
          </p:nvGrpSpPr>
          <p:grpSpPr>
            <a:xfrm>
              <a:off x="1063967" y="3100509"/>
              <a:ext cx="6060705" cy="322012"/>
              <a:chOff x="1027046" y="1321232"/>
              <a:chExt cx="6060705" cy="379577"/>
            </a:xfrm>
          </p:grpSpPr>
          <p:sp>
            <p:nvSpPr>
              <p:cNvPr id="38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endParaRPr>
              </a:p>
            </p:txBody>
          </p:sp>
          <p:sp>
            <p:nvSpPr>
              <p:cNvPr id="386" name="矩形 38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itchFamily="49" charset="0"/>
                    <a:ea typeface="华文细黑" pitchFamily="2" charset="-122"/>
                    <a:cs typeface="Courier New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itchFamily="49" charset="0"/>
                    <a:ea typeface="华文细黑" pitchFamily="2" charset="-122"/>
                    <a:cs typeface="Courier New" pitchFamily="49" charset="0"/>
                  </a:rPr>
                  <a:t>esp</a:t>
                </a:r>
                <a:endParaRPr lang="en-US" altLang="zh-CN" sz="1400" b="1" dirty="0">
                  <a:solidFill>
                    <a:srgbClr val="000000"/>
                  </a:solidFill>
                  <a:latin typeface="Courier New" pitchFamily="49" charset="0"/>
                  <a:ea typeface="华文细黑" pitchFamily="2" charset="-122"/>
                  <a:cs typeface="Courier New" pitchFamily="49" charset="0"/>
                </a:endParaRPr>
              </a:p>
            </p:txBody>
          </p:sp>
        </p:grpSp>
        <p:sp>
          <p:nvSpPr>
            <p:cNvPr id="509" name="TextBox 52"/>
            <p:cNvSpPr txBox="1"/>
            <p:nvPr/>
          </p:nvSpPr>
          <p:spPr>
            <a:xfrm>
              <a:off x="1678238" y="3147606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rgbClr val="0070C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堆栈指针</a:t>
              </a:r>
              <a:endParaRPr lang="en-US" sz="1100" b="1" dirty="0">
                <a:solidFill>
                  <a:srgbClr val="0070C0"/>
                </a:solidFill>
                <a:latin typeface="Courier New" pitchFamily="49" charset="0"/>
                <a:ea typeface="微软雅黑"/>
                <a:cs typeface="Courier New" pitchFamily="49" charset="0"/>
              </a:endParaRPr>
            </a:p>
          </p:txBody>
        </p:sp>
      </p:grpSp>
      <p:grpSp>
        <p:nvGrpSpPr>
          <p:cNvPr id="522" name="组合 521"/>
          <p:cNvGrpSpPr/>
          <p:nvPr/>
        </p:nvGrpSpPr>
        <p:grpSpPr>
          <a:xfrm>
            <a:off x="2864379" y="2769385"/>
            <a:ext cx="6060705" cy="322012"/>
            <a:chOff x="1063967" y="2767241"/>
            <a:chExt cx="6060705" cy="322012"/>
          </a:xfrm>
        </p:grpSpPr>
        <p:grpSp>
          <p:nvGrpSpPr>
            <p:cNvPr id="374" name="组合 373"/>
            <p:cNvGrpSpPr/>
            <p:nvPr/>
          </p:nvGrpSpPr>
          <p:grpSpPr>
            <a:xfrm>
              <a:off x="1063967" y="2767241"/>
              <a:ext cx="6060705" cy="322012"/>
              <a:chOff x="1027046" y="1321232"/>
              <a:chExt cx="6060705" cy="379577"/>
            </a:xfrm>
          </p:grpSpPr>
          <p:sp>
            <p:nvSpPr>
              <p:cNvPr id="37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endParaRPr>
              </a:p>
            </p:txBody>
          </p:sp>
          <p:sp>
            <p:nvSpPr>
              <p:cNvPr id="376" name="矩形 37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itchFamily="49" charset="0"/>
                    <a:ea typeface="华文细黑" pitchFamily="2" charset="-122"/>
                    <a:cs typeface="Courier New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itchFamily="49" charset="0"/>
                    <a:ea typeface="华文细黑" pitchFamily="2" charset="-122"/>
                    <a:cs typeface="Courier New" pitchFamily="49" charset="0"/>
                  </a:rPr>
                  <a:t>edi</a:t>
                </a:r>
                <a:endParaRPr lang="en-US" altLang="zh-CN" sz="1400" b="1" dirty="0">
                  <a:solidFill>
                    <a:srgbClr val="000000"/>
                  </a:solidFill>
                  <a:latin typeface="Courier New" pitchFamily="49" charset="0"/>
                  <a:ea typeface="华文细黑" pitchFamily="2" charset="-122"/>
                  <a:cs typeface="Courier New" pitchFamily="49" charset="0"/>
                </a:endParaRPr>
              </a:p>
            </p:txBody>
          </p:sp>
        </p:grpSp>
        <p:sp>
          <p:nvSpPr>
            <p:cNvPr id="510" name="TextBox 52"/>
            <p:cNvSpPr txBox="1"/>
            <p:nvPr/>
          </p:nvSpPr>
          <p:spPr>
            <a:xfrm>
              <a:off x="1672722" y="2799316"/>
              <a:ext cx="11721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rgbClr val="0070C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目标变址寄存器</a:t>
              </a:r>
              <a:endParaRPr lang="en-US" sz="1100" b="1" dirty="0">
                <a:solidFill>
                  <a:srgbClr val="0070C0"/>
                </a:solidFill>
                <a:latin typeface="Courier New" pitchFamily="49" charset="0"/>
                <a:ea typeface="微软雅黑"/>
                <a:cs typeface="Courier New" pitchFamily="49" charset="0"/>
              </a:endParaRPr>
            </a:p>
          </p:txBody>
        </p:sp>
      </p:grpSp>
      <p:grpSp>
        <p:nvGrpSpPr>
          <p:cNvPr id="521" name="组合 520"/>
          <p:cNvGrpSpPr/>
          <p:nvPr/>
        </p:nvGrpSpPr>
        <p:grpSpPr>
          <a:xfrm>
            <a:off x="2864379" y="2436117"/>
            <a:ext cx="6060705" cy="322012"/>
            <a:chOff x="1063967" y="2433973"/>
            <a:chExt cx="6060705" cy="322012"/>
          </a:xfrm>
        </p:grpSpPr>
        <p:grpSp>
          <p:nvGrpSpPr>
            <p:cNvPr id="364" name="组合 363"/>
            <p:cNvGrpSpPr/>
            <p:nvPr/>
          </p:nvGrpSpPr>
          <p:grpSpPr>
            <a:xfrm>
              <a:off x="1063967" y="2433973"/>
              <a:ext cx="6060705" cy="322012"/>
              <a:chOff x="1027046" y="1321232"/>
              <a:chExt cx="6060705" cy="379577"/>
            </a:xfrm>
          </p:grpSpPr>
          <p:sp>
            <p:nvSpPr>
              <p:cNvPr id="36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endParaRPr>
              </a:p>
            </p:txBody>
          </p:sp>
          <p:sp>
            <p:nvSpPr>
              <p:cNvPr id="366" name="矩形 36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itchFamily="49" charset="0"/>
                    <a:ea typeface="华文细黑" pitchFamily="2" charset="-122"/>
                    <a:cs typeface="Courier New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itchFamily="49" charset="0"/>
                    <a:ea typeface="华文细黑" pitchFamily="2" charset="-122"/>
                    <a:cs typeface="Courier New" pitchFamily="49" charset="0"/>
                  </a:rPr>
                  <a:t>esi</a:t>
                </a:r>
                <a:endParaRPr lang="en-US" altLang="zh-CN" sz="1400" b="1" dirty="0">
                  <a:solidFill>
                    <a:srgbClr val="000000"/>
                  </a:solidFill>
                  <a:latin typeface="Courier New" pitchFamily="49" charset="0"/>
                  <a:ea typeface="华文细黑" pitchFamily="2" charset="-122"/>
                  <a:cs typeface="Courier New" pitchFamily="49" charset="0"/>
                </a:endParaRPr>
              </a:p>
            </p:txBody>
          </p:sp>
        </p:grpSp>
        <p:sp>
          <p:nvSpPr>
            <p:cNvPr id="511" name="TextBox 52"/>
            <p:cNvSpPr txBox="1"/>
            <p:nvPr/>
          </p:nvSpPr>
          <p:spPr>
            <a:xfrm>
              <a:off x="1669901" y="2472445"/>
              <a:ext cx="10310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rgbClr val="0070C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源变址寄存器</a:t>
              </a:r>
              <a:endParaRPr lang="en-US" sz="1100" b="1" dirty="0">
                <a:solidFill>
                  <a:srgbClr val="0070C0"/>
                </a:solidFill>
                <a:latin typeface="Courier New" pitchFamily="49" charset="0"/>
                <a:ea typeface="微软雅黑"/>
                <a:cs typeface="Courier New" pitchFamily="49" charset="0"/>
              </a:endParaRPr>
            </a:p>
          </p:txBody>
        </p:sp>
      </p:grpSp>
      <p:grpSp>
        <p:nvGrpSpPr>
          <p:cNvPr id="520" name="组合 519"/>
          <p:cNvGrpSpPr/>
          <p:nvPr/>
        </p:nvGrpSpPr>
        <p:grpSpPr>
          <a:xfrm>
            <a:off x="2864379" y="2102849"/>
            <a:ext cx="6060705" cy="322012"/>
            <a:chOff x="1063967" y="2100705"/>
            <a:chExt cx="6060705" cy="322012"/>
          </a:xfrm>
        </p:grpSpPr>
        <p:grpSp>
          <p:nvGrpSpPr>
            <p:cNvPr id="354" name="组合 353"/>
            <p:cNvGrpSpPr/>
            <p:nvPr/>
          </p:nvGrpSpPr>
          <p:grpSpPr>
            <a:xfrm>
              <a:off x="1063967" y="2100705"/>
              <a:ext cx="6060705" cy="322012"/>
              <a:chOff x="1027046" y="1321232"/>
              <a:chExt cx="6060705" cy="379577"/>
            </a:xfrm>
          </p:grpSpPr>
          <p:sp>
            <p:nvSpPr>
              <p:cNvPr id="35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endParaRPr>
              </a:p>
            </p:txBody>
          </p:sp>
          <p:sp>
            <p:nvSpPr>
              <p:cNvPr id="356" name="矩形 35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itchFamily="49" charset="0"/>
                    <a:ea typeface="华文细黑" pitchFamily="2" charset="-122"/>
                    <a:cs typeface="Courier New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itchFamily="49" charset="0"/>
                    <a:ea typeface="华文细黑" pitchFamily="2" charset="-122"/>
                    <a:cs typeface="Courier New" pitchFamily="49" charset="0"/>
                  </a:rPr>
                  <a:t>ebx</a:t>
                </a:r>
                <a:endParaRPr lang="en-US" altLang="zh-CN" sz="1400" b="1" dirty="0">
                  <a:solidFill>
                    <a:srgbClr val="000000"/>
                  </a:solidFill>
                  <a:latin typeface="Courier New" pitchFamily="49" charset="0"/>
                  <a:ea typeface="华文细黑" pitchFamily="2" charset="-122"/>
                  <a:cs typeface="Courier New" pitchFamily="49" charset="0"/>
                </a:endParaRPr>
              </a:p>
            </p:txBody>
          </p:sp>
        </p:grpSp>
        <p:sp>
          <p:nvSpPr>
            <p:cNvPr id="512" name="TextBox 52"/>
            <p:cNvSpPr txBox="1"/>
            <p:nvPr/>
          </p:nvSpPr>
          <p:spPr>
            <a:xfrm>
              <a:off x="1656593" y="2131564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rgbClr val="0070C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基址寄存器</a:t>
              </a:r>
              <a:endParaRPr lang="en-US" sz="1100" b="1" dirty="0">
                <a:solidFill>
                  <a:srgbClr val="0070C0"/>
                </a:solidFill>
                <a:latin typeface="Courier New" pitchFamily="49" charset="0"/>
                <a:ea typeface="微软雅黑"/>
                <a:cs typeface="Courier New" pitchFamily="49" charset="0"/>
              </a:endParaRPr>
            </a:p>
          </p:txBody>
        </p:sp>
      </p:grpSp>
      <p:grpSp>
        <p:nvGrpSpPr>
          <p:cNvPr id="519" name="组合 518"/>
          <p:cNvGrpSpPr/>
          <p:nvPr/>
        </p:nvGrpSpPr>
        <p:grpSpPr>
          <a:xfrm>
            <a:off x="2864379" y="1769581"/>
            <a:ext cx="6060705" cy="322012"/>
            <a:chOff x="1063967" y="1767437"/>
            <a:chExt cx="6060705" cy="322012"/>
          </a:xfrm>
        </p:grpSpPr>
        <p:grpSp>
          <p:nvGrpSpPr>
            <p:cNvPr id="344" name="组合 343"/>
            <p:cNvGrpSpPr/>
            <p:nvPr/>
          </p:nvGrpSpPr>
          <p:grpSpPr>
            <a:xfrm>
              <a:off x="1063967" y="1767437"/>
              <a:ext cx="6060705" cy="322012"/>
              <a:chOff x="1027046" y="1321232"/>
              <a:chExt cx="6060705" cy="379577"/>
            </a:xfrm>
          </p:grpSpPr>
          <p:sp>
            <p:nvSpPr>
              <p:cNvPr id="34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endParaRPr>
              </a:p>
            </p:txBody>
          </p:sp>
          <p:sp>
            <p:nvSpPr>
              <p:cNvPr id="346" name="矩形 34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itchFamily="49" charset="0"/>
                    <a:ea typeface="华文细黑" pitchFamily="2" charset="-122"/>
                    <a:cs typeface="Courier New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itchFamily="49" charset="0"/>
                    <a:ea typeface="华文细黑" pitchFamily="2" charset="-122"/>
                    <a:cs typeface="Courier New" pitchFamily="49" charset="0"/>
                  </a:rPr>
                  <a:t>edx</a:t>
                </a:r>
                <a:endParaRPr lang="en-US" altLang="zh-CN" sz="1400" b="1" dirty="0">
                  <a:solidFill>
                    <a:srgbClr val="000000"/>
                  </a:solidFill>
                  <a:latin typeface="Courier New" pitchFamily="49" charset="0"/>
                  <a:ea typeface="华文细黑" pitchFamily="2" charset="-122"/>
                  <a:cs typeface="Courier New" pitchFamily="49" charset="0"/>
                </a:endParaRPr>
              </a:p>
            </p:txBody>
          </p:sp>
        </p:grpSp>
        <p:sp>
          <p:nvSpPr>
            <p:cNvPr id="513" name="TextBox 52"/>
            <p:cNvSpPr txBox="1"/>
            <p:nvPr/>
          </p:nvSpPr>
          <p:spPr>
            <a:xfrm>
              <a:off x="1656592" y="1818919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rgbClr val="0070C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数据寄存器</a:t>
              </a:r>
              <a:endParaRPr lang="en-US" sz="1100" b="1" dirty="0">
                <a:solidFill>
                  <a:srgbClr val="0070C0"/>
                </a:solidFill>
                <a:latin typeface="Courier New" pitchFamily="49" charset="0"/>
                <a:ea typeface="微软雅黑"/>
                <a:cs typeface="Courier New" pitchFamily="49" charset="0"/>
              </a:endParaRPr>
            </a:p>
          </p:txBody>
        </p:sp>
      </p:grpSp>
      <p:grpSp>
        <p:nvGrpSpPr>
          <p:cNvPr id="518" name="组合 517"/>
          <p:cNvGrpSpPr/>
          <p:nvPr/>
        </p:nvGrpSpPr>
        <p:grpSpPr>
          <a:xfrm>
            <a:off x="2864379" y="1436313"/>
            <a:ext cx="6060705" cy="322012"/>
            <a:chOff x="1063967" y="1434169"/>
            <a:chExt cx="6060705" cy="322012"/>
          </a:xfrm>
        </p:grpSpPr>
        <p:grpSp>
          <p:nvGrpSpPr>
            <p:cNvPr id="334" name="组合 333"/>
            <p:cNvGrpSpPr/>
            <p:nvPr/>
          </p:nvGrpSpPr>
          <p:grpSpPr>
            <a:xfrm>
              <a:off x="1063967" y="1434169"/>
              <a:ext cx="6060705" cy="322012"/>
              <a:chOff x="1027046" y="1321232"/>
              <a:chExt cx="6060705" cy="379577"/>
            </a:xfrm>
          </p:grpSpPr>
          <p:sp>
            <p:nvSpPr>
              <p:cNvPr id="33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endParaRPr>
              </a:p>
            </p:txBody>
          </p:sp>
          <p:sp>
            <p:nvSpPr>
              <p:cNvPr id="336" name="矩形 33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itchFamily="49" charset="0"/>
                    <a:ea typeface="华文细黑" pitchFamily="2" charset="-122"/>
                    <a:cs typeface="Courier New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itchFamily="49" charset="0"/>
                    <a:ea typeface="华文细黑" pitchFamily="2" charset="-122"/>
                    <a:cs typeface="Courier New" pitchFamily="49" charset="0"/>
                  </a:rPr>
                  <a:t>ecx</a:t>
                </a:r>
                <a:endParaRPr lang="en-US" altLang="zh-CN" sz="1400" b="1" dirty="0">
                  <a:solidFill>
                    <a:srgbClr val="000000"/>
                  </a:solidFill>
                  <a:latin typeface="Courier New" pitchFamily="49" charset="0"/>
                  <a:ea typeface="华文细黑" pitchFamily="2" charset="-122"/>
                  <a:cs typeface="Courier New" pitchFamily="49" charset="0"/>
                </a:endParaRPr>
              </a:p>
            </p:txBody>
          </p:sp>
        </p:grpSp>
        <p:sp>
          <p:nvSpPr>
            <p:cNvPr id="514" name="TextBox 52"/>
            <p:cNvSpPr txBox="1"/>
            <p:nvPr/>
          </p:nvSpPr>
          <p:spPr>
            <a:xfrm>
              <a:off x="1654002" y="1467988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rgbClr val="0070C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计数寄存器</a:t>
              </a:r>
              <a:endParaRPr lang="en-US" sz="1100" b="1" dirty="0">
                <a:solidFill>
                  <a:srgbClr val="0070C0"/>
                </a:solidFill>
                <a:latin typeface="Courier New" pitchFamily="49" charset="0"/>
                <a:ea typeface="微软雅黑"/>
                <a:cs typeface="Courier New" pitchFamily="49" charset="0"/>
              </a:endParaRPr>
            </a:p>
          </p:txBody>
        </p:sp>
      </p:grpSp>
      <p:grpSp>
        <p:nvGrpSpPr>
          <p:cNvPr id="517" name="组合 516"/>
          <p:cNvGrpSpPr/>
          <p:nvPr/>
        </p:nvGrpSpPr>
        <p:grpSpPr>
          <a:xfrm>
            <a:off x="2864379" y="1103045"/>
            <a:ext cx="6060705" cy="322012"/>
            <a:chOff x="1063967" y="1100901"/>
            <a:chExt cx="6060705" cy="322012"/>
          </a:xfrm>
        </p:grpSpPr>
        <p:grpSp>
          <p:nvGrpSpPr>
            <p:cNvPr id="191" name="组合 190"/>
            <p:cNvGrpSpPr/>
            <p:nvPr/>
          </p:nvGrpSpPr>
          <p:grpSpPr>
            <a:xfrm>
              <a:off x="1063967" y="1100901"/>
              <a:ext cx="6060705" cy="322012"/>
              <a:chOff x="1027046" y="1321232"/>
              <a:chExt cx="6060705" cy="379577"/>
            </a:xfrm>
          </p:grpSpPr>
          <p:sp>
            <p:nvSpPr>
              <p:cNvPr id="32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itchFamily="49" charset="0"/>
                    <a:ea typeface="华文细黑" pitchFamily="2" charset="-122"/>
                    <a:cs typeface="Courier New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itchFamily="49" charset="0"/>
                    <a:ea typeface="华文细黑" pitchFamily="2" charset="-122"/>
                    <a:cs typeface="Courier New" pitchFamily="49" charset="0"/>
                  </a:rPr>
                  <a:t>eax</a:t>
                </a:r>
                <a:endParaRPr lang="en-US" altLang="zh-CN" sz="1400" b="1" dirty="0">
                  <a:solidFill>
                    <a:srgbClr val="000000"/>
                  </a:solidFill>
                  <a:latin typeface="Courier New" pitchFamily="49" charset="0"/>
                  <a:ea typeface="华文细黑" pitchFamily="2" charset="-122"/>
                  <a:cs typeface="Courier New" pitchFamily="49" charset="0"/>
                </a:endParaRPr>
              </a:p>
            </p:txBody>
          </p:sp>
        </p:grpSp>
        <p:sp>
          <p:nvSpPr>
            <p:cNvPr id="515" name="TextBox 52"/>
            <p:cNvSpPr txBox="1"/>
            <p:nvPr/>
          </p:nvSpPr>
          <p:spPr>
            <a:xfrm>
              <a:off x="1648124" y="1133999"/>
              <a:ext cx="139974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rgbClr val="0070C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累加器（</a:t>
              </a:r>
              <a:r>
                <a:rPr lang="en-US" altLang="zh-CN" sz="1100" b="1" dirty="0">
                  <a:solidFill>
                    <a:srgbClr val="0070C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32bits</a:t>
              </a:r>
              <a:r>
                <a:rPr lang="zh-CN" altLang="en-US" sz="1100" b="1" dirty="0">
                  <a:solidFill>
                    <a:srgbClr val="0070C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）</a:t>
              </a:r>
              <a:endParaRPr lang="en-US" sz="1100" b="1" dirty="0">
                <a:solidFill>
                  <a:srgbClr val="0070C0"/>
                </a:solidFill>
                <a:latin typeface="Courier New" pitchFamily="49" charset="0"/>
                <a:ea typeface="微软雅黑"/>
                <a:cs typeface="Courier New" pitchFamily="49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IA-32</a:t>
            </a:r>
            <a:r>
              <a:rPr lang="zh-CN" altLang="en-US" dirty="0"/>
              <a:t>的寄存器组织</a:t>
            </a:r>
          </a:p>
        </p:txBody>
      </p:sp>
      <p:grpSp>
        <p:nvGrpSpPr>
          <p:cNvPr id="537" name="组合 536"/>
          <p:cNvGrpSpPr/>
          <p:nvPr/>
        </p:nvGrpSpPr>
        <p:grpSpPr>
          <a:xfrm>
            <a:off x="5159896" y="1124745"/>
            <a:ext cx="3730510" cy="314227"/>
            <a:chOff x="3359485" y="1122600"/>
            <a:chExt cx="3730510" cy="314227"/>
          </a:xfrm>
        </p:grpSpPr>
        <p:grpSp>
          <p:nvGrpSpPr>
            <p:cNvPr id="192" name="组合 191"/>
            <p:cNvGrpSpPr/>
            <p:nvPr/>
          </p:nvGrpSpPr>
          <p:grpSpPr>
            <a:xfrm>
              <a:off x="3359485" y="1122600"/>
              <a:ext cx="3730510" cy="307777"/>
              <a:chOff x="3322564" y="1342380"/>
              <a:chExt cx="3730510" cy="332213"/>
            </a:xfrm>
          </p:grpSpPr>
          <p:grpSp>
            <p:nvGrpSpPr>
              <p:cNvPr id="7" name="Group 21"/>
              <p:cNvGrpSpPr/>
              <p:nvPr/>
            </p:nvGrpSpPr>
            <p:grpSpPr>
              <a:xfrm>
                <a:off x="4405324" y="1364609"/>
                <a:ext cx="2647750" cy="279691"/>
                <a:chOff x="4495800" y="1404970"/>
                <a:chExt cx="2819400" cy="307751"/>
              </a:xfrm>
            </p:grpSpPr>
            <p:sp>
              <p:nvSpPr>
                <p:cNvPr id="8" name="Rectangle 12"/>
                <p:cNvSpPr/>
                <p:nvPr/>
              </p:nvSpPr>
              <p:spPr bwMode="auto">
                <a:xfrm>
                  <a:off x="4495800" y="1404974"/>
                  <a:ext cx="2819400" cy="307747"/>
                </a:xfrm>
                <a:prstGeom prst="rect">
                  <a:avLst/>
                </a:prstGeom>
                <a:solidFill>
                  <a:srgbClr val="99FF66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 Narrow" pitchFamily="34" charset="0"/>
                    <a:ea typeface="微软雅黑"/>
                  </a:endParaRPr>
                </a:p>
              </p:txBody>
            </p:sp>
            <p:cxnSp>
              <p:nvCxnSpPr>
                <p:cNvPr id="9" name="Straight Connector 18"/>
                <p:cNvCxnSpPr>
                  <a:stCxn id="8" idx="0"/>
                  <a:endCxn id="8" idx="2"/>
                </p:cNvCxnSpPr>
                <p:nvPr/>
              </p:nvCxnSpPr>
              <p:spPr bwMode="auto">
                <a:xfrm>
                  <a:off x="5905500" y="1404970"/>
                  <a:ext cx="0" cy="30774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19" name="TextBox 52"/>
              <p:cNvSpPr txBox="1"/>
              <p:nvPr/>
            </p:nvSpPr>
            <p:spPr>
              <a:xfrm>
                <a:off x="3322564" y="1342380"/>
                <a:ext cx="1186543" cy="332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%ax</a:t>
                </a:r>
                <a:r>
                  <a:rPr lang="en-US" sz="1100" b="1" dirty="0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(16</a:t>
                </a:r>
                <a:r>
                  <a:rPr lang="en-US" altLang="zh-CN" sz="1100" b="1" dirty="0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bits</a:t>
                </a:r>
                <a:r>
                  <a:rPr lang="en-US" sz="1100" b="1" dirty="0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)</a:t>
                </a:r>
              </a:p>
            </p:txBody>
          </p:sp>
        </p:grpSp>
        <p:sp>
          <p:nvSpPr>
            <p:cNvPr id="23" name="TextBox 60"/>
            <p:cNvSpPr txBox="1"/>
            <p:nvPr/>
          </p:nvSpPr>
          <p:spPr>
            <a:xfrm>
              <a:off x="4550263" y="1129050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%ah</a:t>
              </a:r>
              <a:r>
                <a:rPr lang="en-US" sz="12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(</a:t>
              </a:r>
              <a:r>
                <a:rPr lang="en-US" altLang="zh-CN" sz="12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8bits)</a:t>
              </a:r>
              <a:endParaRPr lang="en-US" sz="1400" b="1" dirty="0">
                <a:solidFill>
                  <a:srgbClr val="000000"/>
                </a:solidFill>
                <a:latin typeface="Courier New" pitchFamily="49" charset="0"/>
                <a:ea typeface="微软雅黑"/>
                <a:cs typeface="Courier New" pitchFamily="49" charset="0"/>
              </a:endParaRPr>
            </a:p>
          </p:txBody>
        </p:sp>
        <p:sp>
          <p:nvSpPr>
            <p:cNvPr id="27" name="TextBox 68"/>
            <p:cNvSpPr txBox="1"/>
            <p:nvPr/>
          </p:nvSpPr>
          <p:spPr>
            <a:xfrm>
              <a:off x="5923179" y="1124660"/>
              <a:ext cx="11015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%al</a:t>
              </a:r>
              <a:r>
                <a:rPr lang="en-US" altLang="zh-CN" sz="1100" b="1" dirty="0">
                  <a:solidFill>
                    <a:srgbClr val="000000"/>
                  </a:solidFill>
                  <a:latin typeface="Courier New" pitchFamily="49" charset="0"/>
                  <a:ea typeface="华文细黑" pitchFamily="2" charset="-122"/>
                  <a:cs typeface="Courier New" pitchFamily="49" charset="0"/>
                </a:rPr>
                <a:t>(8bits)</a:t>
              </a:r>
              <a:endParaRPr lang="en-US" sz="1100" b="1" dirty="0">
                <a:solidFill>
                  <a:srgbClr val="000000"/>
                </a:solidFill>
                <a:latin typeface="Courier New" pitchFamily="49" charset="0"/>
                <a:ea typeface="微软雅黑"/>
                <a:cs typeface="Courier New" pitchFamily="49" charset="0"/>
              </a:endParaRPr>
            </a:p>
          </p:txBody>
        </p:sp>
      </p:grpSp>
      <p:grpSp>
        <p:nvGrpSpPr>
          <p:cNvPr id="538" name="组合 537"/>
          <p:cNvGrpSpPr/>
          <p:nvPr/>
        </p:nvGrpSpPr>
        <p:grpSpPr>
          <a:xfrm>
            <a:off x="5684174" y="1454042"/>
            <a:ext cx="3206233" cy="984415"/>
            <a:chOff x="3883762" y="1451897"/>
            <a:chExt cx="3206233" cy="984415"/>
          </a:xfrm>
        </p:grpSpPr>
        <p:grpSp>
          <p:nvGrpSpPr>
            <p:cNvPr id="337" name="组合 336"/>
            <p:cNvGrpSpPr/>
            <p:nvPr/>
          </p:nvGrpSpPr>
          <p:grpSpPr>
            <a:xfrm>
              <a:off x="3883762" y="1461999"/>
              <a:ext cx="3206233" cy="307777"/>
              <a:chOff x="3846841" y="1348998"/>
              <a:chExt cx="3206233" cy="332213"/>
            </a:xfrm>
          </p:grpSpPr>
          <p:grpSp>
            <p:nvGrpSpPr>
              <p:cNvPr id="338" name="Group 21"/>
              <p:cNvGrpSpPr/>
              <p:nvPr/>
            </p:nvGrpSpPr>
            <p:grpSpPr>
              <a:xfrm>
                <a:off x="4405324" y="1364609"/>
                <a:ext cx="2647750" cy="279691"/>
                <a:chOff x="4495800" y="1404970"/>
                <a:chExt cx="2819400" cy="307751"/>
              </a:xfrm>
            </p:grpSpPr>
            <p:sp>
              <p:nvSpPr>
                <p:cNvPr id="340" name="Rectangle 12"/>
                <p:cNvSpPr/>
                <p:nvPr/>
              </p:nvSpPr>
              <p:spPr bwMode="auto">
                <a:xfrm>
                  <a:off x="4495800" y="1404974"/>
                  <a:ext cx="2819400" cy="307747"/>
                </a:xfrm>
                <a:prstGeom prst="rect">
                  <a:avLst/>
                </a:prstGeom>
                <a:solidFill>
                  <a:srgbClr val="99FF66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 Narrow" pitchFamily="34" charset="0"/>
                    <a:ea typeface="微软雅黑"/>
                  </a:endParaRPr>
                </a:p>
              </p:txBody>
            </p:sp>
            <p:cxnSp>
              <p:nvCxnSpPr>
                <p:cNvPr id="341" name="Straight Connector 18"/>
                <p:cNvCxnSpPr>
                  <a:stCxn id="340" idx="0"/>
                  <a:endCxn id="340" idx="2"/>
                </p:cNvCxnSpPr>
                <p:nvPr/>
              </p:nvCxnSpPr>
              <p:spPr bwMode="auto">
                <a:xfrm>
                  <a:off x="5905500" y="1404970"/>
                  <a:ext cx="0" cy="30774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339" name="TextBox 52"/>
              <p:cNvSpPr txBox="1"/>
              <p:nvPr/>
            </p:nvSpPr>
            <p:spPr>
              <a:xfrm>
                <a:off x="3846841" y="1348998"/>
                <a:ext cx="506870" cy="332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%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c</a:t>
                </a:r>
                <a:r>
                  <a:rPr lang="en-US" sz="1400" b="1" dirty="0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x</a:t>
                </a:r>
              </a:p>
            </p:txBody>
          </p:sp>
        </p:grpSp>
        <p:sp>
          <p:nvSpPr>
            <p:cNvPr id="342" name="TextBox 60"/>
            <p:cNvSpPr txBox="1"/>
            <p:nvPr/>
          </p:nvSpPr>
          <p:spPr>
            <a:xfrm>
              <a:off x="4788488" y="1451897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%</a:t>
              </a:r>
              <a:r>
                <a:rPr lang="en-US" altLang="zh-CN" sz="1400" b="1" dirty="0" err="1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c</a:t>
              </a:r>
              <a:r>
                <a:rPr lang="en-US" sz="1400" b="1" dirty="0" err="1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h</a:t>
              </a:r>
              <a:endParaRPr lang="en-US" sz="1400" b="1" dirty="0">
                <a:solidFill>
                  <a:srgbClr val="000000"/>
                </a:solidFill>
                <a:latin typeface="Courier New" pitchFamily="49" charset="0"/>
                <a:ea typeface="微软雅黑"/>
                <a:cs typeface="Courier New" pitchFamily="49" charset="0"/>
              </a:endParaRPr>
            </a:p>
          </p:txBody>
        </p:sp>
        <p:sp>
          <p:nvSpPr>
            <p:cNvPr id="343" name="TextBox 68"/>
            <p:cNvSpPr txBox="1"/>
            <p:nvPr/>
          </p:nvSpPr>
          <p:spPr>
            <a:xfrm>
              <a:off x="6169586" y="1451898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%</a:t>
              </a:r>
              <a:r>
                <a:rPr lang="en-US" altLang="zh-CN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c</a:t>
              </a: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l</a:t>
              </a:r>
            </a:p>
          </p:txBody>
        </p:sp>
        <p:grpSp>
          <p:nvGrpSpPr>
            <p:cNvPr id="347" name="组合 346"/>
            <p:cNvGrpSpPr/>
            <p:nvPr/>
          </p:nvGrpSpPr>
          <p:grpSpPr>
            <a:xfrm>
              <a:off x="3883762" y="1795267"/>
              <a:ext cx="3206233" cy="307777"/>
              <a:chOff x="3846841" y="1348998"/>
              <a:chExt cx="3206233" cy="332213"/>
            </a:xfrm>
          </p:grpSpPr>
          <p:grpSp>
            <p:nvGrpSpPr>
              <p:cNvPr id="348" name="Group 21"/>
              <p:cNvGrpSpPr/>
              <p:nvPr/>
            </p:nvGrpSpPr>
            <p:grpSpPr>
              <a:xfrm>
                <a:off x="4405324" y="1364609"/>
                <a:ext cx="2647750" cy="279691"/>
                <a:chOff x="4495800" y="1404970"/>
                <a:chExt cx="2819400" cy="307751"/>
              </a:xfrm>
            </p:grpSpPr>
            <p:sp>
              <p:nvSpPr>
                <p:cNvPr id="350" name="Rectangle 12"/>
                <p:cNvSpPr/>
                <p:nvPr/>
              </p:nvSpPr>
              <p:spPr bwMode="auto">
                <a:xfrm>
                  <a:off x="4495800" y="1404974"/>
                  <a:ext cx="2819400" cy="307747"/>
                </a:xfrm>
                <a:prstGeom prst="rect">
                  <a:avLst/>
                </a:prstGeom>
                <a:solidFill>
                  <a:srgbClr val="99FF66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 Narrow" pitchFamily="34" charset="0"/>
                    <a:ea typeface="微软雅黑"/>
                  </a:endParaRPr>
                </a:p>
              </p:txBody>
            </p:sp>
            <p:cxnSp>
              <p:nvCxnSpPr>
                <p:cNvPr id="351" name="Straight Connector 18"/>
                <p:cNvCxnSpPr>
                  <a:stCxn id="350" idx="0"/>
                  <a:endCxn id="350" idx="2"/>
                </p:cNvCxnSpPr>
                <p:nvPr/>
              </p:nvCxnSpPr>
              <p:spPr bwMode="auto">
                <a:xfrm>
                  <a:off x="5905500" y="1404970"/>
                  <a:ext cx="0" cy="30774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349" name="TextBox 52"/>
              <p:cNvSpPr txBox="1"/>
              <p:nvPr/>
            </p:nvSpPr>
            <p:spPr>
              <a:xfrm>
                <a:off x="3846841" y="1348998"/>
                <a:ext cx="506870" cy="332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%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d</a:t>
                </a:r>
                <a:r>
                  <a:rPr lang="en-US" sz="1400" b="1" dirty="0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x</a:t>
                </a:r>
              </a:p>
            </p:txBody>
          </p:sp>
        </p:grpSp>
        <p:sp>
          <p:nvSpPr>
            <p:cNvPr id="352" name="TextBox 60"/>
            <p:cNvSpPr txBox="1"/>
            <p:nvPr/>
          </p:nvSpPr>
          <p:spPr>
            <a:xfrm>
              <a:off x="4788488" y="1785165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%</a:t>
              </a:r>
              <a:r>
                <a:rPr lang="en-US" altLang="zh-CN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d</a:t>
              </a: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h</a:t>
              </a:r>
            </a:p>
          </p:txBody>
        </p:sp>
        <p:sp>
          <p:nvSpPr>
            <p:cNvPr id="353" name="TextBox 68"/>
            <p:cNvSpPr txBox="1"/>
            <p:nvPr/>
          </p:nvSpPr>
          <p:spPr>
            <a:xfrm>
              <a:off x="6169586" y="1785166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%</a:t>
              </a:r>
              <a:r>
                <a:rPr lang="en-US" altLang="zh-CN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d</a:t>
              </a: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l</a:t>
              </a:r>
            </a:p>
          </p:txBody>
        </p:sp>
        <p:grpSp>
          <p:nvGrpSpPr>
            <p:cNvPr id="357" name="组合 356"/>
            <p:cNvGrpSpPr/>
            <p:nvPr/>
          </p:nvGrpSpPr>
          <p:grpSpPr>
            <a:xfrm>
              <a:off x="3883762" y="2128535"/>
              <a:ext cx="3206233" cy="307777"/>
              <a:chOff x="3846841" y="1348998"/>
              <a:chExt cx="3206233" cy="332213"/>
            </a:xfrm>
          </p:grpSpPr>
          <p:grpSp>
            <p:nvGrpSpPr>
              <p:cNvPr id="358" name="Group 21"/>
              <p:cNvGrpSpPr/>
              <p:nvPr/>
            </p:nvGrpSpPr>
            <p:grpSpPr>
              <a:xfrm>
                <a:off x="4405324" y="1364609"/>
                <a:ext cx="2647750" cy="279691"/>
                <a:chOff x="4495800" y="1404970"/>
                <a:chExt cx="2819400" cy="307751"/>
              </a:xfrm>
            </p:grpSpPr>
            <p:sp>
              <p:nvSpPr>
                <p:cNvPr id="360" name="Rectangle 12"/>
                <p:cNvSpPr/>
                <p:nvPr/>
              </p:nvSpPr>
              <p:spPr bwMode="auto">
                <a:xfrm>
                  <a:off x="4495800" y="1404974"/>
                  <a:ext cx="2819400" cy="307747"/>
                </a:xfrm>
                <a:prstGeom prst="rect">
                  <a:avLst/>
                </a:prstGeom>
                <a:solidFill>
                  <a:srgbClr val="99FF66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 Narrow" pitchFamily="34" charset="0"/>
                    <a:ea typeface="微软雅黑"/>
                  </a:endParaRPr>
                </a:p>
              </p:txBody>
            </p:sp>
            <p:cxnSp>
              <p:nvCxnSpPr>
                <p:cNvPr id="361" name="Straight Connector 18"/>
                <p:cNvCxnSpPr>
                  <a:stCxn id="360" idx="0"/>
                  <a:endCxn id="360" idx="2"/>
                </p:cNvCxnSpPr>
                <p:nvPr/>
              </p:nvCxnSpPr>
              <p:spPr bwMode="auto">
                <a:xfrm>
                  <a:off x="5905500" y="1404970"/>
                  <a:ext cx="0" cy="30774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359" name="TextBox 52"/>
              <p:cNvSpPr txBox="1"/>
              <p:nvPr/>
            </p:nvSpPr>
            <p:spPr>
              <a:xfrm>
                <a:off x="3846841" y="1348998"/>
                <a:ext cx="506870" cy="332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b</a:t>
                </a:r>
                <a:r>
                  <a:rPr lang="en-US" sz="1400" b="1" dirty="0" err="1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x</a:t>
                </a:r>
                <a:endPara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endParaRPr>
              </a:p>
            </p:txBody>
          </p:sp>
        </p:grpSp>
        <p:sp>
          <p:nvSpPr>
            <p:cNvPr id="362" name="TextBox 60"/>
            <p:cNvSpPr txBox="1"/>
            <p:nvPr/>
          </p:nvSpPr>
          <p:spPr>
            <a:xfrm>
              <a:off x="4799046" y="2125014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%</a:t>
              </a:r>
              <a:r>
                <a:rPr lang="en-US" altLang="zh-CN" sz="1400" b="1" dirty="0" err="1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b</a:t>
              </a:r>
              <a:r>
                <a:rPr lang="en-US" sz="1400" b="1" dirty="0" err="1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h</a:t>
              </a:r>
              <a:endParaRPr lang="en-US" sz="1400" b="1" dirty="0">
                <a:solidFill>
                  <a:srgbClr val="000000"/>
                </a:solidFill>
                <a:latin typeface="Courier New" pitchFamily="49" charset="0"/>
                <a:ea typeface="微软雅黑"/>
                <a:cs typeface="Courier New" pitchFamily="49" charset="0"/>
              </a:endParaRPr>
            </a:p>
          </p:txBody>
        </p:sp>
        <p:sp>
          <p:nvSpPr>
            <p:cNvPr id="363" name="TextBox 68"/>
            <p:cNvSpPr txBox="1"/>
            <p:nvPr/>
          </p:nvSpPr>
          <p:spPr>
            <a:xfrm>
              <a:off x="6169586" y="2118434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%</a:t>
              </a:r>
              <a:r>
                <a:rPr lang="en-US" altLang="zh-CN" sz="1400" b="1" dirty="0" err="1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b</a:t>
              </a:r>
              <a:r>
                <a:rPr lang="en-US" sz="1400" b="1" dirty="0" err="1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l</a:t>
              </a:r>
              <a:endParaRPr lang="en-US" sz="1400" b="1" dirty="0">
                <a:solidFill>
                  <a:srgbClr val="000000"/>
                </a:solidFill>
                <a:latin typeface="Courier New" pitchFamily="49" charset="0"/>
                <a:ea typeface="微软雅黑"/>
                <a:cs typeface="Courier New" pitchFamily="49" charset="0"/>
              </a:endParaRPr>
            </a:p>
          </p:txBody>
        </p:sp>
      </p:grpSp>
      <p:grpSp>
        <p:nvGrpSpPr>
          <p:cNvPr id="539" name="组合 538"/>
          <p:cNvGrpSpPr/>
          <p:nvPr/>
        </p:nvGrpSpPr>
        <p:grpSpPr>
          <a:xfrm>
            <a:off x="6242656" y="2443470"/>
            <a:ext cx="2647750" cy="1327205"/>
            <a:chOff x="4442245" y="2441325"/>
            <a:chExt cx="2647750" cy="1327205"/>
          </a:xfrm>
        </p:grpSpPr>
        <p:grpSp>
          <p:nvGrpSpPr>
            <p:cNvPr id="533" name="组合 532"/>
            <p:cNvGrpSpPr/>
            <p:nvPr/>
          </p:nvGrpSpPr>
          <p:grpSpPr>
            <a:xfrm>
              <a:off x="4442245" y="2441325"/>
              <a:ext cx="2647750" cy="307777"/>
              <a:chOff x="4442245" y="2441325"/>
              <a:chExt cx="2647750" cy="307777"/>
            </a:xfrm>
          </p:grpSpPr>
          <p:sp>
            <p:nvSpPr>
              <p:cNvPr id="370" name="Rectangle 12"/>
              <p:cNvSpPr/>
              <p:nvPr/>
            </p:nvSpPr>
            <p:spPr bwMode="auto">
              <a:xfrm>
                <a:off x="4442245" y="2476268"/>
                <a:ext cx="2647750" cy="259115"/>
              </a:xfrm>
              <a:prstGeom prst="rect">
                <a:avLst/>
              </a:prstGeom>
              <a:solidFill>
                <a:srgbClr val="99FF6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000000"/>
                  </a:solidFill>
                  <a:latin typeface="Arial Narrow" pitchFamily="34" charset="0"/>
                  <a:ea typeface="微软雅黑"/>
                </a:endParaRPr>
              </a:p>
            </p:txBody>
          </p:sp>
          <p:sp>
            <p:nvSpPr>
              <p:cNvPr id="369" name="TextBox 52"/>
              <p:cNvSpPr txBox="1"/>
              <p:nvPr/>
            </p:nvSpPr>
            <p:spPr>
              <a:xfrm>
                <a:off x="5475619" y="2441325"/>
                <a:ext cx="506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si</a:t>
                </a:r>
                <a:endPara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endParaRPr>
              </a:p>
            </p:txBody>
          </p:sp>
        </p:grpSp>
        <p:grpSp>
          <p:nvGrpSpPr>
            <p:cNvPr id="532" name="组合 531"/>
            <p:cNvGrpSpPr/>
            <p:nvPr/>
          </p:nvGrpSpPr>
          <p:grpSpPr>
            <a:xfrm>
              <a:off x="4442245" y="2788541"/>
              <a:ext cx="2647750" cy="307777"/>
              <a:chOff x="4442245" y="2788541"/>
              <a:chExt cx="2647750" cy="307777"/>
            </a:xfrm>
          </p:grpSpPr>
          <p:sp>
            <p:nvSpPr>
              <p:cNvPr id="380" name="Rectangle 12"/>
              <p:cNvSpPr/>
              <p:nvPr/>
            </p:nvSpPr>
            <p:spPr bwMode="auto">
              <a:xfrm>
                <a:off x="4442245" y="2809535"/>
                <a:ext cx="2647750" cy="259115"/>
              </a:xfrm>
              <a:prstGeom prst="rect">
                <a:avLst/>
              </a:prstGeom>
              <a:solidFill>
                <a:srgbClr val="99FF6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000000"/>
                  </a:solidFill>
                  <a:latin typeface="Arial Narrow" pitchFamily="34" charset="0"/>
                  <a:ea typeface="微软雅黑"/>
                </a:endParaRPr>
              </a:p>
            </p:txBody>
          </p:sp>
          <p:sp>
            <p:nvSpPr>
              <p:cNvPr id="379" name="TextBox 52"/>
              <p:cNvSpPr txBox="1"/>
              <p:nvPr/>
            </p:nvSpPr>
            <p:spPr>
              <a:xfrm>
                <a:off x="5489615" y="2788541"/>
                <a:ext cx="506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%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di</a:t>
                </a:r>
                <a:endPara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endParaRPr>
              </a:p>
            </p:txBody>
          </p:sp>
        </p:grpSp>
        <p:grpSp>
          <p:nvGrpSpPr>
            <p:cNvPr id="528" name="组合 527"/>
            <p:cNvGrpSpPr/>
            <p:nvPr/>
          </p:nvGrpSpPr>
          <p:grpSpPr>
            <a:xfrm>
              <a:off x="4442245" y="3128658"/>
              <a:ext cx="2647750" cy="307777"/>
              <a:chOff x="4442245" y="3128658"/>
              <a:chExt cx="2647750" cy="307777"/>
            </a:xfrm>
          </p:grpSpPr>
          <p:sp>
            <p:nvSpPr>
              <p:cNvPr id="390" name="Rectangle 12"/>
              <p:cNvSpPr/>
              <p:nvPr/>
            </p:nvSpPr>
            <p:spPr bwMode="auto">
              <a:xfrm>
                <a:off x="4442245" y="3142804"/>
                <a:ext cx="2647750" cy="259115"/>
              </a:xfrm>
              <a:prstGeom prst="rect">
                <a:avLst/>
              </a:prstGeom>
              <a:solidFill>
                <a:srgbClr val="99FF6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000000"/>
                  </a:solidFill>
                  <a:latin typeface="Arial Narrow" pitchFamily="34" charset="0"/>
                  <a:ea typeface="微软雅黑"/>
                </a:endParaRPr>
              </a:p>
            </p:txBody>
          </p:sp>
          <p:sp>
            <p:nvSpPr>
              <p:cNvPr id="389" name="TextBox 52"/>
              <p:cNvSpPr txBox="1"/>
              <p:nvPr/>
            </p:nvSpPr>
            <p:spPr>
              <a:xfrm>
                <a:off x="5508071" y="3128658"/>
                <a:ext cx="506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sp</a:t>
                </a:r>
                <a:endPara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endParaRPr>
              </a:p>
            </p:txBody>
          </p:sp>
        </p:grpSp>
        <p:grpSp>
          <p:nvGrpSpPr>
            <p:cNvPr id="527" name="组合 526"/>
            <p:cNvGrpSpPr/>
            <p:nvPr/>
          </p:nvGrpSpPr>
          <p:grpSpPr>
            <a:xfrm>
              <a:off x="4442245" y="3460753"/>
              <a:ext cx="2647750" cy="307777"/>
              <a:chOff x="4442245" y="3460753"/>
              <a:chExt cx="2647750" cy="307777"/>
            </a:xfrm>
          </p:grpSpPr>
          <p:sp>
            <p:nvSpPr>
              <p:cNvPr id="400" name="Rectangle 12"/>
              <p:cNvSpPr/>
              <p:nvPr/>
            </p:nvSpPr>
            <p:spPr bwMode="auto">
              <a:xfrm>
                <a:off x="4442245" y="3476072"/>
                <a:ext cx="2647750" cy="259115"/>
              </a:xfrm>
              <a:prstGeom prst="rect">
                <a:avLst/>
              </a:prstGeom>
              <a:solidFill>
                <a:srgbClr val="99FF6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000000"/>
                  </a:solidFill>
                  <a:latin typeface="Arial Narrow" pitchFamily="34" charset="0"/>
                  <a:ea typeface="微软雅黑"/>
                </a:endParaRPr>
              </a:p>
            </p:txBody>
          </p:sp>
          <p:sp>
            <p:nvSpPr>
              <p:cNvPr id="399" name="TextBox 52"/>
              <p:cNvSpPr txBox="1"/>
              <p:nvPr/>
            </p:nvSpPr>
            <p:spPr>
              <a:xfrm>
                <a:off x="5508071" y="3460753"/>
                <a:ext cx="506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bp</a:t>
                </a:r>
                <a:endPara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endParaRPr>
              </a:p>
            </p:txBody>
          </p:sp>
        </p:grpSp>
      </p:grpSp>
      <p:grpSp>
        <p:nvGrpSpPr>
          <p:cNvPr id="540" name="组合 539"/>
          <p:cNvGrpSpPr/>
          <p:nvPr/>
        </p:nvGrpSpPr>
        <p:grpSpPr>
          <a:xfrm>
            <a:off x="6238042" y="3983511"/>
            <a:ext cx="2647750" cy="653431"/>
            <a:chOff x="4437631" y="3981366"/>
            <a:chExt cx="2647750" cy="653431"/>
          </a:xfrm>
        </p:grpSpPr>
        <p:grpSp>
          <p:nvGrpSpPr>
            <p:cNvPr id="525" name="组合 524"/>
            <p:cNvGrpSpPr/>
            <p:nvPr/>
          </p:nvGrpSpPr>
          <p:grpSpPr>
            <a:xfrm>
              <a:off x="4437631" y="3981366"/>
              <a:ext cx="2647750" cy="307777"/>
              <a:chOff x="4437631" y="3981366"/>
              <a:chExt cx="2647750" cy="307777"/>
            </a:xfrm>
          </p:grpSpPr>
          <p:sp>
            <p:nvSpPr>
              <p:cNvPr id="410" name="Rectangle 12"/>
              <p:cNvSpPr/>
              <p:nvPr/>
            </p:nvSpPr>
            <p:spPr bwMode="auto">
              <a:xfrm>
                <a:off x="4437631" y="4019824"/>
                <a:ext cx="2647750" cy="259114"/>
              </a:xfrm>
              <a:prstGeom prst="rect">
                <a:avLst/>
              </a:prstGeom>
              <a:solidFill>
                <a:srgbClr val="99FF6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000000"/>
                  </a:solidFill>
                  <a:latin typeface="Arial Narrow" pitchFamily="34" charset="0"/>
                  <a:ea typeface="微软雅黑"/>
                </a:endParaRPr>
              </a:p>
            </p:txBody>
          </p:sp>
          <p:sp>
            <p:nvSpPr>
              <p:cNvPr id="412" name="TextBox 60"/>
              <p:cNvSpPr txBox="1"/>
              <p:nvPr/>
            </p:nvSpPr>
            <p:spPr>
              <a:xfrm>
                <a:off x="5543316" y="3981366"/>
                <a:ext cx="3994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ip</a:t>
                </a:r>
                <a:endPara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endParaRPr>
              </a:p>
            </p:txBody>
          </p:sp>
        </p:grpSp>
        <p:grpSp>
          <p:nvGrpSpPr>
            <p:cNvPr id="526" name="组合 525"/>
            <p:cNvGrpSpPr/>
            <p:nvPr/>
          </p:nvGrpSpPr>
          <p:grpSpPr>
            <a:xfrm>
              <a:off x="4437631" y="4327020"/>
              <a:ext cx="2647750" cy="307777"/>
              <a:chOff x="4437631" y="4327020"/>
              <a:chExt cx="2647750" cy="307777"/>
            </a:xfrm>
          </p:grpSpPr>
          <p:sp>
            <p:nvSpPr>
              <p:cNvPr id="420" name="Rectangle 12"/>
              <p:cNvSpPr/>
              <p:nvPr/>
            </p:nvSpPr>
            <p:spPr bwMode="auto">
              <a:xfrm>
                <a:off x="4437631" y="4353097"/>
                <a:ext cx="2647750" cy="259115"/>
              </a:xfrm>
              <a:prstGeom prst="rect">
                <a:avLst/>
              </a:prstGeom>
              <a:solidFill>
                <a:srgbClr val="99FF6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000000"/>
                  </a:solidFill>
                  <a:latin typeface="Arial Narrow" pitchFamily="34" charset="0"/>
                  <a:ea typeface="微软雅黑"/>
                </a:endParaRPr>
              </a:p>
            </p:txBody>
          </p:sp>
          <p:sp>
            <p:nvSpPr>
              <p:cNvPr id="422" name="TextBox 60"/>
              <p:cNvSpPr txBox="1"/>
              <p:nvPr/>
            </p:nvSpPr>
            <p:spPr>
              <a:xfrm>
                <a:off x="5457332" y="4327020"/>
                <a:ext cx="7216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flags</a:t>
                </a:r>
                <a:endPara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endParaRPr>
              </a:p>
            </p:txBody>
          </p:sp>
        </p:grpSp>
      </p:grpSp>
      <p:grpSp>
        <p:nvGrpSpPr>
          <p:cNvPr id="534" name="组合 533"/>
          <p:cNvGrpSpPr/>
          <p:nvPr/>
        </p:nvGrpSpPr>
        <p:grpSpPr>
          <a:xfrm>
            <a:off x="6277333" y="4873652"/>
            <a:ext cx="2647750" cy="307777"/>
            <a:chOff x="4476922" y="4871507"/>
            <a:chExt cx="2647750" cy="307777"/>
          </a:xfrm>
        </p:grpSpPr>
        <p:sp>
          <p:nvSpPr>
            <p:cNvPr id="429" name="Rectangle 12"/>
            <p:cNvSpPr/>
            <p:nvPr/>
          </p:nvSpPr>
          <p:spPr bwMode="auto">
            <a:xfrm>
              <a:off x="4476922" y="4890023"/>
              <a:ext cx="2647750" cy="259114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Arial Narrow" pitchFamily="34" charset="0"/>
                <a:ea typeface="微软雅黑"/>
              </a:endParaRPr>
            </a:p>
          </p:txBody>
        </p:sp>
        <p:sp>
          <p:nvSpPr>
            <p:cNvPr id="428" name="TextBox 52"/>
            <p:cNvSpPr txBox="1"/>
            <p:nvPr/>
          </p:nvSpPr>
          <p:spPr>
            <a:xfrm>
              <a:off x="5081147" y="4871507"/>
              <a:ext cx="1595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CS(</a:t>
              </a:r>
              <a:r>
                <a:rPr lang="zh-CN" altLang="en-US" sz="11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代码段</a:t>
              </a: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)</a:t>
              </a:r>
              <a:r>
                <a:rPr lang="en-US" sz="11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16</a:t>
              </a:r>
              <a:r>
                <a:rPr lang="en-US" altLang="zh-CN" sz="11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bits</a:t>
              </a:r>
              <a:endParaRPr lang="en-US" sz="1400" b="1" dirty="0">
                <a:solidFill>
                  <a:srgbClr val="000000"/>
                </a:solidFill>
                <a:latin typeface="Courier New" pitchFamily="49" charset="0"/>
                <a:ea typeface="微软雅黑"/>
                <a:cs typeface="Courier New" pitchFamily="49" charset="0"/>
              </a:endParaRPr>
            </a:p>
          </p:txBody>
        </p:sp>
      </p:grpSp>
      <p:grpSp>
        <p:nvGrpSpPr>
          <p:cNvPr id="489" name="组合 488"/>
          <p:cNvGrpSpPr/>
          <p:nvPr/>
        </p:nvGrpSpPr>
        <p:grpSpPr>
          <a:xfrm>
            <a:off x="6277333" y="5140104"/>
            <a:ext cx="2647750" cy="307777"/>
            <a:chOff x="4405324" y="1330306"/>
            <a:chExt cx="2647750" cy="332214"/>
          </a:xfrm>
          <a:solidFill>
            <a:srgbClr val="FFC000"/>
          </a:solidFill>
        </p:grpSpPr>
        <p:sp>
          <p:nvSpPr>
            <p:cNvPr id="490" name="Rectangle 12"/>
            <p:cNvSpPr/>
            <p:nvPr/>
          </p:nvSpPr>
          <p:spPr bwMode="auto">
            <a:xfrm>
              <a:off x="4405324" y="1364611"/>
              <a:ext cx="2647750" cy="279687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Arial Narrow" pitchFamily="34" charset="0"/>
                <a:ea typeface="微软雅黑"/>
              </a:endParaRPr>
            </a:p>
          </p:txBody>
        </p:sp>
        <p:sp>
          <p:nvSpPr>
            <p:cNvPr id="491" name="TextBox 52"/>
            <p:cNvSpPr txBox="1"/>
            <p:nvPr/>
          </p:nvSpPr>
          <p:spPr>
            <a:xfrm>
              <a:off x="5221668" y="1330306"/>
              <a:ext cx="1037463" cy="332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S</a:t>
              </a: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S(</a:t>
              </a:r>
              <a:r>
                <a:rPr lang="zh-CN" altLang="en-US" sz="11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堆栈段</a:t>
              </a: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)</a:t>
              </a:r>
            </a:p>
          </p:txBody>
        </p:sp>
      </p:grpSp>
      <p:grpSp>
        <p:nvGrpSpPr>
          <p:cNvPr id="492" name="组合 491"/>
          <p:cNvGrpSpPr/>
          <p:nvPr/>
        </p:nvGrpSpPr>
        <p:grpSpPr>
          <a:xfrm>
            <a:off x="6277333" y="5431000"/>
            <a:ext cx="2647750" cy="307777"/>
            <a:chOff x="4405324" y="1342369"/>
            <a:chExt cx="2647750" cy="332214"/>
          </a:xfrm>
          <a:solidFill>
            <a:srgbClr val="FFC000"/>
          </a:solidFill>
        </p:grpSpPr>
        <p:sp>
          <p:nvSpPr>
            <p:cNvPr id="493" name="Rectangle 12"/>
            <p:cNvSpPr/>
            <p:nvPr/>
          </p:nvSpPr>
          <p:spPr bwMode="auto">
            <a:xfrm>
              <a:off x="4405324" y="1364611"/>
              <a:ext cx="2647750" cy="279687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Arial Narrow" pitchFamily="34" charset="0"/>
                <a:ea typeface="微软雅黑"/>
              </a:endParaRPr>
            </a:p>
          </p:txBody>
        </p:sp>
        <p:sp>
          <p:nvSpPr>
            <p:cNvPr id="494" name="TextBox 52"/>
            <p:cNvSpPr txBox="1"/>
            <p:nvPr/>
          </p:nvSpPr>
          <p:spPr>
            <a:xfrm>
              <a:off x="5226282" y="1342369"/>
              <a:ext cx="1075936" cy="332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D</a:t>
              </a: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S(</a:t>
              </a:r>
              <a:r>
                <a:rPr lang="zh-CN" altLang="en-US" sz="11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数据段</a:t>
              </a: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)</a:t>
              </a:r>
            </a:p>
          </p:txBody>
        </p:sp>
      </p:grpSp>
      <p:grpSp>
        <p:nvGrpSpPr>
          <p:cNvPr id="495" name="组合 494"/>
          <p:cNvGrpSpPr/>
          <p:nvPr/>
        </p:nvGrpSpPr>
        <p:grpSpPr>
          <a:xfrm>
            <a:off x="6277333" y="5706994"/>
            <a:ext cx="2647750" cy="307777"/>
            <a:chOff x="4405324" y="1338347"/>
            <a:chExt cx="2647750" cy="332214"/>
          </a:xfrm>
          <a:solidFill>
            <a:srgbClr val="FFC000"/>
          </a:solidFill>
        </p:grpSpPr>
        <p:sp>
          <p:nvSpPr>
            <p:cNvPr id="496" name="Rectangle 12"/>
            <p:cNvSpPr/>
            <p:nvPr/>
          </p:nvSpPr>
          <p:spPr bwMode="auto">
            <a:xfrm>
              <a:off x="4405324" y="1364611"/>
              <a:ext cx="2647750" cy="279687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Arial Narrow" pitchFamily="34" charset="0"/>
                <a:ea typeface="微软雅黑"/>
              </a:endParaRPr>
            </a:p>
          </p:txBody>
        </p:sp>
        <p:sp>
          <p:nvSpPr>
            <p:cNvPr id="497" name="TextBox 52"/>
            <p:cNvSpPr txBox="1"/>
            <p:nvPr/>
          </p:nvSpPr>
          <p:spPr>
            <a:xfrm>
              <a:off x="5230896" y="1338347"/>
              <a:ext cx="1075936" cy="332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E</a:t>
              </a: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S(</a:t>
              </a:r>
              <a:r>
                <a:rPr lang="zh-CN" altLang="en-US" sz="11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附加段</a:t>
              </a: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)</a:t>
              </a:r>
            </a:p>
          </p:txBody>
        </p:sp>
      </p:grpSp>
      <p:grpSp>
        <p:nvGrpSpPr>
          <p:cNvPr id="498" name="组合 497"/>
          <p:cNvGrpSpPr/>
          <p:nvPr/>
        </p:nvGrpSpPr>
        <p:grpSpPr>
          <a:xfrm>
            <a:off x="6277333" y="5982989"/>
            <a:ext cx="2647750" cy="307777"/>
            <a:chOff x="4405324" y="1334326"/>
            <a:chExt cx="2647750" cy="332214"/>
          </a:xfrm>
          <a:solidFill>
            <a:srgbClr val="FFC000"/>
          </a:solidFill>
        </p:grpSpPr>
        <p:sp>
          <p:nvSpPr>
            <p:cNvPr id="499" name="Rectangle 12"/>
            <p:cNvSpPr/>
            <p:nvPr/>
          </p:nvSpPr>
          <p:spPr bwMode="auto">
            <a:xfrm>
              <a:off x="4405324" y="1364611"/>
              <a:ext cx="2647750" cy="279687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Arial Narrow" pitchFamily="34" charset="0"/>
                <a:ea typeface="微软雅黑"/>
              </a:endParaRPr>
            </a:p>
          </p:txBody>
        </p:sp>
        <p:sp>
          <p:nvSpPr>
            <p:cNvPr id="500" name="TextBox 52"/>
            <p:cNvSpPr txBox="1"/>
            <p:nvPr/>
          </p:nvSpPr>
          <p:spPr>
            <a:xfrm>
              <a:off x="5224309" y="1334326"/>
              <a:ext cx="1037463" cy="332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F</a:t>
              </a: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S(</a:t>
              </a:r>
              <a:r>
                <a:rPr lang="zh-CN" altLang="en-US" sz="11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附加段</a:t>
              </a: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)</a:t>
              </a:r>
            </a:p>
          </p:txBody>
        </p:sp>
      </p:grpSp>
      <p:grpSp>
        <p:nvGrpSpPr>
          <p:cNvPr id="501" name="组合 500"/>
          <p:cNvGrpSpPr/>
          <p:nvPr/>
        </p:nvGrpSpPr>
        <p:grpSpPr>
          <a:xfrm>
            <a:off x="6277333" y="6262868"/>
            <a:ext cx="2647750" cy="307777"/>
            <a:chOff x="4405324" y="1334498"/>
            <a:chExt cx="2647750" cy="332214"/>
          </a:xfrm>
          <a:solidFill>
            <a:srgbClr val="FFC000"/>
          </a:solidFill>
        </p:grpSpPr>
        <p:sp>
          <p:nvSpPr>
            <p:cNvPr id="502" name="Rectangle 12"/>
            <p:cNvSpPr/>
            <p:nvPr/>
          </p:nvSpPr>
          <p:spPr bwMode="auto">
            <a:xfrm>
              <a:off x="4405324" y="1364611"/>
              <a:ext cx="2647750" cy="279687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Arial Narrow" pitchFamily="34" charset="0"/>
                <a:ea typeface="微软雅黑"/>
              </a:endParaRPr>
            </a:p>
          </p:txBody>
        </p:sp>
        <p:sp>
          <p:nvSpPr>
            <p:cNvPr id="503" name="TextBox 52"/>
            <p:cNvSpPr txBox="1"/>
            <p:nvPr/>
          </p:nvSpPr>
          <p:spPr>
            <a:xfrm>
              <a:off x="5219695" y="1334498"/>
              <a:ext cx="1037463" cy="332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G</a:t>
              </a: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S(</a:t>
              </a:r>
              <a:r>
                <a:rPr lang="zh-CN" altLang="en-US" sz="11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附加段</a:t>
              </a: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)</a:t>
              </a:r>
            </a:p>
          </p:txBody>
        </p:sp>
      </p:grpSp>
      <p:sp>
        <p:nvSpPr>
          <p:cNvPr id="516" name="Text Box 5"/>
          <p:cNvSpPr txBox="1">
            <a:spLocks noChangeArrowheads="1"/>
          </p:cNvSpPr>
          <p:nvPr/>
        </p:nvSpPr>
        <p:spPr bwMode="auto">
          <a:xfrm>
            <a:off x="1544442" y="5121534"/>
            <a:ext cx="367379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en-US" altLang="zh-CN" dirty="0"/>
              <a:t>8</a:t>
            </a:r>
            <a:r>
              <a:rPr lang="zh-CN" altLang="en-US" dirty="0"/>
              <a:t>个通用寄存器（</a:t>
            </a:r>
            <a:r>
              <a:rPr lang="en-US" altLang="zh-CN" dirty="0"/>
              <a:t>3</a:t>
            </a:r>
            <a:r>
              <a:rPr lang="zh-CN" altLang="en-US" dirty="0"/>
              <a:t>位地址）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zh-CN" altLang="en-US" dirty="0"/>
              <a:t>两个专用寄存器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en-US" altLang="zh-CN" dirty="0"/>
              <a:t>6</a:t>
            </a:r>
            <a:r>
              <a:rPr lang="zh-CN" altLang="en-US" dirty="0"/>
              <a:t>个段寄存器</a:t>
            </a:r>
          </a:p>
        </p:txBody>
      </p:sp>
    </p:spTree>
    <p:extLst>
      <p:ext uri="{BB962C8B-B14F-4D97-AF65-F5344CB8AC3E}">
        <p14:creationId xmlns:p14="http://schemas.microsoft.com/office/powerpoint/2010/main" val="26836212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PDP-11</a:t>
            </a:r>
            <a:r>
              <a:rPr lang="zh-CN" altLang="en-US" dirty="0"/>
              <a:t>寻址方式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3" y="5665236"/>
            <a:ext cx="11704177" cy="951464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Courier New Bold" panose="02070609020205020404" pitchFamily="49" charset="0"/>
                <a:cs typeface="Courier New Bold" panose="02070609020205020404" pitchFamily="49" charset="0"/>
              </a:rPr>
              <a:t>MOV R1,</a:t>
            </a:r>
            <a:r>
              <a:rPr lang="en-US" altLang="zh-CN" sz="2400" dirty="0">
                <a:solidFill>
                  <a:srgbClr val="0000FF"/>
                </a:solidFill>
                <a:latin typeface="Courier New Bold" panose="02070609020205020404" pitchFamily="49" charset="0"/>
                <a:cs typeface="Courier New Bold" panose="02070609020205020404" pitchFamily="49" charset="0"/>
              </a:rPr>
              <a:t>(R0)</a:t>
            </a:r>
            <a:r>
              <a:rPr lang="en-US" altLang="zh-CN" sz="2400" dirty="0">
                <a:solidFill>
                  <a:srgbClr val="C00000"/>
                </a:solidFill>
                <a:latin typeface="Courier New Bold" panose="02070609020205020404" pitchFamily="49" charset="0"/>
                <a:cs typeface="Courier New Bold" panose="02070609020205020404" pitchFamily="49" charset="0"/>
              </a:rPr>
              <a:t>    MOV (R0)+,</a:t>
            </a:r>
            <a:r>
              <a:rPr lang="en-US" altLang="zh-CN" sz="2400" dirty="0">
                <a:solidFill>
                  <a:srgbClr val="0000FF"/>
                </a:solidFill>
                <a:latin typeface="Courier New Bold" panose="02070609020205020404" pitchFamily="49" charset="0"/>
                <a:cs typeface="Courier New Bold" panose="02070609020205020404" pitchFamily="49" charset="0"/>
              </a:rPr>
              <a:t>−(SP)    </a:t>
            </a:r>
            <a:r>
              <a:rPr lang="en-US" altLang="zh-CN" sz="2400" dirty="0">
                <a:solidFill>
                  <a:srgbClr val="C00000"/>
                </a:solidFill>
                <a:latin typeface="Courier New Bold" panose="02070609020205020404" pitchFamily="49" charset="0"/>
                <a:cs typeface="Courier New Bold" panose="02070609020205020404" pitchFamily="49" charset="0"/>
              </a:rPr>
              <a:t>ADD @1000(R2),</a:t>
            </a:r>
            <a:r>
              <a:rPr lang="en-US" altLang="zh-CN" sz="2400" dirty="0">
                <a:solidFill>
                  <a:srgbClr val="0000FF"/>
                </a:solidFill>
                <a:latin typeface="Courier New Bold" panose="02070609020205020404" pitchFamily="49" charset="0"/>
                <a:cs typeface="Courier New Bold" panose="02070609020205020404" pitchFamily="49" charset="0"/>
              </a:rPr>
              <a:t>200(R1)</a:t>
            </a:r>
          </a:p>
        </p:txBody>
      </p:sp>
      <p:graphicFrame>
        <p:nvGraphicFramePr>
          <p:cNvPr id="4" name="内容占位符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6660439"/>
              </p:ext>
            </p:extLst>
          </p:nvPr>
        </p:nvGraphicFramePr>
        <p:xfrm>
          <a:off x="487822" y="1000699"/>
          <a:ext cx="11222095" cy="447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076">
                  <a:extLst>
                    <a:ext uri="{9D8B030D-6E8A-4147-A177-3AD203B41FA5}">
                      <a16:colId xmlns:a16="http://schemas.microsoft.com/office/drawing/2014/main" val="3388457383"/>
                    </a:ext>
                  </a:extLst>
                </a:gridCol>
                <a:gridCol w="1651518">
                  <a:extLst>
                    <a:ext uri="{9D8B030D-6E8A-4147-A177-3AD203B41FA5}">
                      <a16:colId xmlns:a16="http://schemas.microsoft.com/office/drawing/2014/main" val="334949915"/>
                    </a:ext>
                  </a:extLst>
                </a:gridCol>
                <a:gridCol w="1753533">
                  <a:extLst>
                    <a:ext uri="{9D8B030D-6E8A-4147-A177-3AD203B41FA5}">
                      <a16:colId xmlns:a16="http://schemas.microsoft.com/office/drawing/2014/main" val="484510968"/>
                    </a:ext>
                  </a:extLst>
                </a:gridCol>
                <a:gridCol w="6811968">
                  <a:extLst>
                    <a:ext uri="{9D8B030D-6E8A-4147-A177-3AD203B41FA5}">
                      <a16:colId xmlns:a16="http://schemas.microsoft.com/office/drawing/2014/main" val="2514347823"/>
                    </a:ext>
                  </a:extLst>
                </a:gridCol>
              </a:tblGrid>
              <a:tr h="49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+mn-ea"/>
                          <a:ea typeface="+mn-ea"/>
                        </a:rPr>
                        <a:t>mode</a:t>
                      </a:r>
                      <a:endParaRPr lang="zh-CN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latin typeface="+mn-ea"/>
                          <a:ea typeface="+mn-ea"/>
                        </a:rPr>
                        <a:t>寻址方式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latin typeface="+mn-ea"/>
                          <a:ea typeface="+mn-ea"/>
                        </a:rPr>
                        <a:t>汇编语法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1" dirty="0">
                          <a:latin typeface="+mn-ea"/>
                          <a:ea typeface="+mn-ea"/>
                        </a:rPr>
                        <a:t>功能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754089623"/>
                  </a:ext>
                </a:extLst>
              </a:tr>
              <a:tr h="49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寄存器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i</a:t>
                      </a:r>
                      <a:endParaRPr lang="zh-CN" altLang="en-US" sz="16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/>
                        <a:t>寄存器值就是操作数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4249265"/>
                  </a:ext>
                </a:extLst>
              </a:tr>
              <a:tr h="49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寄存器</a:t>
                      </a:r>
                      <a:r>
                        <a:rPr lang="zh-CN" altLang="en-US" sz="1600" b="1" dirty="0">
                          <a:solidFill>
                            <a:srgbClr val="C00000"/>
                          </a:solidFill>
                        </a:rPr>
                        <a:t>间接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i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/>
                        <a:t>寄存器的值是操作数地址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0480617"/>
                  </a:ext>
                </a:extLst>
              </a:tr>
              <a:tr h="49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自增寻址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i</a:t>
                      </a:r>
                      <a:r>
                        <a:rPr lang="en-US" altLang="zh-CN" sz="1600" dirty="0"/>
                        <a:t>)+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寄存器的值是操作数地址，取数后寄存器自增 </a:t>
                      </a:r>
                      <a:r>
                        <a:rPr lang="en-US" altLang="zh-CN" sz="1600" dirty="0"/>
                        <a:t>(byte +1,word+2)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457975"/>
                  </a:ext>
                </a:extLst>
              </a:tr>
              <a:tr h="49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自增</a:t>
                      </a:r>
                      <a:r>
                        <a:rPr lang="zh-CN" altLang="en-US" sz="1600" b="1" dirty="0">
                          <a:solidFill>
                            <a:srgbClr val="C00000"/>
                          </a:solidFill>
                        </a:rPr>
                        <a:t>间接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@(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i</a:t>
                      </a:r>
                      <a:r>
                        <a:rPr lang="en-US" altLang="zh-CN" sz="1600" dirty="0"/>
                        <a:t>)+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/>
                        <a:t>寄存器的值是操作数地址的地址，取数后寄存器加</a:t>
                      </a:r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4607369"/>
                  </a:ext>
                </a:extLst>
              </a:tr>
              <a:tr h="49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自减寻址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−</a:t>
                      </a:r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i</a:t>
                      </a:r>
                      <a:r>
                        <a:rPr lang="en-US" altLang="zh-CN" sz="16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先将寄存器自减，运算结果是操作数地址  </a:t>
                      </a:r>
                      <a:r>
                        <a:rPr lang="en-US" altLang="zh-CN" sz="1600" dirty="0"/>
                        <a:t>(byte -1,word -2)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9613959"/>
                  </a:ext>
                </a:extLst>
              </a:tr>
              <a:tr h="49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自减</a:t>
                      </a:r>
                      <a:r>
                        <a:rPr lang="zh-CN" altLang="en-US" sz="1600" b="1" dirty="0">
                          <a:solidFill>
                            <a:srgbClr val="C00000"/>
                          </a:solidFill>
                        </a:rPr>
                        <a:t>间接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@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−</a:t>
                      </a:r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i</a:t>
                      </a:r>
                      <a:r>
                        <a:rPr lang="en-US" altLang="zh-CN" sz="16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/>
                        <a:t>先将寄存器减</a:t>
                      </a:r>
                      <a:r>
                        <a:rPr lang="en-US" altLang="zh-CN" sz="1600" dirty="0"/>
                        <a:t>2</a:t>
                      </a:r>
                      <a:r>
                        <a:rPr lang="zh-CN" altLang="en-US" sz="1600" dirty="0"/>
                        <a:t>，运算结果是操作数地址的地址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3952"/>
                  </a:ext>
                </a:extLst>
              </a:tr>
              <a:tr h="49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变址寻址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index(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i</a:t>
                      </a:r>
                      <a:r>
                        <a:rPr lang="en-US" altLang="zh-CN" sz="16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/>
                        <a:t>操作数地址</a:t>
                      </a:r>
                      <a:r>
                        <a:rPr lang="en-US" altLang="zh-CN" sz="1600" dirty="0"/>
                        <a:t>=</a:t>
                      </a:r>
                      <a:r>
                        <a:rPr lang="zh-CN" altLang="en-US" sz="1600" dirty="0"/>
                        <a:t>寄存器的值</a:t>
                      </a:r>
                      <a:r>
                        <a:rPr lang="en-US" altLang="zh-CN" sz="1600" dirty="0"/>
                        <a:t>+16</a:t>
                      </a:r>
                      <a:r>
                        <a:rPr lang="zh-CN" altLang="en-US" sz="1600" dirty="0"/>
                        <a:t>位</a:t>
                      </a:r>
                      <a:r>
                        <a:rPr lang="en-US" altLang="zh-CN" sz="1600" dirty="0"/>
                        <a:t>index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5790013"/>
                  </a:ext>
                </a:extLst>
              </a:tr>
              <a:tr h="49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变址</a:t>
                      </a:r>
                      <a:r>
                        <a:rPr lang="zh-CN" altLang="en-US" sz="1600" b="1" dirty="0">
                          <a:solidFill>
                            <a:srgbClr val="C00000"/>
                          </a:solidFill>
                        </a:rPr>
                        <a:t>间址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@index(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i</a:t>
                      </a:r>
                      <a:r>
                        <a:rPr lang="en-US" altLang="zh-CN" sz="16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操作数地址的地址</a:t>
                      </a:r>
                      <a:r>
                        <a:rPr lang="en-US" altLang="zh-CN" sz="1600" dirty="0"/>
                        <a:t>=</a:t>
                      </a:r>
                      <a:r>
                        <a:rPr lang="zh-CN" altLang="en-US" sz="1600" dirty="0"/>
                        <a:t>寄存器的值</a:t>
                      </a:r>
                      <a:r>
                        <a:rPr lang="en-US" altLang="zh-CN" sz="1600" dirty="0"/>
                        <a:t>+16</a:t>
                      </a:r>
                      <a:r>
                        <a:rPr lang="zh-CN" altLang="en-US" sz="1600" dirty="0"/>
                        <a:t>位</a:t>
                      </a:r>
                      <a:r>
                        <a:rPr lang="en-US" altLang="zh-CN" sz="1600" dirty="0"/>
                        <a:t>index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0228476"/>
                  </a:ext>
                </a:extLst>
              </a:tr>
            </a:tbl>
          </a:graphicData>
        </a:graphic>
      </p:graphicFrame>
      <p:grpSp>
        <p:nvGrpSpPr>
          <p:cNvPr id="5" name="组合 4">
            <a:extLst>
              <a:ext uri="{FF2B5EF4-FFF2-40B4-BE49-F238E27FC236}">
                <a16:creationId xmlns:a16="http://schemas.microsoft.com/office/drawing/2014/main" id="{1F0C7F85-3124-40F5-9847-A443E65409A5}"/>
              </a:ext>
            </a:extLst>
          </p:cNvPr>
          <p:cNvGrpSpPr/>
          <p:nvPr/>
        </p:nvGrpSpPr>
        <p:grpSpPr>
          <a:xfrm>
            <a:off x="8006319" y="1660205"/>
            <a:ext cx="3381153" cy="579957"/>
            <a:chOff x="371537" y="4732301"/>
            <a:chExt cx="2678518" cy="579957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7997A08-FC17-4079-88B0-974B0556DCF4}"/>
                </a:ext>
              </a:extLst>
            </p:cNvPr>
            <p:cNvSpPr/>
            <p:nvPr/>
          </p:nvSpPr>
          <p:spPr>
            <a:xfrm>
              <a:off x="371537" y="4732301"/>
              <a:ext cx="2678518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00175A0-8440-40FF-B6F2-A96ABDBE2D16}"/>
                </a:ext>
              </a:extLst>
            </p:cNvPr>
            <p:cNvSpPr/>
            <p:nvPr/>
          </p:nvSpPr>
          <p:spPr>
            <a:xfrm>
              <a:off x="455430" y="4822224"/>
              <a:ext cx="253566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C</a:t>
              </a: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语言风格</a:t>
              </a:r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, </a:t>
              </a: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适合堆栈指令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155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程序寄存器</a:t>
            </a:r>
            <a:r>
              <a:rPr lang="en-US" altLang="zh-CN" dirty="0"/>
              <a:t>PC</a:t>
            </a:r>
            <a:r>
              <a:rPr lang="zh-CN" altLang="en-US" dirty="0"/>
              <a:t>寻址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3" y="1054100"/>
            <a:ext cx="10515599" cy="135890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Courier New Bold" panose="02070609020205020404" pitchFamily="49" charset="0"/>
                <a:cs typeface="Courier New Bold" panose="02070609020205020404" pitchFamily="49" charset="0"/>
              </a:rPr>
              <a:t>如果寄存器字段是</a:t>
            </a:r>
            <a:r>
              <a:rPr lang="en-US" altLang="zh-CN" sz="2400" dirty="0">
                <a:latin typeface="Courier New Bold" panose="02070609020205020404" pitchFamily="49" charset="0"/>
                <a:cs typeface="Courier New Bold" panose="02070609020205020404" pitchFamily="49" charset="0"/>
              </a:rPr>
              <a:t>R7</a:t>
            </a:r>
            <a:r>
              <a:rPr lang="zh-CN" altLang="en-US" sz="2400" dirty="0">
                <a:latin typeface="Courier New Bold" panose="02070609020205020404" pitchFamily="49" charset="0"/>
                <a:cs typeface="Courier New Bold" panose="02070609020205020404" pitchFamily="49" charset="0"/>
              </a:rPr>
              <a:t>（</a:t>
            </a:r>
            <a:r>
              <a:rPr lang="en-US" altLang="zh-CN" sz="2400" dirty="0">
                <a:latin typeface="Courier New Bold" panose="02070609020205020404" pitchFamily="49" charset="0"/>
                <a:cs typeface="Courier New Bold" panose="02070609020205020404" pitchFamily="49" charset="0"/>
              </a:rPr>
              <a:t>PC</a:t>
            </a:r>
            <a:r>
              <a:rPr lang="zh-CN" altLang="en-US" sz="2400" dirty="0">
                <a:latin typeface="Courier New Bold" panose="02070609020205020404" pitchFamily="49" charset="0"/>
                <a:cs typeface="Courier New Bold" panose="02070609020205020404" pitchFamily="49" charset="0"/>
              </a:rPr>
              <a:t>）</a:t>
            </a:r>
            <a:endParaRPr lang="en-US" altLang="zh-CN" sz="2400" dirty="0">
              <a:latin typeface="Courier New Bold" panose="02070609020205020404" pitchFamily="49" charset="0"/>
              <a:cs typeface="Courier New Bold" panose="02070609020205020404" pitchFamily="49" charset="0"/>
            </a:endParaRPr>
          </a:p>
          <a:p>
            <a:r>
              <a:rPr lang="zh-CN" altLang="en-US" sz="2400" dirty="0">
                <a:latin typeface="Courier New Bold" panose="02070609020205020404" pitchFamily="49" charset="0"/>
                <a:cs typeface="Courier New Bold" panose="02070609020205020404" pitchFamily="49" charset="0"/>
              </a:rPr>
              <a:t>寻址模式演化成四种特殊的寻址方式</a:t>
            </a:r>
            <a:endParaRPr lang="en-US" altLang="zh-CN" sz="2400" dirty="0">
              <a:latin typeface="Courier New Bold" panose="02070609020205020404" pitchFamily="49" charset="0"/>
              <a:cs typeface="Courier New Bold" panose="02070609020205020404" pitchFamily="49" charset="0"/>
            </a:endParaRPr>
          </a:p>
        </p:txBody>
      </p:sp>
      <p:graphicFrame>
        <p:nvGraphicFramePr>
          <p:cNvPr id="4" name="内容占位符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8387131"/>
              </p:ext>
            </p:extLst>
          </p:nvPr>
        </p:nvGraphicFramePr>
        <p:xfrm>
          <a:off x="487822" y="2591845"/>
          <a:ext cx="11222096" cy="284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778">
                  <a:extLst>
                    <a:ext uri="{9D8B030D-6E8A-4147-A177-3AD203B41FA5}">
                      <a16:colId xmlns:a16="http://schemas.microsoft.com/office/drawing/2014/main" val="3388457383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334949915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484510968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1990931189"/>
                    </a:ext>
                  </a:extLst>
                </a:gridCol>
                <a:gridCol w="4610618">
                  <a:extLst>
                    <a:ext uri="{9D8B030D-6E8A-4147-A177-3AD203B41FA5}">
                      <a16:colId xmlns:a16="http://schemas.microsoft.com/office/drawing/2014/main" val="2514347823"/>
                    </a:ext>
                  </a:extLst>
                </a:gridCol>
              </a:tblGrid>
              <a:tr h="5694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mode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寻址方式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汇编语法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/>
                        <a:t>例子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/>
                        <a:t>功能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754089623"/>
                  </a:ext>
                </a:extLst>
              </a:tr>
              <a:tr h="5694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立即数寻址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/>
                        <a:t>#n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  <a:latin typeface="Courier New Bold" panose="02070609020205020404" pitchFamily="49" charset="0"/>
                          <a:cs typeface="Courier New Bold" panose="02070609020205020404" pitchFamily="49" charset="0"/>
                        </a:rPr>
                        <a:t>Add #10,R0</a:t>
                      </a:r>
                      <a:endParaRPr lang="zh-CN" altLang="en-US" sz="1600" dirty="0">
                        <a:solidFill>
                          <a:srgbClr val="C00000"/>
                        </a:solidFill>
                        <a:latin typeface="Courier New Bold" panose="02070609020205020404" pitchFamily="49" charset="0"/>
                        <a:cs typeface="Courier New Bold" panose="020706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操作数是指令字后续一个机器字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457975"/>
                  </a:ext>
                </a:extLst>
              </a:tr>
              <a:tr h="5694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直接寻址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@#n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  <a:latin typeface="Courier New Bold" panose="02070609020205020404" pitchFamily="49" charset="0"/>
                          <a:cs typeface="Courier New Bold" panose="02070609020205020404" pitchFamily="49" charset="0"/>
                        </a:rPr>
                        <a:t>CLR  @#1100</a:t>
                      </a:r>
                      <a:endParaRPr lang="zh-CN" altLang="en-US" sz="1600" dirty="0">
                        <a:solidFill>
                          <a:srgbClr val="C00000"/>
                        </a:solidFill>
                        <a:latin typeface="Courier New Bold" panose="02070609020205020404" pitchFamily="49" charset="0"/>
                        <a:cs typeface="Courier New Bold" panose="020706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操作数地址是指令字后续一个机器字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4607369"/>
                  </a:ext>
                </a:extLst>
              </a:tr>
              <a:tr h="5694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相对寻址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A / A(PC)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err="1">
                          <a:solidFill>
                            <a:srgbClr val="C00000"/>
                          </a:solidFill>
                          <a:latin typeface="Courier New Bold" panose="02070609020205020404" pitchFamily="49" charset="0"/>
                          <a:cs typeface="Courier New Bold" panose="02070609020205020404" pitchFamily="49" charset="0"/>
                        </a:rPr>
                        <a:t>Inc</a:t>
                      </a:r>
                      <a:r>
                        <a:rPr lang="en-US" altLang="zh-CN" sz="1600" dirty="0">
                          <a:solidFill>
                            <a:srgbClr val="C00000"/>
                          </a:solidFill>
                          <a:latin typeface="Courier New Bold" panose="02070609020205020404" pitchFamily="49" charset="0"/>
                          <a:cs typeface="Courier New Bold" panose="02070609020205020404" pitchFamily="49" charset="0"/>
                        </a:rPr>
                        <a:t> 10 /</a:t>
                      </a:r>
                      <a:r>
                        <a:rPr lang="zh-CN" altLang="en-US" sz="1600" baseline="0" dirty="0">
                          <a:solidFill>
                            <a:srgbClr val="C00000"/>
                          </a:solidFill>
                          <a:latin typeface="Courier New Bold" panose="02070609020205020404" pitchFamily="49" charset="0"/>
                          <a:cs typeface="Courier New Bold" panose="02070609020205020404" pitchFamily="49" charset="0"/>
                        </a:rPr>
                        <a:t> </a:t>
                      </a:r>
                      <a:r>
                        <a:rPr lang="en-US" altLang="zh-CN" sz="1600" baseline="0" dirty="0" err="1">
                          <a:solidFill>
                            <a:srgbClr val="C00000"/>
                          </a:solidFill>
                          <a:latin typeface="Courier New Bold" panose="02070609020205020404" pitchFamily="49" charset="0"/>
                          <a:cs typeface="Courier New Bold" panose="02070609020205020404" pitchFamily="49" charset="0"/>
                        </a:rPr>
                        <a:t>Inc</a:t>
                      </a:r>
                      <a:r>
                        <a:rPr lang="en-US" altLang="zh-CN" sz="1600" baseline="0" dirty="0">
                          <a:solidFill>
                            <a:srgbClr val="C00000"/>
                          </a:solidFill>
                          <a:latin typeface="Courier New Bold" panose="02070609020205020404" pitchFamily="49" charset="0"/>
                          <a:cs typeface="Courier New Bold" panose="02070609020205020404" pitchFamily="49" charset="0"/>
                        </a:rPr>
                        <a:t> 10(PC)</a:t>
                      </a:r>
                      <a:endParaRPr lang="zh-CN" altLang="en-US" sz="1600" dirty="0">
                        <a:solidFill>
                          <a:srgbClr val="C00000"/>
                        </a:solidFill>
                        <a:latin typeface="Courier New Bold" panose="02070609020205020404" pitchFamily="49" charset="0"/>
                        <a:cs typeface="Courier New Bold" panose="020706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操作数地址</a:t>
                      </a:r>
                      <a:r>
                        <a:rPr lang="en-US" altLang="zh-CN" sz="1600" dirty="0"/>
                        <a:t>=PC+A     A</a:t>
                      </a:r>
                      <a:r>
                        <a:rPr lang="zh-CN" altLang="en-US" sz="1600" dirty="0"/>
                        <a:t>是指令字后续一个机器字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5790013"/>
                  </a:ext>
                </a:extLst>
              </a:tr>
              <a:tr h="5694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相对间接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@A </a:t>
                      </a:r>
                      <a:r>
                        <a:rPr lang="en-US" altLang="zh-CN" sz="1600" baseline="0" dirty="0"/>
                        <a:t>   @A(PC)</a:t>
                      </a:r>
                      <a:endParaRPr lang="en-US" altLang="zh-C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  <a:latin typeface="Courier New Bold" panose="02070609020205020404" pitchFamily="49" charset="0"/>
                          <a:cs typeface="Courier New Bold" panose="02070609020205020404" pitchFamily="49" charset="0"/>
                        </a:rPr>
                        <a:t>CLR  @10</a:t>
                      </a:r>
                      <a:endParaRPr lang="zh-CN" altLang="en-US" sz="1600" dirty="0">
                        <a:solidFill>
                          <a:srgbClr val="C00000"/>
                        </a:solidFill>
                        <a:latin typeface="Courier New Bold" panose="02070609020205020404" pitchFamily="49" charset="0"/>
                        <a:cs typeface="Courier New Bold" panose="020706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操作数地址的地址</a:t>
                      </a:r>
                      <a:r>
                        <a:rPr lang="en-US" altLang="zh-CN" sz="1600" dirty="0"/>
                        <a:t>=PC+A   </a:t>
                      </a:r>
                      <a:r>
                        <a:rPr lang="en-US" altLang="zh-CN" sz="1600" b="1" dirty="0">
                          <a:solidFill>
                            <a:srgbClr val="C00000"/>
                          </a:solidFill>
                        </a:rPr>
                        <a:t>PC</a:t>
                      </a:r>
                      <a:r>
                        <a:rPr lang="zh-CN" altLang="en-US" sz="1600" b="1" dirty="0">
                          <a:solidFill>
                            <a:srgbClr val="C00000"/>
                          </a:solidFill>
                        </a:rPr>
                        <a:t>是下条指令地址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0228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99505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 32</a:t>
            </a:r>
            <a:r>
              <a:rPr lang="zh-CN" altLang="en-US" dirty="0"/>
              <a:t>指令格式（</a:t>
            </a:r>
            <a:r>
              <a:rPr lang="en-US" altLang="zh-CN" dirty="0"/>
              <a:t>R</a:t>
            </a:r>
            <a:r>
              <a:rPr lang="zh-CN" altLang="en-US" dirty="0"/>
              <a:t>型指令）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1041794" y="2767519"/>
            <a:ext cx="9138853" cy="1024709"/>
            <a:chOff x="1842219" y="1451791"/>
            <a:chExt cx="7121525" cy="798513"/>
          </a:xfrm>
        </p:grpSpPr>
        <p:sp>
          <p:nvSpPr>
            <p:cNvPr id="5" name="矩形 7"/>
            <p:cNvSpPr/>
            <p:nvPr/>
          </p:nvSpPr>
          <p:spPr>
            <a:xfrm>
              <a:off x="3209058" y="1821679"/>
              <a:ext cx="1036637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4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OP=0</a:t>
              </a:r>
              <a:endParaRPr lang="zh-CN" altLang="en-US" sz="24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6" name="矩形 24"/>
            <p:cNvSpPr/>
            <p:nvPr/>
          </p:nvSpPr>
          <p:spPr>
            <a:xfrm>
              <a:off x="4302844" y="1821679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400" kern="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R</a:t>
              </a:r>
              <a:r>
                <a:rPr lang="en-US" altLang="zh-CN" sz="2400" kern="0" baseline="-2500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s</a:t>
              </a:r>
              <a:endParaRPr lang="zh-CN" altLang="en-US" sz="2400" kern="0" baseline="-2500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7" name="矩形 25"/>
            <p:cNvSpPr/>
            <p:nvPr/>
          </p:nvSpPr>
          <p:spPr>
            <a:xfrm>
              <a:off x="5217244" y="1821679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400" kern="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R</a:t>
              </a:r>
              <a:r>
                <a:rPr lang="en-US" altLang="zh-CN" sz="2400" kern="0" baseline="-2500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t</a:t>
              </a:r>
              <a:endParaRPr lang="zh-CN" altLang="en-US" sz="2400" kern="0" baseline="-2500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8" name="矩形 26"/>
            <p:cNvSpPr/>
            <p:nvPr/>
          </p:nvSpPr>
          <p:spPr>
            <a:xfrm>
              <a:off x="7047632" y="1821679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400" kern="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shamt</a:t>
              </a:r>
              <a:endParaRPr lang="zh-CN" altLang="en-US" sz="2400" kern="0" baseline="-2500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9" name="矩形 27"/>
            <p:cNvSpPr/>
            <p:nvPr/>
          </p:nvSpPr>
          <p:spPr>
            <a:xfrm>
              <a:off x="6133232" y="1821679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400" kern="0" dirty="0">
                  <a:solidFill>
                    <a:srgbClr val="0000FF"/>
                  </a:solidFill>
                  <a:latin typeface="Calibri"/>
                  <a:ea typeface="宋体"/>
                </a:rPr>
                <a:t>R</a:t>
              </a:r>
              <a:r>
                <a:rPr lang="en-US" altLang="zh-CN" sz="2400" kern="0" baseline="-25000" dirty="0">
                  <a:solidFill>
                    <a:srgbClr val="0000FF"/>
                  </a:solidFill>
                  <a:latin typeface="Calibri"/>
                  <a:ea typeface="宋体"/>
                </a:rPr>
                <a:t>d</a:t>
              </a:r>
              <a:endParaRPr lang="zh-CN" altLang="en-US" sz="2400" kern="0" baseline="-25000" dirty="0">
                <a:solidFill>
                  <a:srgbClr val="0000FF"/>
                </a:solidFill>
                <a:latin typeface="Calibri"/>
                <a:ea typeface="宋体"/>
              </a:endParaRPr>
            </a:p>
          </p:txBody>
        </p:sp>
        <p:sp>
          <p:nvSpPr>
            <p:cNvPr id="10" name="TextBox 11"/>
            <p:cNvSpPr txBox="1"/>
            <p:nvPr/>
          </p:nvSpPr>
          <p:spPr>
            <a:xfrm>
              <a:off x="3326533" y="1451792"/>
              <a:ext cx="890587" cy="3597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4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6bits</a:t>
              </a:r>
              <a:endParaRPr lang="zh-CN" altLang="en-US" sz="24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1" name="矩形 26"/>
            <p:cNvSpPr/>
            <p:nvPr/>
          </p:nvSpPr>
          <p:spPr>
            <a:xfrm>
              <a:off x="7962032" y="1821679"/>
              <a:ext cx="1001712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400" kern="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funct</a:t>
              </a:r>
              <a:endParaRPr lang="zh-CN" altLang="en-US" sz="24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2" name="TextBox 13"/>
            <p:cNvSpPr txBox="1"/>
            <p:nvPr/>
          </p:nvSpPr>
          <p:spPr>
            <a:xfrm>
              <a:off x="4290144" y="1451792"/>
              <a:ext cx="890588" cy="3597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4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5bits</a:t>
              </a:r>
              <a:endParaRPr lang="zh-CN" altLang="en-US" sz="24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3" name="TextBox 14"/>
            <p:cNvSpPr txBox="1"/>
            <p:nvPr/>
          </p:nvSpPr>
          <p:spPr>
            <a:xfrm>
              <a:off x="5153745" y="1451792"/>
              <a:ext cx="892175" cy="3597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4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5bits</a:t>
              </a:r>
              <a:endParaRPr lang="zh-CN" altLang="en-US" sz="24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4" name="TextBox 15"/>
            <p:cNvSpPr txBox="1"/>
            <p:nvPr/>
          </p:nvSpPr>
          <p:spPr>
            <a:xfrm>
              <a:off x="6090369" y="1451792"/>
              <a:ext cx="890588" cy="3597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4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5bits</a:t>
              </a:r>
              <a:endParaRPr lang="zh-CN" altLang="en-US" sz="24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5" name="TextBox 16"/>
            <p:cNvSpPr txBox="1"/>
            <p:nvPr/>
          </p:nvSpPr>
          <p:spPr>
            <a:xfrm>
              <a:off x="7025408" y="1451792"/>
              <a:ext cx="892175" cy="3597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4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5bits</a:t>
              </a:r>
              <a:endParaRPr lang="zh-CN" altLang="en-US" sz="24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6" name="TextBox 17"/>
            <p:cNvSpPr txBox="1"/>
            <p:nvPr/>
          </p:nvSpPr>
          <p:spPr>
            <a:xfrm>
              <a:off x="8033470" y="1451792"/>
              <a:ext cx="892175" cy="3597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4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6bits</a:t>
              </a:r>
              <a:endParaRPr lang="zh-CN" altLang="en-US" sz="24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7" name="矩形 7"/>
            <p:cNvSpPr/>
            <p:nvPr/>
          </p:nvSpPr>
          <p:spPr>
            <a:xfrm>
              <a:off x="1842219" y="1821679"/>
              <a:ext cx="1295400" cy="4286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400" b="1" kern="0" dirty="0">
                  <a:solidFill>
                    <a:srgbClr val="000000"/>
                  </a:solidFill>
                  <a:latin typeface="微软雅黑"/>
                  <a:ea typeface="微软雅黑"/>
                </a:rPr>
                <a:t>R </a:t>
              </a:r>
              <a:r>
                <a:rPr lang="zh-CN" altLang="en-US" sz="2400" b="1" kern="0" dirty="0">
                  <a:solidFill>
                    <a:srgbClr val="000000"/>
                  </a:solidFill>
                  <a:latin typeface="微软雅黑"/>
                  <a:ea typeface="微软雅黑"/>
                </a:rPr>
                <a:t>型指令</a:t>
              </a:r>
            </a:p>
          </p:txBody>
        </p:sp>
        <p:sp>
          <p:nvSpPr>
            <p:cNvPr id="35" name="TextBox 14"/>
            <p:cNvSpPr txBox="1"/>
            <p:nvPr/>
          </p:nvSpPr>
          <p:spPr>
            <a:xfrm>
              <a:off x="2043831" y="1451791"/>
              <a:ext cx="892175" cy="3597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4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32bits</a:t>
              </a:r>
              <a:endParaRPr lang="zh-CN" altLang="en-US" sz="24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</p:grpSp>
      <p:sp>
        <p:nvSpPr>
          <p:cNvPr id="28" name="圆角矩形标注 27"/>
          <p:cNvSpPr/>
          <p:nvPr/>
        </p:nvSpPr>
        <p:spPr>
          <a:xfrm>
            <a:off x="2068647" y="4535303"/>
            <a:ext cx="1270994" cy="474666"/>
          </a:xfrm>
          <a:prstGeom prst="wedgeRoundRectCallout">
            <a:avLst>
              <a:gd name="adj1" fmla="val 58347"/>
              <a:gd name="adj2" fmla="val -181767"/>
              <a:gd name="adj3" fmla="val 16667"/>
            </a:avLst>
          </a:prstGeom>
          <a:solidFill>
            <a:srgbClr val="9AC2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操作码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30" name="圆角矩形标注 29"/>
          <p:cNvSpPr/>
          <p:nvPr/>
        </p:nvSpPr>
        <p:spPr>
          <a:xfrm>
            <a:off x="3593989" y="2024447"/>
            <a:ext cx="1462232" cy="474666"/>
          </a:xfrm>
          <a:prstGeom prst="wedgeRoundRectCallout">
            <a:avLst>
              <a:gd name="adj1" fmla="val 31422"/>
              <a:gd name="adj2" fmla="val 123248"/>
              <a:gd name="adj3" fmla="val 16667"/>
            </a:avLst>
          </a:prstGeom>
          <a:solidFill>
            <a:srgbClr val="FA8C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b="1" dirty="0">
                <a:solidFill>
                  <a:schemeClr val="tx1"/>
                </a:solidFill>
              </a:rPr>
              <a:t>源寄存器</a:t>
            </a:r>
            <a:r>
              <a:rPr lang="en-US" altLang="zh-CN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圆角矩形标注 30"/>
          <p:cNvSpPr/>
          <p:nvPr/>
        </p:nvSpPr>
        <p:spPr>
          <a:xfrm>
            <a:off x="5146151" y="4535303"/>
            <a:ext cx="1697393" cy="474666"/>
          </a:xfrm>
          <a:prstGeom prst="wedgeRoundRectCallout">
            <a:avLst>
              <a:gd name="adj1" fmla="val 301"/>
              <a:gd name="adj2" fmla="val -165713"/>
              <a:gd name="adj3" fmla="val 16667"/>
            </a:avLst>
          </a:prstGeom>
          <a:solidFill>
            <a:srgbClr val="FA8C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tx1"/>
                </a:solidFill>
              </a:rPr>
              <a:t>源寄存器</a:t>
            </a:r>
            <a:r>
              <a:rPr lang="en-US" altLang="zh-CN" sz="2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圆角矩形标注 31"/>
          <p:cNvSpPr/>
          <p:nvPr/>
        </p:nvSpPr>
        <p:spPr>
          <a:xfrm>
            <a:off x="5863832" y="2049780"/>
            <a:ext cx="1679967" cy="474666"/>
          </a:xfrm>
          <a:prstGeom prst="wedgeRoundRectCallout">
            <a:avLst>
              <a:gd name="adj1" fmla="val 23106"/>
              <a:gd name="adj2" fmla="val 117897"/>
              <a:gd name="adj3" fmla="val 16667"/>
            </a:avLst>
          </a:prstGeom>
          <a:solidFill>
            <a:srgbClr val="FA8C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b="1" dirty="0">
                <a:solidFill>
                  <a:srgbClr val="0000FF"/>
                </a:solidFill>
              </a:rPr>
              <a:t>目的寄存器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  <p:sp>
        <p:nvSpPr>
          <p:cNvPr id="33" name="圆角矩形标注 32"/>
          <p:cNvSpPr/>
          <p:nvPr/>
        </p:nvSpPr>
        <p:spPr>
          <a:xfrm>
            <a:off x="8821839" y="4504783"/>
            <a:ext cx="1879600" cy="474666"/>
          </a:xfrm>
          <a:prstGeom prst="wedgeRoundRectCallout">
            <a:avLst>
              <a:gd name="adj1" fmla="val -72680"/>
              <a:gd name="adj2" fmla="val -162164"/>
              <a:gd name="adj3" fmla="val 16667"/>
            </a:avLst>
          </a:prstGeom>
          <a:solidFill>
            <a:srgbClr val="35AF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tx1"/>
                </a:solidFill>
              </a:rPr>
              <a:t>移位偏移量</a:t>
            </a:r>
            <a:endParaRPr lang="en-US" altLang="zh-CN" sz="2000" b="1" dirty="0">
              <a:solidFill>
                <a:schemeClr val="tx1"/>
              </a:solidFill>
            </a:endParaRPr>
          </a:p>
        </p:txBody>
      </p:sp>
      <p:sp>
        <p:nvSpPr>
          <p:cNvPr id="34" name="圆角矩形标注 33"/>
          <p:cNvSpPr/>
          <p:nvPr/>
        </p:nvSpPr>
        <p:spPr>
          <a:xfrm>
            <a:off x="8456746" y="2054965"/>
            <a:ext cx="2135053" cy="474666"/>
          </a:xfrm>
          <a:prstGeom prst="wedgeRoundRectCallout">
            <a:avLst>
              <a:gd name="adj1" fmla="val 6109"/>
              <a:gd name="adj2" fmla="val 112709"/>
              <a:gd name="adj3" fmla="val 16667"/>
            </a:avLst>
          </a:prstGeom>
          <a:solidFill>
            <a:srgbClr val="9AC2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扩展操作码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24" name="矩形 7"/>
          <p:cNvSpPr/>
          <p:nvPr/>
        </p:nvSpPr>
        <p:spPr>
          <a:xfrm>
            <a:off x="2536635" y="5803085"/>
            <a:ext cx="7118730" cy="550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800" b="1" kern="0" dirty="0">
                <a:solidFill>
                  <a:srgbClr val="C00000"/>
                </a:solidFill>
                <a:latin typeface="微软雅黑"/>
                <a:ea typeface="微软雅黑"/>
              </a:rPr>
              <a:t>无寻址方式字段，隐藏在操作码字段</a:t>
            </a:r>
            <a:r>
              <a:rPr lang="en-US" altLang="zh-CN" sz="2800" b="1" kern="0" dirty="0">
                <a:solidFill>
                  <a:srgbClr val="C00000"/>
                </a:solidFill>
                <a:latin typeface="微软雅黑"/>
                <a:ea typeface="微软雅黑"/>
              </a:rPr>
              <a:t>OP</a:t>
            </a:r>
            <a:r>
              <a:rPr lang="zh-CN" altLang="en-US" sz="2800" b="1" kern="0" dirty="0">
                <a:solidFill>
                  <a:srgbClr val="C00000"/>
                </a:solidFill>
                <a:latin typeface="微软雅黑"/>
                <a:ea typeface="微软雅黑"/>
              </a:rPr>
              <a:t>中</a:t>
            </a:r>
          </a:p>
        </p:txBody>
      </p:sp>
    </p:spTree>
    <p:extLst>
      <p:ext uri="{BB962C8B-B14F-4D97-AF65-F5344CB8AC3E}">
        <p14:creationId xmlns:p14="http://schemas.microsoft.com/office/powerpoint/2010/main" val="237407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2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MIPS</a:t>
            </a:r>
            <a:r>
              <a:rPr lang="zh-CN" altLang="en-US"/>
              <a:t>指令格式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763713" y="1698625"/>
            <a:ext cx="8247062" cy="3822701"/>
            <a:chOff x="1992313" y="1622425"/>
            <a:chExt cx="7121526" cy="3822701"/>
          </a:xfrm>
        </p:grpSpPr>
        <p:sp>
          <p:nvSpPr>
            <p:cNvPr id="13" name="矩形 7"/>
            <p:cNvSpPr/>
            <p:nvPr/>
          </p:nvSpPr>
          <p:spPr>
            <a:xfrm>
              <a:off x="3359150" y="1992314"/>
              <a:ext cx="1036638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000000</a:t>
              </a:r>
              <a:endParaRPr lang="zh-CN" altLang="en-US" sz="20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4" name="矩形 24"/>
            <p:cNvSpPr/>
            <p:nvPr/>
          </p:nvSpPr>
          <p:spPr>
            <a:xfrm>
              <a:off x="4452938" y="1992314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R</a:t>
              </a:r>
              <a:r>
                <a:rPr lang="en-US" altLang="zh-CN" sz="2000" kern="0" baseline="-2500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s</a:t>
              </a:r>
              <a:endParaRPr lang="zh-CN" altLang="en-US" sz="2000" kern="0" baseline="-2500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5" name="矩形 25"/>
            <p:cNvSpPr/>
            <p:nvPr/>
          </p:nvSpPr>
          <p:spPr>
            <a:xfrm>
              <a:off x="5367338" y="1992314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R</a:t>
              </a:r>
              <a:r>
                <a:rPr lang="en-US" altLang="zh-CN" sz="2000" kern="0" baseline="-2500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t</a:t>
              </a:r>
              <a:endParaRPr lang="zh-CN" altLang="en-US" sz="2000" kern="0" baseline="-2500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6" name="矩形 26"/>
            <p:cNvSpPr/>
            <p:nvPr/>
          </p:nvSpPr>
          <p:spPr>
            <a:xfrm>
              <a:off x="7197725" y="1992314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shamt</a:t>
              </a:r>
              <a:endParaRPr lang="zh-CN" altLang="en-US" sz="2000" kern="0" baseline="-2500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7" name="矩形 27"/>
            <p:cNvSpPr/>
            <p:nvPr/>
          </p:nvSpPr>
          <p:spPr>
            <a:xfrm>
              <a:off x="6281738" y="1992314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00FF"/>
                  </a:solidFill>
                  <a:latin typeface="Calibri"/>
                  <a:ea typeface="宋体"/>
                </a:rPr>
                <a:t>R</a:t>
              </a:r>
              <a:r>
                <a:rPr lang="en-US" altLang="zh-CN" sz="2000" kern="0" baseline="-25000" dirty="0">
                  <a:solidFill>
                    <a:srgbClr val="0000FF"/>
                  </a:solidFill>
                  <a:latin typeface="Calibri"/>
                  <a:ea typeface="宋体"/>
                </a:rPr>
                <a:t>d</a:t>
              </a:r>
              <a:endParaRPr lang="zh-CN" altLang="en-US" sz="2000" kern="0" baseline="-25000" dirty="0">
                <a:solidFill>
                  <a:srgbClr val="0000FF"/>
                </a:solidFill>
                <a:latin typeface="Calibri"/>
                <a:ea typeface="宋体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476625" y="1622425"/>
              <a:ext cx="890588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6bits</a:t>
              </a:r>
              <a:endParaRPr lang="zh-CN" altLang="en-US" sz="20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22" name="矩形 26"/>
            <p:cNvSpPr/>
            <p:nvPr/>
          </p:nvSpPr>
          <p:spPr>
            <a:xfrm>
              <a:off x="8112126" y="1992314"/>
              <a:ext cx="1001713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funct</a:t>
              </a:r>
              <a:endParaRPr lang="zh-CN" altLang="en-US" sz="20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440239" y="1622425"/>
              <a:ext cx="890587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5bits</a:t>
              </a:r>
              <a:endParaRPr lang="zh-CN" altLang="en-US" sz="20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03839" y="1622425"/>
              <a:ext cx="89217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5bits</a:t>
              </a:r>
              <a:endParaRPr lang="zh-CN" altLang="en-US" sz="20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240464" y="1622425"/>
              <a:ext cx="890587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5bits</a:t>
              </a:r>
              <a:endParaRPr lang="zh-CN" altLang="en-US" sz="20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175501" y="1622425"/>
              <a:ext cx="89217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5bits</a:t>
              </a:r>
              <a:endParaRPr lang="zh-CN" altLang="en-US" sz="20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183564" y="1622425"/>
              <a:ext cx="89217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6bits</a:t>
              </a:r>
              <a:endParaRPr lang="zh-CN" altLang="en-US" sz="20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28" name="矩形 7"/>
            <p:cNvSpPr/>
            <p:nvPr/>
          </p:nvSpPr>
          <p:spPr>
            <a:xfrm>
              <a:off x="3359150" y="3495676"/>
              <a:ext cx="1036638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OP</a:t>
              </a:r>
              <a:endParaRPr lang="zh-CN" altLang="en-US" sz="20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29" name="矩形 24"/>
            <p:cNvSpPr/>
            <p:nvPr/>
          </p:nvSpPr>
          <p:spPr>
            <a:xfrm>
              <a:off x="4452938" y="349567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R</a:t>
              </a:r>
              <a:r>
                <a:rPr lang="en-US" altLang="zh-CN" sz="2000" kern="0" baseline="-2500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s</a:t>
              </a:r>
              <a:endParaRPr lang="zh-CN" altLang="en-US" sz="2000" kern="0" baseline="-2500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30" name="矩形 25"/>
            <p:cNvSpPr/>
            <p:nvPr/>
          </p:nvSpPr>
          <p:spPr>
            <a:xfrm>
              <a:off x="5367338" y="349567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 err="1">
                  <a:solidFill>
                    <a:srgbClr val="0000FF"/>
                  </a:solidFill>
                  <a:latin typeface="Calibri"/>
                  <a:ea typeface="宋体"/>
                </a:rPr>
                <a:t>R</a:t>
              </a:r>
              <a:r>
                <a:rPr lang="en-US" altLang="zh-CN" sz="2000" kern="0" baseline="-25000" dirty="0" err="1">
                  <a:solidFill>
                    <a:srgbClr val="0000FF"/>
                  </a:solidFill>
                  <a:latin typeface="Calibri"/>
                  <a:ea typeface="宋体"/>
                </a:rPr>
                <a:t>t</a:t>
              </a:r>
              <a:endParaRPr lang="zh-CN" altLang="en-US" sz="2000" kern="0" baseline="-25000" dirty="0">
                <a:solidFill>
                  <a:srgbClr val="0000FF"/>
                </a:solidFill>
                <a:latin typeface="Calibri"/>
                <a:ea typeface="宋体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6625" y="3125789"/>
              <a:ext cx="890588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6bits</a:t>
              </a:r>
              <a:endParaRPr lang="zh-CN" altLang="en-US" sz="20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34" name="矩形 26"/>
            <p:cNvSpPr/>
            <p:nvPr/>
          </p:nvSpPr>
          <p:spPr>
            <a:xfrm>
              <a:off x="6281738" y="3495676"/>
              <a:ext cx="283210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zh-CN" altLang="en-US" sz="2000" kern="0" dirty="0">
                  <a:solidFill>
                    <a:sysClr val="window" lastClr="FFFFFF"/>
                  </a:solidFill>
                  <a:latin typeface="微软雅黑"/>
                  <a:ea typeface="微软雅黑"/>
                </a:rPr>
                <a:t>立即数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440239" y="3125789"/>
              <a:ext cx="890587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5bits</a:t>
              </a:r>
              <a:endParaRPr lang="zh-CN" altLang="en-US" sz="20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303839" y="3125789"/>
              <a:ext cx="89217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5bits</a:t>
              </a:r>
              <a:endParaRPr lang="zh-CN" altLang="en-US" sz="20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175501" y="3125789"/>
              <a:ext cx="89217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16bits</a:t>
              </a:r>
              <a:endParaRPr lang="zh-CN" altLang="en-US" sz="20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40" name="矩形 7"/>
            <p:cNvSpPr/>
            <p:nvPr/>
          </p:nvSpPr>
          <p:spPr>
            <a:xfrm>
              <a:off x="3359150" y="5016501"/>
              <a:ext cx="1036638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OP</a:t>
              </a:r>
              <a:endParaRPr lang="zh-CN" altLang="en-US" sz="20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476625" y="4646614"/>
              <a:ext cx="890588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6bits</a:t>
              </a:r>
              <a:endParaRPr lang="zh-CN" altLang="en-US" sz="20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44" name="矩形 26"/>
            <p:cNvSpPr/>
            <p:nvPr/>
          </p:nvSpPr>
          <p:spPr>
            <a:xfrm>
              <a:off x="4452938" y="5016501"/>
              <a:ext cx="466090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zh-CN" altLang="en-US" sz="2000" kern="0" dirty="0">
                  <a:solidFill>
                    <a:sysClr val="window" lastClr="FFFFFF"/>
                  </a:solidFill>
                  <a:latin typeface="微软雅黑"/>
                  <a:ea typeface="微软雅黑"/>
                </a:rPr>
                <a:t>立即数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240464" y="4646614"/>
              <a:ext cx="890587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26bits</a:t>
              </a:r>
              <a:endParaRPr lang="zh-CN" altLang="en-US" sz="20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50" name="矩形 7"/>
            <p:cNvSpPr/>
            <p:nvPr/>
          </p:nvSpPr>
          <p:spPr>
            <a:xfrm>
              <a:off x="1992313" y="1992314"/>
              <a:ext cx="1295400" cy="4286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0000"/>
                  </a:solidFill>
                  <a:latin typeface="微软雅黑"/>
                  <a:ea typeface="微软雅黑"/>
                </a:rPr>
                <a:t>R </a:t>
              </a:r>
              <a:r>
                <a:rPr lang="zh-CN" altLang="en-US" sz="2000" b="1" kern="0" dirty="0">
                  <a:solidFill>
                    <a:srgbClr val="000000"/>
                  </a:solidFill>
                  <a:latin typeface="微软雅黑"/>
                  <a:ea typeface="微软雅黑"/>
                </a:rPr>
                <a:t>型指令</a:t>
              </a:r>
            </a:p>
          </p:txBody>
        </p:sp>
        <p:sp>
          <p:nvSpPr>
            <p:cNvPr id="51" name="矩形 7"/>
            <p:cNvSpPr/>
            <p:nvPr/>
          </p:nvSpPr>
          <p:spPr>
            <a:xfrm>
              <a:off x="1992313" y="3495676"/>
              <a:ext cx="1295400" cy="4286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0000"/>
                  </a:solidFill>
                  <a:latin typeface="微软雅黑"/>
                  <a:ea typeface="微软雅黑"/>
                </a:rPr>
                <a:t>I </a:t>
              </a:r>
              <a:r>
                <a:rPr lang="zh-CN" altLang="en-US" sz="2000" b="1" kern="0" dirty="0">
                  <a:solidFill>
                    <a:srgbClr val="000000"/>
                  </a:solidFill>
                  <a:latin typeface="微软雅黑"/>
                  <a:ea typeface="微软雅黑"/>
                </a:rPr>
                <a:t>型指令</a:t>
              </a:r>
            </a:p>
          </p:txBody>
        </p:sp>
        <p:sp>
          <p:nvSpPr>
            <p:cNvPr id="52" name="矩形 7"/>
            <p:cNvSpPr/>
            <p:nvPr/>
          </p:nvSpPr>
          <p:spPr>
            <a:xfrm>
              <a:off x="1992313" y="5016501"/>
              <a:ext cx="1295400" cy="4286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0000"/>
                  </a:solidFill>
                  <a:latin typeface="微软雅黑"/>
                  <a:ea typeface="微软雅黑"/>
                </a:rPr>
                <a:t>J </a:t>
              </a:r>
              <a:r>
                <a:rPr lang="zh-CN" altLang="en-US" sz="2000" b="1" kern="0" dirty="0">
                  <a:solidFill>
                    <a:srgbClr val="000000"/>
                  </a:solidFill>
                  <a:latin typeface="微软雅黑"/>
                  <a:ea typeface="微软雅黑"/>
                </a:rPr>
                <a:t>型指令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17905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MIPS</a:t>
            </a:r>
            <a:r>
              <a:rPr lang="zh-CN" altLang="en-US"/>
              <a:t>指令格式 </a:t>
            </a:r>
            <a:r>
              <a:rPr lang="en-US" altLang="zh-CN"/>
              <a:t>(R</a:t>
            </a:r>
            <a:r>
              <a:rPr lang="zh-CN" altLang="en-US"/>
              <a:t>型指令</a:t>
            </a:r>
            <a:r>
              <a:rPr lang="en-US" altLang="zh-CN"/>
              <a:t>)</a:t>
            </a:r>
            <a:endParaRPr lang="zh-CN" altLang="en-US"/>
          </a:p>
        </p:txBody>
      </p:sp>
      <p:graphicFrame>
        <p:nvGraphicFramePr>
          <p:cNvPr id="15" name="内容占位符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4985888"/>
              </p:ext>
            </p:extLst>
          </p:nvPr>
        </p:nvGraphicFramePr>
        <p:xfrm>
          <a:off x="1806181" y="1017533"/>
          <a:ext cx="8995488" cy="421917"/>
        </p:xfrm>
        <a:graphic>
          <a:graphicData uri="http://schemas.openxmlformats.org/drawingml/2006/table">
            <a:tbl>
              <a:tblPr firstRow="1" bandRow="1"/>
              <a:tblGrid>
                <a:gridCol w="11244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219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6bits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5bits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5bits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5bits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5bits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 6bits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594926"/>
              </p:ext>
            </p:extLst>
          </p:nvPr>
        </p:nvGraphicFramePr>
        <p:xfrm>
          <a:off x="1642101" y="1404261"/>
          <a:ext cx="9159568" cy="3788235"/>
        </p:xfrm>
        <a:graphic>
          <a:graphicData uri="http://schemas.openxmlformats.org/drawingml/2006/table">
            <a:tbl>
              <a:tblPr firstRow="1" bandRow="1"/>
              <a:tblGrid>
                <a:gridCol w="11449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指令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格式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rs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rt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rgbClr val="0000FF"/>
                          </a:solidFill>
                        </a:rPr>
                        <a:t>rd</a:t>
                      </a:r>
                      <a:endParaRPr lang="zh-CN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shamt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funct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rgbClr val="002060"/>
                          </a:solidFill>
                        </a:rPr>
                        <a:t>add</a:t>
                      </a:r>
                      <a:endParaRPr lang="zh-CN" altLang="en-US" sz="2000" b="1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>
                          <a:solidFill>
                            <a:srgbClr val="002060"/>
                          </a:solidFill>
                        </a:rPr>
                        <a:t>R</a:t>
                      </a:r>
                      <a:endParaRPr lang="zh-CN" altLang="en-US" sz="2000" b="1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20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20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32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2000" b="0" baseline="-2500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rgbClr val="002060"/>
                          </a:solidFill>
                        </a:rPr>
                        <a:t>sub</a:t>
                      </a:r>
                      <a:endParaRPr lang="zh-CN" altLang="en-US" sz="2000" b="1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>
                          <a:solidFill>
                            <a:srgbClr val="002060"/>
                          </a:solidFill>
                        </a:rPr>
                        <a:t>R</a:t>
                      </a:r>
                      <a:endParaRPr lang="zh-CN" altLang="en-US" sz="2000" b="1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20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20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34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2000" b="0" baseline="-2500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and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R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36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or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R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37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nor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>
                          <a:solidFill>
                            <a:srgbClr val="002060"/>
                          </a:solidFill>
                        </a:rPr>
                        <a:t>R</a:t>
                      </a:r>
                      <a:endParaRPr lang="zh-CN" altLang="en-US" sz="2000" b="1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39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 err="1">
                          <a:solidFill>
                            <a:srgbClr val="FF0000"/>
                          </a:solidFill>
                        </a:rPr>
                        <a:t>sll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>
                          <a:solidFill>
                            <a:srgbClr val="FF0000"/>
                          </a:solidFill>
                        </a:rPr>
                        <a:t>R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</a:t>
                      </a:r>
                      <a:endParaRPr lang="zh-CN" altLang="en-US"/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0" kern="1200" dirty="0" err="1">
                          <a:solidFill>
                            <a:srgbClr val="002060"/>
                          </a:solidFill>
                          <a:latin typeface="微软雅黑"/>
                          <a:ea typeface="微软雅黑"/>
                          <a:cs typeface="+mn-cs"/>
                        </a:rPr>
                        <a:t>Reg</a:t>
                      </a:r>
                      <a:endParaRPr lang="zh-CN" altLang="en-US" sz="1800" b="0" kern="1200" dirty="0">
                        <a:solidFill>
                          <a:srgbClr val="002060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US" altLang="zh-CN" sz="2000" b="0" baseline="-25000" dirty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 err="1"/>
                        <a:t>srl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R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</a:t>
                      </a:r>
                      <a:endParaRPr lang="zh-CN" altLang="en-US"/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0" kern="1200" dirty="0" err="1">
                          <a:solidFill>
                            <a:srgbClr val="002060"/>
                          </a:solidFill>
                          <a:latin typeface="微软雅黑"/>
                          <a:ea typeface="微软雅黑"/>
                          <a:cs typeface="+mn-cs"/>
                        </a:rPr>
                        <a:t>Reg</a:t>
                      </a:r>
                      <a:endParaRPr lang="zh-CN" altLang="en-US" sz="1800" b="0" kern="1200" dirty="0">
                        <a:solidFill>
                          <a:srgbClr val="002060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2000" b="1" dirty="0"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2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 err="1"/>
                        <a:t>jr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R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8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921946"/>
              </p:ext>
            </p:extLst>
          </p:nvPr>
        </p:nvGraphicFramePr>
        <p:xfrm>
          <a:off x="1642101" y="5368265"/>
          <a:ext cx="9159568" cy="421917"/>
        </p:xfrm>
        <a:graphic>
          <a:graphicData uri="http://schemas.openxmlformats.org/drawingml/2006/table">
            <a:tbl>
              <a:tblPr firstRow="1" bandRow="1"/>
              <a:tblGrid>
                <a:gridCol w="11449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219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add</a:t>
                      </a:r>
                      <a:endParaRPr lang="zh-CN" altLang="en-US" sz="2000" dirty="0"/>
                    </a:p>
                  </a:txBody>
                  <a:tcPr marL="103852" marR="103852" marT="52017" marB="52017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R</a:t>
                      </a:r>
                      <a:endParaRPr lang="zh-CN" altLang="en-US" sz="2000" dirty="0"/>
                    </a:p>
                  </a:txBody>
                  <a:tcPr marL="103852" marR="103852" marT="52017" marB="52017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2017" marB="52017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>
                          <a:solidFill>
                            <a:srgbClr val="002060"/>
                          </a:solidFill>
                        </a:rPr>
                        <a:t>18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2105" marB="5210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>
                          <a:solidFill>
                            <a:srgbClr val="002060"/>
                          </a:solidFill>
                        </a:rPr>
                        <a:t>19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2105" marB="5210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>
                          <a:solidFill>
                            <a:srgbClr val="002060"/>
                          </a:solidFill>
                        </a:rPr>
                        <a:t>17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2105" marB="5210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2017" marB="52017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32</a:t>
                      </a:r>
                      <a:endParaRPr lang="zh-CN" altLang="en-US" sz="2000" dirty="0"/>
                    </a:p>
                  </a:txBody>
                  <a:tcPr marL="103852" marR="103852" marT="52017" marB="52017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内容占位符 2"/>
          <p:cNvSpPr txBox="1">
            <a:spLocks/>
          </p:cNvSpPr>
          <p:nvPr/>
        </p:nvSpPr>
        <p:spPr bwMode="auto">
          <a:xfrm>
            <a:off x="1595663" y="5888677"/>
            <a:ext cx="9206006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itchFamily="2" charset="2"/>
              <a:buChar char="n"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 pitchFamily="-65" charset="0"/>
                <a:ea typeface="微软雅黑"/>
                <a:cs typeface="+mn-cs"/>
              </a:rPr>
              <a:t>add $s1,$s2,$s3      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# </a:t>
            </a:r>
            <a:r>
              <a:rPr lang="zh-CN" altLang="en-US" kern="0" dirty="0">
                <a:solidFill>
                  <a:schemeClr val="bg2">
                    <a:lumMod val="50000"/>
                  </a:schemeClr>
                </a:solidFill>
                <a:latin typeface="微软雅黑"/>
                <a:ea typeface="微软雅黑"/>
              </a:rPr>
              <a:t>机器码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   0x2538820</a:t>
            </a:r>
          </a:p>
        </p:txBody>
      </p:sp>
    </p:spTree>
    <p:extLst>
      <p:ext uri="{BB962C8B-B14F-4D97-AF65-F5344CB8AC3E}">
        <p14:creationId xmlns:p14="http://schemas.microsoft.com/office/powerpoint/2010/main" val="77225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</a:t>
            </a:r>
            <a:r>
              <a:rPr lang="zh-CN" altLang="en-US" dirty="0"/>
              <a:t>指令格式 </a:t>
            </a:r>
            <a:r>
              <a:rPr lang="en-US" altLang="zh-CN" dirty="0"/>
              <a:t>(I</a:t>
            </a:r>
            <a:r>
              <a:rPr lang="zh-CN" altLang="en-US" dirty="0"/>
              <a:t>、</a:t>
            </a:r>
            <a:r>
              <a:rPr lang="en-US" altLang="zh-CN" dirty="0"/>
              <a:t>J</a:t>
            </a:r>
            <a:r>
              <a:rPr lang="zh-CN" altLang="en-US" dirty="0"/>
              <a:t>型指令</a:t>
            </a:r>
            <a:r>
              <a:rPr lang="en-US" altLang="zh-CN" dirty="0"/>
              <a:t>)</a:t>
            </a:r>
            <a:endParaRPr lang="zh-CN" altLang="en-US" dirty="0"/>
          </a:p>
        </p:txBody>
      </p:sp>
      <p:graphicFrame>
        <p:nvGraphicFramePr>
          <p:cNvPr id="15" name="内容占位符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1087260"/>
              </p:ext>
            </p:extLst>
          </p:nvPr>
        </p:nvGraphicFramePr>
        <p:xfrm>
          <a:off x="1806181" y="1017533"/>
          <a:ext cx="8995488" cy="421917"/>
        </p:xfrm>
        <a:graphic>
          <a:graphicData uri="http://schemas.openxmlformats.org/drawingml/2006/table">
            <a:tbl>
              <a:tblPr firstRow="1" bandRow="1"/>
              <a:tblGrid>
                <a:gridCol w="11244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219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6bits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5bits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5bits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5bits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5bits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 6bits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722685"/>
              </p:ext>
            </p:extLst>
          </p:nvPr>
        </p:nvGraphicFramePr>
        <p:xfrm>
          <a:off x="1642101" y="1404261"/>
          <a:ext cx="9159568" cy="3788235"/>
        </p:xfrm>
        <a:graphic>
          <a:graphicData uri="http://schemas.openxmlformats.org/drawingml/2006/table">
            <a:tbl>
              <a:tblPr firstRow="1" bandRow="1"/>
              <a:tblGrid>
                <a:gridCol w="11449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指令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格式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rs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rgbClr val="0000FF"/>
                          </a:solidFill>
                        </a:rPr>
                        <a:t>rt</a:t>
                      </a:r>
                      <a:endParaRPr lang="zh-CN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rgbClr val="0000FF"/>
                          </a:solidFill>
                        </a:rPr>
                        <a:t>rd</a:t>
                      </a:r>
                      <a:endParaRPr lang="zh-CN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shamt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funct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solidFill>
                            <a:srgbClr val="002060"/>
                          </a:solidFill>
                        </a:rPr>
                        <a:t>add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rgbClr val="002060"/>
                          </a:solidFill>
                        </a:rPr>
                        <a:t>R</a:t>
                      </a:r>
                      <a:endParaRPr lang="zh-CN" alt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20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32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2000" b="0" baseline="-2500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addi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zh-CN" alt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>
                          <a:solidFill>
                            <a:srgbClr val="002060"/>
                          </a:solidFill>
                        </a:rPr>
                        <a:t>8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00FF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600" b="0" kern="1200" dirty="0">
                          <a:solidFill>
                            <a:srgbClr val="002060"/>
                          </a:solidFill>
                          <a:latin typeface="微软雅黑"/>
                          <a:ea typeface="微软雅黑"/>
                          <a:cs typeface="+mn-cs"/>
                        </a:rPr>
                        <a:t>16bits </a:t>
                      </a:r>
                      <a:r>
                        <a:rPr lang="zh-CN" altLang="en-US" sz="1600" b="0" kern="1200" dirty="0">
                          <a:solidFill>
                            <a:srgbClr val="002060"/>
                          </a:solidFill>
                          <a:latin typeface="微软雅黑"/>
                          <a:ea typeface="微软雅黑"/>
                          <a:cs typeface="+mn-cs"/>
                        </a:rPr>
                        <a:t>立即数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endParaRPr lang="zh-CN" altLang="en-US" sz="20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endParaRPr lang="zh-CN" altLang="en-US" sz="2000" b="0" baseline="-2500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err="1"/>
                        <a:t>lw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zh-CN" altLang="en-US" sz="1800" i="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35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00FF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>
                          <a:solidFill>
                            <a:srgbClr val="002060"/>
                          </a:solidFill>
                        </a:rPr>
                        <a:t>16bits </a:t>
                      </a:r>
                      <a:r>
                        <a:rPr lang="zh-CN" altLang="en-US" sz="1600" b="0" dirty="0">
                          <a:solidFill>
                            <a:srgbClr val="002060"/>
                          </a:solidFill>
                        </a:rPr>
                        <a:t>立即数</a:t>
                      </a: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err="1"/>
                        <a:t>sw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zh-CN" altLang="en-US" sz="1800" i="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43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600" b="0" kern="1200" dirty="0" err="1">
                          <a:solidFill>
                            <a:srgbClr val="002060"/>
                          </a:solidFill>
                          <a:latin typeface="微软雅黑"/>
                          <a:ea typeface="微软雅黑"/>
                          <a:cs typeface="+mn-cs"/>
                        </a:rPr>
                        <a:t>Reg</a:t>
                      </a:r>
                      <a:endParaRPr lang="zh-CN" altLang="en-US" sz="1600" b="0" kern="1200" dirty="0">
                        <a:solidFill>
                          <a:srgbClr val="002060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>
                          <a:solidFill>
                            <a:srgbClr val="002060"/>
                          </a:solidFill>
                        </a:rPr>
                        <a:t>16bits </a:t>
                      </a:r>
                      <a:r>
                        <a:rPr lang="zh-CN" altLang="en-US" sz="1600" b="0" dirty="0">
                          <a:solidFill>
                            <a:srgbClr val="002060"/>
                          </a:solidFill>
                        </a:rPr>
                        <a:t>立即数</a:t>
                      </a: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err="1"/>
                        <a:t>andi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zh-CN" alt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12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00FF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>
                          <a:solidFill>
                            <a:srgbClr val="002060"/>
                          </a:solidFill>
                        </a:rPr>
                        <a:t>16bits </a:t>
                      </a:r>
                      <a:r>
                        <a:rPr lang="zh-CN" altLang="en-US" sz="1600" b="0" dirty="0">
                          <a:solidFill>
                            <a:srgbClr val="002060"/>
                          </a:solidFill>
                        </a:rPr>
                        <a:t>立即数</a:t>
                      </a: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err="1"/>
                        <a:t>ori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zh-CN" altLang="en-US" sz="1800" i="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13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00FF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>
                          <a:solidFill>
                            <a:srgbClr val="002060"/>
                          </a:solidFill>
                        </a:rPr>
                        <a:t>16bits </a:t>
                      </a:r>
                      <a:r>
                        <a:rPr lang="zh-CN" altLang="en-US" sz="1600" b="0" dirty="0">
                          <a:solidFill>
                            <a:srgbClr val="002060"/>
                          </a:solidFill>
                        </a:rPr>
                        <a:t>立即数</a:t>
                      </a: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err="1"/>
                        <a:t>beq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zh-CN" altLang="en-US" sz="1800" i="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4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>
                          <a:solidFill>
                            <a:srgbClr val="002060"/>
                          </a:solidFill>
                        </a:rPr>
                        <a:t>16bits </a:t>
                      </a:r>
                      <a:r>
                        <a:rPr lang="zh-CN" altLang="en-US" sz="1600" b="0" dirty="0">
                          <a:solidFill>
                            <a:srgbClr val="002060"/>
                          </a:solidFill>
                        </a:rPr>
                        <a:t>立即数（相对寻址）</a:t>
                      </a: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err="1"/>
                        <a:t>bne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zh-CN" altLang="en-US" sz="1800" i="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5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>
                          <a:solidFill>
                            <a:srgbClr val="002060"/>
                          </a:solidFill>
                        </a:rPr>
                        <a:t>16bits </a:t>
                      </a:r>
                      <a:r>
                        <a:rPr lang="zh-CN" altLang="en-US" sz="1600" b="0" dirty="0">
                          <a:solidFill>
                            <a:srgbClr val="002060"/>
                          </a:solidFill>
                        </a:rPr>
                        <a:t>立即数（相对寻址）</a:t>
                      </a: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722264"/>
              </p:ext>
            </p:extLst>
          </p:nvPr>
        </p:nvGraphicFramePr>
        <p:xfrm>
          <a:off x="1642101" y="5368265"/>
          <a:ext cx="9159568" cy="421917"/>
        </p:xfrm>
        <a:graphic>
          <a:graphicData uri="http://schemas.openxmlformats.org/drawingml/2006/table">
            <a:tbl>
              <a:tblPr firstRow="1" bandRow="1"/>
              <a:tblGrid>
                <a:gridCol w="11449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247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19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j</a:t>
                      </a:r>
                      <a:endParaRPr lang="zh-CN" altLang="en-US" sz="1800" dirty="0"/>
                    </a:p>
                  </a:txBody>
                  <a:tcPr marL="91436" marR="91436" marT="45602" marB="45602"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254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J</a:t>
                      </a:r>
                      <a:endParaRPr lang="zh-CN" altLang="en-US" sz="1800" dirty="0"/>
                    </a:p>
                  </a:txBody>
                  <a:tcPr marL="91436" marR="91436" marT="45602" marB="45602"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254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2</a:t>
                      </a:r>
                      <a:endParaRPr lang="zh-CN" altLang="en-US" sz="1800" dirty="0"/>
                    </a:p>
                  </a:txBody>
                  <a:tcPr marL="91436" marR="91436" marT="45602" marB="45602"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254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+mn-cs"/>
                        </a:rPr>
                        <a:t>26bits 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+mn-cs"/>
                        </a:rPr>
                        <a:t>立即数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+mn-cs"/>
                        </a:rPr>
                        <a:t>(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+mn-cs"/>
                        </a:rPr>
                        <a:t>伪直接寻址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+mn-cs"/>
                        </a:rPr>
                        <a:t>)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marL="91436" marR="91436" marT="45680" marB="45680">
                    <a:lnL w="12700" cmpd="sng">
                      <a:solidFill>
                        <a:srgbClr val="060606"/>
                      </a:solidFill>
                    </a:lnL>
                    <a:lnR w="12700" cap="flat" cmpd="sng" algn="ctr">
                      <a:solidFill>
                        <a:srgbClr val="06060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60606"/>
                      </a:solidFill>
                    </a:lnT>
                    <a:lnB w="25400" cap="flat" cmpd="sng" algn="ctr">
                      <a:solidFill>
                        <a:srgbClr val="06060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105914"/>
              </p:ext>
            </p:extLst>
          </p:nvPr>
        </p:nvGraphicFramePr>
        <p:xfrm>
          <a:off x="1642101" y="5882406"/>
          <a:ext cx="9159568" cy="421917"/>
        </p:xfrm>
        <a:graphic>
          <a:graphicData uri="http://schemas.openxmlformats.org/drawingml/2006/table">
            <a:tbl>
              <a:tblPr firstRow="1" bandRow="1"/>
              <a:tblGrid>
                <a:gridCol w="11449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247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19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err="1"/>
                        <a:t>jal</a:t>
                      </a:r>
                      <a:endParaRPr lang="zh-CN" altLang="en-US" sz="1800" dirty="0"/>
                    </a:p>
                  </a:txBody>
                  <a:tcPr marL="91436" marR="91436" marT="45539" marB="45539"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254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J</a:t>
                      </a:r>
                    </a:p>
                  </a:txBody>
                  <a:tcPr marL="91436" marR="91436" marT="45539" marB="45539"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254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3</a:t>
                      </a:r>
                      <a:endParaRPr lang="zh-CN" altLang="en-US" sz="1800" dirty="0"/>
                    </a:p>
                  </a:txBody>
                  <a:tcPr marL="91436" marR="91436" marT="45539" marB="45539"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254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+mn-cs"/>
                        </a:rPr>
                        <a:t>26bits 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+mn-cs"/>
                        </a:rPr>
                        <a:t>立即数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+mn-cs"/>
                        </a:rPr>
                        <a:t>(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+mn-cs"/>
                        </a:rPr>
                        <a:t>伪直接寻址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+mn-cs"/>
                        </a:rPr>
                        <a:t>)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marL="91436" marR="91436" marT="45617" marB="45617">
                    <a:lnL w="12700" cmpd="sng">
                      <a:solidFill>
                        <a:srgbClr val="060606"/>
                      </a:solidFill>
                    </a:lnL>
                    <a:lnR w="12700" cap="flat" cmpd="sng" algn="ctr">
                      <a:solidFill>
                        <a:srgbClr val="06060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60606"/>
                      </a:solidFill>
                    </a:lnT>
                    <a:lnB w="25400" cap="flat" cmpd="sng" algn="ctr">
                      <a:solidFill>
                        <a:srgbClr val="06060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138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MIPS</a:t>
            </a:r>
            <a:r>
              <a:rPr lang="zh-CN" altLang="en-US"/>
              <a:t>寻址方式总结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dirty="0"/>
              <a:t>寄存器寻址</a:t>
            </a:r>
            <a:endParaRPr lang="en-US" altLang="zh-CN" b="1" dirty="0"/>
          </a:p>
          <a:p>
            <a:pPr>
              <a:defRPr/>
            </a:pPr>
            <a:r>
              <a:rPr lang="zh-CN" altLang="en-US" b="1" dirty="0"/>
              <a:t>变址寻址</a:t>
            </a:r>
            <a:endParaRPr lang="en-US" altLang="zh-CN" b="1" dirty="0"/>
          </a:p>
          <a:p>
            <a:pPr>
              <a:defRPr/>
            </a:pPr>
            <a:r>
              <a:rPr lang="zh-CN" altLang="en-US" b="1" dirty="0"/>
              <a:t>立即数寻址</a:t>
            </a:r>
            <a:endParaRPr lang="en-US" altLang="zh-CN" b="1" dirty="0"/>
          </a:p>
          <a:p>
            <a:pPr>
              <a:defRPr/>
            </a:pPr>
            <a:r>
              <a:rPr lang="en-US" altLang="zh-CN" b="1" dirty="0"/>
              <a:t>PC</a:t>
            </a:r>
            <a:r>
              <a:rPr lang="zh-CN" altLang="en-US" b="1" dirty="0"/>
              <a:t>相对寻址 </a:t>
            </a:r>
            <a:r>
              <a:rPr lang="en-US" altLang="zh-CN" b="1" dirty="0" err="1">
                <a:solidFill>
                  <a:srgbClr val="7030A0"/>
                </a:solidFill>
                <a:latin typeface="Courier New" pitchFamily="-65" charset="0"/>
              </a:rPr>
              <a:t>beq</a:t>
            </a:r>
            <a:r>
              <a:rPr lang="en-US" altLang="zh-CN" b="1" dirty="0">
                <a:solidFill>
                  <a:srgbClr val="7030A0"/>
                </a:solidFill>
                <a:latin typeface="Courier New" pitchFamily="-65" charset="0"/>
              </a:rPr>
              <a:t> reg1,reg2,offset</a:t>
            </a:r>
          </a:p>
          <a:p>
            <a:pPr lvl="1">
              <a:defRPr/>
            </a:pPr>
            <a:r>
              <a:rPr lang="en-US" altLang="zh-CN" dirty="0"/>
              <a:t>PC + 4 + 16</a:t>
            </a:r>
            <a:r>
              <a:rPr lang="zh-CN" altLang="en-US" dirty="0"/>
              <a:t>位偏移地址左移两位   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字地址变字节地址</a:t>
            </a:r>
            <a:endParaRPr lang="en-US" altLang="zh-CN" dirty="0"/>
          </a:p>
          <a:p>
            <a:pPr>
              <a:defRPr/>
            </a:pPr>
            <a:r>
              <a:rPr lang="zh-CN" altLang="en-US" b="1" dirty="0"/>
              <a:t>伪直接寻址  </a:t>
            </a:r>
            <a:r>
              <a:rPr lang="en-US" altLang="zh-CN" b="1" dirty="0">
                <a:solidFill>
                  <a:srgbClr val="7030A0"/>
                </a:solidFill>
                <a:latin typeface="Courier New" pitchFamily="-65" charset="0"/>
              </a:rPr>
              <a:t>J label</a:t>
            </a:r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3193651" y="5685261"/>
            <a:ext cx="5391549" cy="552054"/>
            <a:chOff x="3193651" y="5685261"/>
            <a:chExt cx="5391549" cy="552054"/>
          </a:xfrm>
        </p:grpSpPr>
        <p:grpSp>
          <p:nvGrpSpPr>
            <p:cNvPr id="2" name="组合 1"/>
            <p:cNvGrpSpPr/>
            <p:nvPr/>
          </p:nvGrpSpPr>
          <p:grpSpPr>
            <a:xfrm>
              <a:off x="3193651" y="5685262"/>
              <a:ext cx="4729922" cy="552053"/>
              <a:chOff x="1691680" y="4293097"/>
              <a:chExt cx="3672408" cy="428625"/>
            </a:xfrm>
          </p:grpSpPr>
          <p:sp>
            <p:nvSpPr>
              <p:cNvPr id="6" name="矩形 7"/>
              <p:cNvSpPr/>
              <p:nvPr/>
            </p:nvSpPr>
            <p:spPr>
              <a:xfrm>
                <a:off x="1691680" y="4293097"/>
                <a:ext cx="1180108" cy="428625"/>
              </a:xfrm>
              <a:prstGeom prst="rect">
                <a:avLst/>
              </a:prstGeom>
              <a:gradFill rotWithShape="1">
                <a:gsLst>
                  <a:gs pos="0">
                    <a:srgbClr val="9BBB59">
                      <a:shade val="51000"/>
                      <a:satMod val="130000"/>
                    </a:srgbClr>
                  </a:gs>
                  <a:gs pos="80000">
                    <a:srgbClr val="9BBB59">
                      <a:shade val="93000"/>
                      <a:satMod val="130000"/>
                    </a:srgbClr>
                  </a:gs>
                  <a:gs pos="100000">
                    <a:srgbClr val="9BBB59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r>
                  <a:rPr lang="en-US" altLang="zh-CN" kern="0" dirty="0">
                    <a:solidFill>
                      <a:sysClr val="window" lastClr="FFFFFF"/>
                    </a:solidFill>
                    <a:latin typeface="+mn-ea"/>
                  </a:rPr>
                  <a:t>PC </a:t>
                </a:r>
                <a:r>
                  <a:rPr lang="zh-CN" altLang="en-US" kern="0" dirty="0">
                    <a:solidFill>
                      <a:sysClr val="window" lastClr="FFFFFF"/>
                    </a:solidFill>
                    <a:latin typeface="+mn-ea"/>
                  </a:rPr>
                  <a:t>高</a:t>
                </a:r>
                <a:r>
                  <a:rPr lang="en-US" altLang="zh-CN" kern="0" dirty="0">
                    <a:solidFill>
                      <a:sysClr val="window" lastClr="FFFFFF"/>
                    </a:solidFill>
                    <a:latin typeface="+mn-ea"/>
                  </a:rPr>
                  <a:t>4</a:t>
                </a:r>
                <a:r>
                  <a:rPr lang="zh-CN" altLang="en-US" kern="0" dirty="0">
                    <a:solidFill>
                      <a:sysClr val="window" lastClr="FFFFFF"/>
                    </a:solidFill>
                    <a:latin typeface="+mn-ea"/>
                  </a:rPr>
                  <a:t>位</a:t>
                </a:r>
              </a:p>
            </p:txBody>
          </p:sp>
          <p:sp>
            <p:nvSpPr>
              <p:cNvPr id="7" name="矩形 26"/>
              <p:cNvSpPr/>
              <p:nvPr/>
            </p:nvSpPr>
            <p:spPr>
              <a:xfrm>
                <a:off x="2928938" y="4293097"/>
                <a:ext cx="2435150" cy="428625"/>
              </a:xfrm>
              <a:prstGeom prst="rect">
                <a:avLst/>
              </a:prstGeom>
              <a:gradFill rotWithShape="1">
                <a:gsLst>
                  <a:gs pos="0">
                    <a:srgbClr val="4BACC6">
                      <a:shade val="51000"/>
                      <a:satMod val="130000"/>
                    </a:srgbClr>
                  </a:gs>
                  <a:gs pos="80000">
                    <a:srgbClr val="4BACC6">
                      <a:shade val="93000"/>
                      <a:satMod val="130000"/>
                    </a:srgbClr>
                  </a:gs>
                  <a:gs pos="100000">
                    <a:srgbClr val="4BACC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BACC6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r>
                  <a:rPr lang="en-US" altLang="zh-CN" kern="0" dirty="0">
                    <a:solidFill>
                      <a:sysClr val="window" lastClr="FFFFFF"/>
                    </a:solidFill>
                    <a:latin typeface="+mn-ea"/>
                  </a:rPr>
                  <a:t>26</a:t>
                </a:r>
                <a:r>
                  <a:rPr lang="zh-CN" altLang="en-US" kern="0" dirty="0">
                    <a:solidFill>
                      <a:sysClr val="window" lastClr="FFFFFF"/>
                    </a:solidFill>
                    <a:latin typeface="+mn-ea"/>
                  </a:rPr>
                  <a:t>位立即数</a:t>
                </a:r>
              </a:p>
            </p:txBody>
          </p:sp>
        </p:grpSp>
        <p:sp>
          <p:nvSpPr>
            <p:cNvPr id="11" name="矩形 26"/>
            <p:cNvSpPr/>
            <p:nvPr/>
          </p:nvSpPr>
          <p:spPr>
            <a:xfrm>
              <a:off x="7997180" y="5685261"/>
              <a:ext cx="588020" cy="552053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kern="0" dirty="0">
                  <a:solidFill>
                    <a:sysClr val="window" lastClr="FFFFFF"/>
                  </a:solidFill>
                  <a:latin typeface="+mn-ea"/>
                </a:rPr>
                <a:t>00</a:t>
              </a:r>
              <a:endParaRPr lang="zh-CN" altLang="en-US" kern="0" dirty="0">
                <a:solidFill>
                  <a:sysClr val="window" lastClr="FFFFFF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881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802804"/>
            <a:ext cx="10515599" cy="686888"/>
          </a:xfrm>
        </p:spPr>
        <p:txBody>
          <a:bodyPr/>
          <a:lstStyle/>
          <a:p>
            <a:r>
              <a:rPr lang="zh-CN" altLang="en-US" dirty="0"/>
              <a:t>开源</a:t>
            </a:r>
            <a:r>
              <a:rPr lang="en-US" altLang="zh-CN" dirty="0"/>
              <a:t>MIPS</a:t>
            </a:r>
            <a:r>
              <a:rPr lang="zh-CN" altLang="en-US" dirty="0"/>
              <a:t>仿真器，汇编器</a:t>
            </a:r>
          </a:p>
        </p:txBody>
      </p:sp>
      <p:pic>
        <p:nvPicPr>
          <p:cNvPr id="4" name="图片 3" descr="https://www.d.umn.edu/~gshute/mips/Mars/screenshots/interfac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123" y="1555004"/>
            <a:ext cx="8335192" cy="48424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20506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25A381DF-589B-4318-839D-D8905F3D9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364" y="1503408"/>
            <a:ext cx="6656694" cy="5878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5F986C7-378D-42A1-A9D5-8AE462B22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974021"/>
            <a:ext cx="10934699" cy="288966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X86</a:t>
            </a:r>
            <a:r>
              <a:rPr lang="zh-CN" altLang="en-US"/>
              <a:t>指令格式</a:t>
            </a:r>
          </a:p>
        </p:txBody>
      </p:sp>
      <p:cxnSp>
        <p:nvCxnSpPr>
          <p:cNvPr id="7" name="直接连接符 6"/>
          <p:cNvCxnSpPr>
            <a:cxnSpLocks/>
          </p:cNvCxnSpPr>
          <p:nvPr/>
        </p:nvCxnSpPr>
        <p:spPr>
          <a:xfrm flipV="1">
            <a:off x="905565" y="2090057"/>
            <a:ext cx="400721" cy="13062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cxnSpLocks/>
          </p:cNvCxnSpPr>
          <p:nvPr/>
        </p:nvCxnSpPr>
        <p:spPr>
          <a:xfrm flipV="1">
            <a:off x="2367722" y="2090057"/>
            <a:ext cx="5490817" cy="13062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9414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X86</a:t>
            </a:r>
            <a:r>
              <a:rPr lang="zh-CN" altLang="en-US" dirty="0"/>
              <a:t>指令格式   </a:t>
            </a:r>
            <a:r>
              <a:rPr lang="zh-CN" altLang="en-US" sz="1800" dirty="0"/>
              <a:t>（最长</a:t>
            </a:r>
            <a:r>
              <a:rPr lang="en-US" altLang="zh-CN" sz="1800" dirty="0"/>
              <a:t>15bytes</a:t>
            </a:r>
            <a:r>
              <a:rPr lang="zh-CN" altLang="en-US" sz="1800" dirty="0"/>
              <a:t>）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778375" y="985838"/>
            <a:ext cx="4249737" cy="731838"/>
            <a:chOff x="2566989" y="1544638"/>
            <a:chExt cx="4249737" cy="731838"/>
          </a:xfrm>
        </p:grpSpPr>
        <p:graphicFrame>
          <p:nvGraphicFramePr>
            <p:cNvPr id="6" name="内容占位符 4"/>
            <p:cNvGraphicFramePr>
              <a:graphicFrameLocks/>
            </p:cNvGraphicFramePr>
            <p:nvPr>
              <p:extLst/>
            </p:nvPr>
          </p:nvGraphicFramePr>
          <p:xfrm>
            <a:off x="2578100" y="1544638"/>
            <a:ext cx="3600450" cy="366712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12001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2001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20015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366712"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B050"/>
                            </a:solidFill>
                          </a:rPr>
                          <a:t>4bits</a:t>
                        </a:r>
                        <a:endParaRPr lang="zh-CN" altLang="en-US" sz="1800" dirty="0">
                          <a:solidFill>
                            <a:srgbClr val="00B050"/>
                          </a:solidFill>
                        </a:endParaRPr>
                      </a:p>
                    </a:txBody>
                    <a:tcPr marL="91441" marR="91441" marT="45898" marB="45898"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B050"/>
                            </a:solidFill>
                          </a:rPr>
                          <a:t>4bits</a:t>
                        </a:r>
                        <a:endParaRPr lang="zh-CN" altLang="en-US" sz="1800" dirty="0">
                          <a:solidFill>
                            <a:srgbClr val="00B050"/>
                          </a:solidFill>
                        </a:endParaRPr>
                      </a:p>
                    </a:txBody>
                    <a:tcPr marL="91441" marR="91441" marT="45898" marB="45898"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B050"/>
                            </a:solidFill>
                          </a:rPr>
                          <a:t>8bits</a:t>
                        </a:r>
                        <a:endParaRPr lang="zh-CN" altLang="en-US" sz="1800" dirty="0">
                          <a:solidFill>
                            <a:srgbClr val="00B050"/>
                          </a:solidFill>
                        </a:endParaRPr>
                      </a:p>
                    </a:txBody>
                    <a:tcPr marL="91441" marR="91441" marT="45898" marB="45898"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5" name="内容占位符 4"/>
            <p:cNvGraphicFramePr>
              <a:graphicFrameLocks/>
            </p:cNvGraphicFramePr>
            <p:nvPr>
              <p:extLst/>
            </p:nvPr>
          </p:nvGraphicFramePr>
          <p:xfrm>
            <a:off x="2566989" y="1905001"/>
            <a:ext cx="4249737" cy="371475"/>
          </p:xfrm>
          <a:graphic>
            <a:graphicData uri="http://schemas.openxmlformats.org/drawingml/2006/table">
              <a:tbl>
                <a:tblPr firstRow="1" bandRow="1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tableStyleId>{5C22544A-7EE6-4342-B048-85BDC9FD1C3A}</a:tableStyleId>
                </a:tblPr>
                <a:tblGrid>
                  <a:gridCol w="86042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8636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525712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371475"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2060"/>
                            </a:solidFill>
                          </a:rPr>
                          <a:t>JE 4</a:t>
                        </a:r>
                        <a:endParaRPr lang="zh-CN" altLang="en-US" sz="1800" dirty="0">
                          <a:solidFill>
                            <a:srgbClr val="002060"/>
                          </a:solidFill>
                        </a:endParaRPr>
                      </a:p>
                    </a:txBody>
                    <a:tcPr marL="91467" marR="91467" marT="45798" marB="45798">
                      <a:solidFill>
                        <a:srgbClr val="92D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2060"/>
                            </a:solidFill>
                          </a:rPr>
                          <a:t>Cond.</a:t>
                        </a:r>
                        <a:endParaRPr lang="zh-CN" altLang="en-US" sz="1800" dirty="0">
                          <a:solidFill>
                            <a:srgbClr val="002060"/>
                          </a:solidFill>
                        </a:endParaRPr>
                      </a:p>
                    </a:txBody>
                    <a:tcPr marL="91467" marR="91467" marT="45798" marB="45798">
                      <a:solidFill>
                        <a:srgbClr val="92D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800" dirty="0">
                            <a:solidFill>
                              <a:srgbClr val="002060"/>
                            </a:solidFill>
                          </a:rPr>
                          <a:t>Displacement</a:t>
                        </a:r>
                        <a:endParaRPr lang="zh-CN" altLang="en-US" sz="1800" dirty="0">
                          <a:solidFill>
                            <a:srgbClr val="002060"/>
                          </a:solidFill>
                        </a:endParaRPr>
                      </a:p>
                    </a:txBody>
                    <a:tcPr marL="91467" marR="91467" marT="45798" marB="45798">
                      <a:solidFill>
                        <a:srgbClr val="92D05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</p:grp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57200" y="957425"/>
            <a:ext cx="3963988" cy="4530725"/>
          </a:xfrm>
        </p:spPr>
        <p:txBody>
          <a:bodyPr>
            <a:noAutofit/>
          </a:bodyPr>
          <a:lstStyle/>
          <a:p>
            <a:pPr eaLnBrk="1" hangingPunct="1">
              <a:lnSpc>
                <a:spcPct val="200000"/>
              </a:lnSpc>
              <a:defRPr/>
            </a:pPr>
            <a:r>
              <a:rPr lang="en-US" altLang="zh-CN" sz="2800" dirty="0"/>
              <a:t>JE  20H</a:t>
            </a:r>
          </a:p>
          <a:p>
            <a:pPr>
              <a:lnSpc>
                <a:spcPct val="200000"/>
              </a:lnSpc>
              <a:defRPr/>
            </a:pPr>
            <a:r>
              <a:rPr lang="en-US" altLang="zh-CN" sz="2800" dirty="0">
                <a:solidFill>
                  <a:srgbClr val="000000"/>
                </a:solidFill>
              </a:rPr>
              <a:t>Call</a:t>
            </a:r>
          </a:p>
          <a:p>
            <a:pPr>
              <a:lnSpc>
                <a:spcPct val="200000"/>
              </a:lnSpc>
              <a:defRPr/>
            </a:pPr>
            <a:r>
              <a:rPr lang="en-US" altLang="zh-CN" sz="2800" dirty="0">
                <a:solidFill>
                  <a:srgbClr val="000000"/>
                </a:solidFill>
              </a:rPr>
              <a:t>PUSH ESI</a:t>
            </a:r>
          </a:p>
          <a:p>
            <a:pPr>
              <a:lnSpc>
                <a:spcPct val="200000"/>
              </a:lnSpc>
              <a:defRPr/>
            </a:pPr>
            <a:r>
              <a:rPr lang="en-US" altLang="zh-CN" sz="2800" dirty="0">
                <a:solidFill>
                  <a:srgbClr val="000000"/>
                </a:solidFill>
              </a:rPr>
              <a:t>MOV EBX,[EDI+45]</a:t>
            </a:r>
          </a:p>
          <a:p>
            <a:pPr>
              <a:defRPr/>
            </a:pPr>
            <a:endParaRPr lang="en-US" altLang="zh-CN" sz="24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zh-CN" sz="2400" dirty="0">
              <a:solidFill>
                <a:srgbClr val="000000"/>
              </a:solidFill>
            </a:endParaRPr>
          </a:p>
          <a:p>
            <a:pPr eaLnBrk="1" hangingPunct="1">
              <a:defRPr/>
            </a:pPr>
            <a:endParaRPr lang="en-US" altLang="zh-CN" sz="2400" dirty="0"/>
          </a:p>
        </p:txBody>
      </p:sp>
      <p:grpSp>
        <p:nvGrpSpPr>
          <p:cNvPr id="3" name="组合 2"/>
          <p:cNvGrpSpPr/>
          <p:nvPr/>
        </p:nvGrpSpPr>
        <p:grpSpPr>
          <a:xfrm>
            <a:off x="4787901" y="1989409"/>
            <a:ext cx="7058025" cy="731838"/>
            <a:chOff x="2566989" y="2924176"/>
            <a:chExt cx="7058025" cy="731838"/>
          </a:xfrm>
        </p:grpSpPr>
        <p:graphicFrame>
          <p:nvGraphicFramePr>
            <p:cNvPr id="10" name="内容占位符 4"/>
            <p:cNvGraphicFramePr>
              <a:graphicFrameLocks/>
            </p:cNvGraphicFramePr>
            <p:nvPr>
              <p:extLst/>
            </p:nvPr>
          </p:nvGraphicFramePr>
          <p:xfrm>
            <a:off x="2578100" y="2924176"/>
            <a:ext cx="6110288" cy="366713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853086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257202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66713"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B050"/>
                            </a:solidFill>
                          </a:rPr>
                          <a:t>8bits</a:t>
                        </a:r>
                        <a:endParaRPr lang="zh-CN" altLang="en-US" sz="1800" dirty="0">
                          <a:solidFill>
                            <a:srgbClr val="00B050"/>
                          </a:solidFill>
                        </a:endParaRPr>
                      </a:p>
                    </a:txBody>
                    <a:tcPr marL="91451" marR="91451" marT="45898" marB="45898"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B050"/>
                            </a:solidFill>
                          </a:rPr>
                          <a:t>             32bits</a:t>
                        </a:r>
                        <a:endParaRPr lang="zh-CN" altLang="en-US" sz="1800" dirty="0">
                          <a:solidFill>
                            <a:srgbClr val="00B050"/>
                          </a:solidFill>
                        </a:endParaRPr>
                      </a:p>
                    </a:txBody>
                    <a:tcPr marL="91451" marR="91451" marT="45898" marB="45898"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11" name="内容占位符 4"/>
            <p:cNvGraphicFramePr>
              <a:graphicFrameLocks/>
            </p:cNvGraphicFramePr>
            <p:nvPr>
              <p:extLst/>
            </p:nvPr>
          </p:nvGraphicFramePr>
          <p:xfrm>
            <a:off x="2566989" y="3284539"/>
            <a:ext cx="7058025" cy="371475"/>
          </p:xfrm>
          <a:graphic>
            <a:graphicData uri="http://schemas.openxmlformats.org/drawingml/2006/table">
              <a:tbl>
                <a:tblPr firstRow="1" bandRow="1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tableStyleId>{5C22544A-7EE6-4342-B048-85BDC9FD1C3A}</a:tableStyleId>
                </a:tblPr>
                <a:tblGrid>
                  <a:gridCol w="166369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39432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71475"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2060"/>
                            </a:solidFill>
                          </a:rPr>
                          <a:t>Call</a:t>
                        </a:r>
                        <a:endParaRPr lang="zh-CN" altLang="en-US" sz="1800" dirty="0">
                          <a:solidFill>
                            <a:srgbClr val="002060"/>
                          </a:solidFill>
                        </a:endParaRPr>
                      </a:p>
                    </a:txBody>
                    <a:tcPr marL="91456" marR="91456" marT="45798" marB="45798">
                      <a:solidFill>
                        <a:srgbClr val="92D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2060"/>
                            </a:solidFill>
                          </a:rPr>
                          <a:t>Offset</a:t>
                        </a:r>
                        <a:endParaRPr lang="zh-CN" altLang="en-US" sz="1800" dirty="0">
                          <a:solidFill>
                            <a:srgbClr val="002060"/>
                          </a:solidFill>
                        </a:endParaRPr>
                      </a:p>
                    </a:txBody>
                    <a:tcPr marL="91456" marR="91456" marT="45798" marB="45798">
                      <a:solidFill>
                        <a:srgbClr val="92D05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</p:grpSp>
      <p:sp>
        <p:nvSpPr>
          <p:cNvPr id="30761" name="内容占位符 2"/>
          <p:cNvSpPr txBox="1">
            <a:spLocks/>
          </p:cNvSpPr>
          <p:nvPr/>
        </p:nvSpPr>
        <p:spPr bwMode="auto">
          <a:xfrm>
            <a:off x="1909764" y="3860801"/>
            <a:ext cx="821848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</a:pPr>
            <a:endParaRPr lang="en-US" altLang="zh-CN" sz="2400" i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718049" y="3027503"/>
            <a:ext cx="2005012" cy="669926"/>
            <a:chOff x="4460875" y="3384009"/>
            <a:chExt cx="2005012" cy="669926"/>
          </a:xfrm>
        </p:grpSpPr>
        <p:graphicFrame>
          <p:nvGraphicFramePr>
            <p:cNvPr id="19" name="内容占位符 4"/>
            <p:cNvGraphicFramePr>
              <a:graphicFrameLocks/>
            </p:cNvGraphicFramePr>
            <p:nvPr>
              <p:extLst/>
            </p:nvPr>
          </p:nvGraphicFramePr>
          <p:xfrm>
            <a:off x="4460875" y="3384009"/>
            <a:ext cx="2005012" cy="36517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1002506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00250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65125"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B050"/>
                            </a:solidFill>
                          </a:rPr>
                          <a:t>5bits</a:t>
                        </a:r>
                        <a:endParaRPr lang="zh-CN" altLang="en-US" sz="1800" dirty="0">
                          <a:solidFill>
                            <a:srgbClr val="00B050"/>
                          </a:solidFill>
                        </a:endParaRPr>
                      </a:p>
                    </a:txBody>
                    <a:tcPr marL="91435" marR="91435" marT="45425" marB="45425"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B050"/>
                            </a:solidFill>
                          </a:rPr>
                          <a:t>3bits</a:t>
                        </a:r>
                        <a:endParaRPr lang="zh-CN" altLang="en-US" sz="1800" dirty="0">
                          <a:solidFill>
                            <a:srgbClr val="00B050"/>
                          </a:solidFill>
                        </a:endParaRPr>
                      </a:p>
                    </a:txBody>
                    <a:tcPr marL="91435" marR="91435" marT="45425" marB="45425"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20" name="内容占位符 4"/>
            <p:cNvGraphicFramePr>
              <a:graphicFrameLocks/>
            </p:cNvGraphicFramePr>
            <p:nvPr>
              <p:extLst/>
            </p:nvPr>
          </p:nvGraphicFramePr>
          <p:xfrm>
            <a:off x="4521201" y="3682460"/>
            <a:ext cx="1670050" cy="371475"/>
          </p:xfrm>
          <a:graphic>
            <a:graphicData uri="http://schemas.openxmlformats.org/drawingml/2006/table">
              <a:tbl>
                <a:tblPr firstRow="1" bandRow="1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tableStyleId>{5C22544A-7EE6-4342-B048-85BDC9FD1C3A}</a:tableStyleId>
                </a:tblPr>
                <a:tblGrid>
                  <a:gridCol w="956631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713419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71475"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2060"/>
                            </a:solidFill>
                          </a:rPr>
                          <a:t>PUSH</a:t>
                        </a:r>
                        <a:endParaRPr lang="zh-CN" altLang="en-US" sz="1800" dirty="0">
                          <a:solidFill>
                            <a:srgbClr val="002060"/>
                          </a:solidFill>
                        </a:endParaRPr>
                      </a:p>
                    </a:txBody>
                    <a:tcPr marL="91462" marR="91462" marT="45798" marB="45798">
                      <a:solidFill>
                        <a:srgbClr val="92D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800" dirty="0" err="1">
                            <a:solidFill>
                              <a:srgbClr val="002060"/>
                            </a:solidFill>
                          </a:rPr>
                          <a:t>Reg</a:t>
                        </a:r>
                        <a:endParaRPr lang="zh-CN" altLang="en-US" sz="1800" dirty="0">
                          <a:solidFill>
                            <a:srgbClr val="002060"/>
                          </a:solidFill>
                        </a:endParaRPr>
                      </a:p>
                    </a:txBody>
                    <a:tcPr marL="91462" marR="91462" marT="45798" marB="45798">
                      <a:solidFill>
                        <a:srgbClr val="92D05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</p:grpSp>
      <p:graphicFrame>
        <p:nvGraphicFramePr>
          <p:cNvPr id="22" name="内容占位符 4"/>
          <p:cNvGraphicFramePr>
            <a:graphicFrameLocks/>
          </p:cNvGraphicFramePr>
          <p:nvPr>
            <p:extLst/>
          </p:nvPr>
        </p:nvGraphicFramePr>
        <p:xfrm>
          <a:off x="4756149" y="4255926"/>
          <a:ext cx="5767385" cy="36517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232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6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47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512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2060"/>
                          </a:solidFill>
                        </a:rPr>
                        <a:t>MOV</a:t>
                      </a:r>
                      <a:endParaRPr lang="zh-CN" alt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marL="91458" marR="91458" marT="45425" marB="45425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2060"/>
                          </a:solidFill>
                        </a:rPr>
                        <a:t>d</a:t>
                      </a:r>
                      <a:endParaRPr lang="zh-CN" alt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marL="91458" marR="91458" marT="45425" marB="45425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2060"/>
                          </a:solidFill>
                        </a:rPr>
                        <a:t>w</a:t>
                      </a:r>
                      <a:endParaRPr lang="zh-CN" alt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marL="91458" marR="91458" marT="45425" marB="45425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>
                          <a:solidFill>
                            <a:srgbClr val="002060"/>
                          </a:solidFill>
                        </a:rPr>
                        <a:t>Postbyte</a:t>
                      </a:r>
                      <a:endParaRPr lang="zh-CN" alt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marL="91458" marR="91458" marT="45425" marB="45425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002060"/>
                          </a:solidFill>
                        </a:rPr>
                        <a:t>Displacement</a:t>
                      </a:r>
                      <a:endParaRPr lang="zh-CN" alt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marL="91458" marR="91458" marT="45425" marB="45425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3" name="组合 12"/>
          <p:cNvGrpSpPr/>
          <p:nvPr/>
        </p:nvGrpSpPr>
        <p:grpSpPr>
          <a:xfrm>
            <a:off x="5004358" y="3924498"/>
            <a:ext cx="5291077" cy="369332"/>
            <a:chOff x="5004358" y="3924498"/>
            <a:chExt cx="5291077" cy="369332"/>
          </a:xfrm>
        </p:grpSpPr>
        <p:sp>
          <p:nvSpPr>
            <p:cNvPr id="12" name="矩形 11"/>
            <p:cNvSpPr/>
            <p:nvPr/>
          </p:nvSpPr>
          <p:spPr>
            <a:xfrm>
              <a:off x="5004358" y="3924498"/>
              <a:ext cx="7995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00B050"/>
                  </a:solidFill>
                </a:rPr>
                <a:t>6bits</a:t>
              </a:r>
              <a:endParaRPr lang="zh-CN" alt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967610" y="3924498"/>
              <a:ext cx="39449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00B050"/>
                  </a:solidFill>
                </a:rPr>
                <a:t>1</a:t>
              </a:r>
              <a:endParaRPr lang="zh-CN" alt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301978" y="3924498"/>
              <a:ext cx="39449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00B050"/>
                  </a:solidFill>
                </a:rPr>
                <a:t>1</a:t>
              </a:r>
              <a:endParaRPr lang="zh-CN" alt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326512" y="3924498"/>
              <a:ext cx="99040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00B050"/>
                  </a:solidFill>
                </a:rPr>
                <a:t>8Bits</a:t>
              </a:r>
              <a:endParaRPr lang="zh-CN" alt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9305034" y="3924498"/>
              <a:ext cx="99040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00B050"/>
                  </a:solidFill>
                </a:rPr>
                <a:t>8Bits</a:t>
              </a:r>
              <a:endParaRPr lang="zh-CN" altLang="en-US" b="1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5104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4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x86-64 Integer Registers</a:t>
            </a:r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631504" y="5733256"/>
            <a:ext cx="8501790" cy="838200"/>
          </a:xfrm>
          <a:ln/>
        </p:spPr>
        <p:txBody>
          <a:bodyPr/>
          <a:lstStyle/>
          <a:p>
            <a:pPr lvl="1"/>
            <a:r>
              <a:rPr lang="en-US" dirty="0"/>
              <a:t>Can reference low-order 4 bytes (also low-order 1 &amp; 2 bytes)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862064" y="1426814"/>
            <a:ext cx="6474296" cy="4014192"/>
            <a:chOff x="762000" y="1143000"/>
            <a:chExt cx="7518400" cy="4800600"/>
          </a:xfrm>
        </p:grpSpPr>
        <p:sp>
          <p:nvSpPr>
            <p:cNvPr id="27649" name="Rectangle 1"/>
            <p:cNvSpPr>
              <a:spLocks/>
            </p:cNvSpPr>
            <p:nvPr/>
          </p:nvSpPr>
          <p:spPr bwMode="auto">
            <a:xfrm>
              <a:off x="762000" y="4800600"/>
              <a:ext cx="3556000" cy="533400"/>
            </a:xfrm>
            <a:prstGeom prst="rect">
              <a:avLst/>
            </a:prstGeom>
            <a:solidFill>
              <a:srgbClr val="EFBFB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%rsp</a:t>
              </a:r>
            </a:p>
          </p:txBody>
        </p:sp>
        <p:sp>
          <p:nvSpPr>
            <p:cNvPr id="27654" name="Rectangle 6"/>
            <p:cNvSpPr>
              <a:spLocks/>
            </p:cNvSpPr>
            <p:nvPr/>
          </p:nvSpPr>
          <p:spPr bwMode="auto">
            <a:xfrm>
              <a:off x="2552700" y="11811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%eax</a:t>
              </a:r>
            </a:p>
          </p:txBody>
        </p:sp>
        <p:sp>
          <p:nvSpPr>
            <p:cNvPr id="27655" name="Rectangle 7"/>
            <p:cNvSpPr>
              <a:spLocks/>
            </p:cNvSpPr>
            <p:nvPr/>
          </p:nvSpPr>
          <p:spPr bwMode="auto">
            <a:xfrm>
              <a:off x="2552700" y="17907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%ebx</a:t>
              </a:r>
            </a:p>
          </p:txBody>
        </p:sp>
        <p:sp>
          <p:nvSpPr>
            <p:cNvPr id="27656" name="Rectangle 8"/>
            <p:cNvSpPr>
              <a:spLocks/>
            </p:cNvSpPr>
            <p:nvPr/>
          </p:nvSpPr>
          <p:spPr bwMode="auto">
            <a:xfrm>
              <a:off x="2552700" y="24003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%ecx</a:t>
              </a:r>
            </a:p>
          </p:txBody>
        </p:sp>
        <p:sp>
          <p:nvSpPr>
            <p:cNvPr id="27657" name="Rectangle 9"/>
            <p:cNvSpPr>
              <a:spLocks/>
            </p:cNvSpPr>
            <p:nvPr/>
          </p:nvSpPr>
          <p:spPr bwMode="auto">
            <a:xfrm>
              <a:off x="2552700" y="30099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%edx</a:t>
              </a:r>
            </a:p>
          </p:txBody>
        </p:sp>
        <p:sp>
          <p:nvSpPr>
            <p:cNvPr id="27658" name="Rectangle 10"/>
            <p:cNvSpPr>
              <a:spLocks/>
            </p:cNvSpPr>
            <p:nvPr/>
          </p:nvSpPr>
          <p:spPr bwMode="auto">
            <a:xfrm>
              <a:off x="2552700" y="36195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%esi</a:t>
              </a:r>
            </a:p>
          </p:txBody>
        </p:sp>
        <p:sp>
          <p:nvSpPr>
            <p:cNvPr id="27659" name="Rectangle 11"/>
            <p:cNvSpPr>
              <a:spLocks/>
            </p:cNvSpPr>
            <p:nvPr/>
          </p:nvSpPr>
          <p:spPr bwMode="auto">
            <a:xfrm>
              <a:off x="2552700" y="42291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%edi</a:t>
              </a:r>
            </a:p>
          </p:txBody>
        </p:sp>
        <p:sp>
          <p:nvSpPr>
            <p:cNvPr id="27660" name="Rectangle 12"/>
            <p:cNvSpPr>
              <a:spLocks/>
            </p:cNvSpPr>
            <p:nvPr/>
          </p:nvSpPr>
          <p:spPr bwMode="auto">
            <a:xfrm>
              <a:off x="2552700" y="4838700"/>
              <a:ext cx="1752600" cy="444500"/>
            </a:xfrm>
            <a:prstGeom prst="rect">
              <a:avLst/>
            </a:prstGeom>
            <a:solidFill>
              <a:srgbClr val="FF9999"/>
            </a:solidFill>
            <a:ln w="127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%esp</a:t>
              </a:r>
            </a:p>
          </p:txBody>
        </p:sp>
        <p:sp>
          <p:nvSpPr>
            <p:cNvPr id="27661" name="Rectangle 13"/>
            <p:cNvSpPr>
              <a:spLocks/>
            </p:cNvSpPr>
            <p:nvPr/>
          </p:nvSpPr>
          <p:spPr bwMode="auto">
            <a:xfrm>
              <a:off x="2552700" y="5453826"/>
              <a:ext cx="1765300" cy="444499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%ebp</a:t>
              </a:r>
            </a:p>
          </p:txBody>
        </p:sp>
        <p:sp>
          <p:nvSpPr>
            <p:cNvPr id="27662" name="Rectangle 14"/>
            <p:cNvSpPr>
              <a:spLocks/>
            </p:cNvSpPr>
            <p:nvPr/>
          </p:nvSpPr>
          <p:spPr bwMode="auto">
            <a:xfrm>
              <a:off x="6515100" y="11811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%r8d</a:t>
              </a:r>
            </a:p>
          </p:txBody>
        </p:sp>
        <p:sp>
          <p:nvSpPr>
            <p:cNvPr id="27663" name="Rectangle 15"/>
            <p:cNvSpPr>
              <a:spLocks/>
            </p:cNvSpPr>
            <p:nvPr/>
          </p:nvSpPr>
          <p:spPr bwMode="auto">
            <a:xfrm>
              <a:off x="6515100" y="17907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%r9d</a:t>
              </a:r>
            </a:p>
          </p:txBody>
        </p:sp>
        <p:sp>
          <p:nvSpPr>
            <p:cNvPr id="27664" name="Rectangle 16"/>
            <p:cNvSpPr>
              <a:spLocks/>
            </p:cNvSpPr>
            <p:nvPr/>
          </p:nvSpPr>
          <p:spPr bwMode="auto">
            <a:xfrm>
              <a:off x="6515100" y="24003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%r10d</a:t>
              </a:r>
            </a:p>
          </p:txBody>
        </p:sp>
        <p:sp>
          <p:nvSpPr>
            <p:cNvPr id="27665" name="Rectangle 17"/>
            <p:cNvSpPr>
              <a:spLocks/>
            </p:cNvSpPr>
            <p:nvPr/>
          </p:nvSpPr>
          <p:spPr bwMode="auto">
            <a:xfrm>
              <a:off x="6515100" y="30099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%r11d</a:t>
              </a:r>
            </a:p>
          </p:txBody>
        </p:sp>
        <p:sp>
          <p:nvSpPr>
            <p:cNvPr id="27666" name="Rectangle 18"/>
            <p:cNvSpPr>
              <a:spLocks/>
            </p:cNvSpPr>
            <p:nvPr/>
          </p:nvSpPr>
          <p:spPr bwMode="auto">
            <a:xfrm>
              <a:off x="6515100" y="36195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%r12d</a:t>
              </a:r>
            </a:p>
          </p:txBody>
        </p:sp>
        <p:sp>
          <p:nvSpPr>
            <p:cNvPr id="27667" name="Rectangle 19"/>
            <p:cNvSpPr>
              <a:spLocks/>
            </p:cNvSpPr>
            <p:nvPr/>
          </p:nvSpPr>
          <p:spPr bwMode="auto">
            <a:xfrm>
              <a:off x="6515100" y="42291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%r13d</a:t>
              </a:r>
            </a:p>
          </p:txBody>
        </p:sp>
        <p:sp>
          <p:nvSpPr>
            <p:cNvPr id="27668" name="Rectangle 20"/>
            <p:cNvSpPr>
              <a:spLocks/>
            </p:cNvSpPr>
            <p:nvPr/>
          </p:nvSpPr>
          <p:spPr bwMode="auto">
            <a:xfrm>
              <a:off x="6515100" y="48387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%r14d</a:t>
              </a:r>
            </a:p>
          </p:txBody>
        </p:sp>
        <p:sp>
          <p:nvSpPr>
            <p:cNvPr id="27669" name="Rectangle 21"/>
            <p:cNvSpPr>
              <a:spLocks/>
            </p:cNvSpPr>
            <p:nvPr/>
          </p:nvSpPr>
          <p:spPr bwMode="auto">
            <a:xfrm>
              <a:off x="6515100" y="54483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%r15d</a:t>
              </a:r>
            </a:p>
          </p:txBody>
        </p:sp>
        <p:sp>
          <p:nvSpPr>
            <p:cNvPr id="27670" name="Rectangle 22"/>
            <p:cNvSpPr>
              <a:spLocks/>
            </p:cNvSpPr>
            <p:nvPr/>
          </p:nvSpPr>
          <p:spPr bwMode="auto">
            <a:xfrm>
              <a:off x="4724400" y="11430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%r8</a:t>
              </a:r>
            </a:p>
          </p:txBody>
        </p:sp>
        <p:sp>
          <p:nvSpPr>
            <p:cNvPr id="27671" name="Rectangle 23"/>
            <p:cNvSpPr>
              <a:spLocks/>
            </p:cNvSpPr>
            <p:nvPr/>
          </p:nvSpPr>
          <p:spPr bwMode="auto">
            <a:xfrm>
              <a:off x="4724400" y="17526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%r9</a:t>
              </a:r>
            </a:p>
          </p:txBody>
        </p:sp>
        <p:sp>
          <p:nvSpPr>
            <p:cNvPr id="27672" name="Rectangle 24"/>
            <p:cNvSpPr>
              <a:spLocks/>
            </p:cNvSpPr>
            <p:nvPr/>
          </p:nvSpPr>
          <p:spPr bwMode="auto">
            <a:xfrm>
              <a:off x="4724400" y="23622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%r10</a:t>
              </a:r>
            </a:p>
          </p:txBody>
        </p:sp>
        <p:sp>
          <p:nvSpPr>
            <p:cNvPr id="27673" name="Rectangle 25"/>
            <p:cNvSpPr>
              <a:spLocks/>
            </p:cNvSpPr>
            <p:nvPr/>
          </p:nvSpPr>
          <p:spPr bwMode="auto">
            <a:xfrm>
              <a:off x="4724400" y="29718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%r11</a:t>
              </a:r>
            </a:p>
          </p:txBody>
        </p:sp>
        <p:sp>
          <p:nvSpPr>
            <p:cNvPr id="27674" name="Rectangle 26"/>
            <p:cNvSpPr>
              <a:spLocks/>
            </p:cNvSpPr>
            <p:nvPr/>
          </p:nvSpPr>
          <p:spPr bwMode="auto">
            <a:xfrm>
              <a:off x="4724400" y="35814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%r12</a:t>
              </a:r>
            </a:p>
          </p:txBody>
        </p:sp>
        <p:sp>
          <p:nvSpPr>
            <p:cNvPr id="27675" name="Rectangle 27"/>
            <p:cNvSpPr>
              <a:spLocks/>
            </p:cNvSpPr>
            <p:nvPr/>
          </p:nvSpPr>
          <p:spPr bwMode="auto">
            <a:xfrm>
              <a:off x="4724400" y="41910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%r13</a:t>
              </a:r>
            </a:p>
          </p:txBody>
        </p:sp>
        <p:sp>
          <p:nvSpPr>
            <p:cNvPr id="27676" name="Rectangle 28"/>
            <p:cNvSpPr>
              <a:spLocks/>
            </p:cNvSpPr>
            <p:nvPr/>
          </p:nvSpPr>
          <p:spPr bwMode="auto">
            <a:xfrm>
              <a:off x="4724400" y="48006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%r14</a:t>
              </a:r>
            </a:p>
          </p:txBody>
        </p:sp>
        <p:sp>
          <p:nvSpPr>
            <p:cNvPr id="27677" name="Rectangle 29"/>
            <p:cNvSpPr>
              <a:spLocks/>
            </p:cNvSpPr>
            <p:nvPr/>
          </p:nvSpPr>
          <p:spPr bwMode="auto">
            <a:xfrm>
              <a:off x="4724400" y="54102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%r15</a:t>
              </a:r>
            </a:p>
          </p:txBody>
        </p:sp>
        <p:sp>
          <p:nvSpPr>
            <p:cNvPr id="27678" name="Rectangle 30"/>
            <p:cNvSpPr>
              <a:spLocks/>
            </p:cNvSpPr>
            <p:nvPr/>
          </p:nvSpPr>
          <p:spPr bwMode="auto">
            <a:xfrm>
              <a:off x="762000" y="11430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</a:t>
              </a:r>
              <a:r>
                <a:rPr lang="en-US" sz="2400" b="1" dirty="0" err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rax</a:t>
              </a:r>
              <a:endParaRPr lang="en-US" sz="2400" b="1" dirty="0">
                <a:solidFill>
                  <a:srgbClr val="000000"/>
                </a:solidFill>
                <a:latin typeface="Courier New Bold" charset="0"/>
                <a:ea typeface="微软雅黑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27679" name="Rectangle 31"/>
            <p:cNvSpPr>
              <a:spLocks/>
            </p:cNvSpPr>
            <p:nvPr/>
          </p:nvSpPr>
          <p:spPr bwMode="auto">
            <a:xfrm>
              <a:off x="762000" y="17526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</a:t>
              </a:r>
              <a:r>
                <a:rPr lang="en-US" sz="2400" b="1" dirty="0" err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rbx</a:t>
              </a:r>
              <a:endParaRPr lang="en-US" sz="2400" b="1" dirty="0">
                <a:solidFill>
                  <a:srgbClr val="000000"/>
                </a:solidFill>
                <a:latin typeface="Courier New Bold" charset="0"/>
                <a:ea typeface="微软雅黑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27680" name="Rectangle 32"/>
            <p:cNvSpPr>
              <a:spLocks/>
            </p:cNvSpPr>
            <p:nvPr/>
          </p:nvSpPr>
          <p:spPr bwMode="auto">
            <a:xfrm>
              <a:off x="762000" y="23622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%rcx</a:t>
              </a:r>
            </a:p>
          </p:txBody>
        </p:sp>
        <p:sp>
          <p:nvSpPr>
            <p:cNvPr id="27681" name="Rectangle 33"/>
            <p:cNvSpPr>
              <a:spLocks/>
            </p:cNvSpPr>
            <p:nvPr/>
          </p:nvSpPr>
          <p:spPr bwMode="auto">
            <a:xfrm>
              <a:off x="762000" y="29718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%rdx</a:t>
              </a:r>
            </a:p>
          </p:txBody>
        </p:sp>
        <p:sp>
          <p:nvSpPr>
            <p:cNvPr id="27682" name="Rectangle 34"/>
            <p:cNvSpPr>
              <a:spLocks/>
            </p:cNvSpPr>
            <p:nvPr/>
          </p:nvSpPr>
          <p:spPr bwMode="auto">
            <a:xfrm>
              <a:off x="762000" y="35814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%rsi</a:t>
              </a:r>
            </a:p>
          </p:txBody>
        </p:sp>
        <p:sp>
          <p:nvSpPr>
            <p:cNvPr id="27683" name="Rectangle 35"/>
            <p:cNvSpPr>
              <a:spLocks/>
            </p:cNvSpPr>
            <p:nvPr/>
          </p:nvSpPr>
          <p:spPr bwMode="auto">
            <a:xfrm>
              <a:off x="762000" y="41910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%rdi</a:t>
              </a:r>
            </a:p>
          </p:txBody>
        </p:sp>
        <p:sp>
          <p:nvSpPr>
            <p:cNvPr id="27684" name="Rectangle 36"/>
            <p:cNvSpPr>
              <a:spLocks/>
            </p:cNvSpPr>
            <p:nvPr/>
          </p:nvSpPr>
          <p:spPr bwMode="auto">
            <a:xfrm>
              <a:off x="762000" y="54102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%rbp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7088579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  X86</a:t>
            </a:r>
            <a:r>
              <a:rPr lang="zh-CN" altLang="en-US" dirty="0"/>
              <a:t>  差异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471557"/>
              </p:ext>
            </p:extLst>
          </p:nvPr>
        </p:nvGraphicFramePr>
        <p:xfrm>
          <a:off x="1189269" y="1127708"/>
          <a:ext cx="9713292" cy="5105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7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8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8953">
                  <a:extLst>
                    <a:ext uri="{9D8B030D-6E8A-4147-A177-3AD203B41FA5}">
                      <a16:colId xmlns:a16="http://schemas.microsoft.com/office/drawing/2014/main" val="993228041"/>
                    </a:ext>
                  </a:extLst>
                </a:gridCol>
              </a:tblGrid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#</a:t>
                      </a:r>
                      <a:endParaRPr lang="zh-CN" altLang="en-US" sz="1800" dirty="0"/>
                    </a:p>
                  </a:txBody>
                  <a:tcPr marL="106435" marR="106435" marT="53217" marB="53217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X86</a:t>
                      </a:r>
                      <a:endParaRPr lang="zh-CN" altLang="en-US" sz="1800" dirty="0"/>
                    </a:p>
                  </a:txBody>
                  <a:tcPr marL="106435" marR="106435" marT="53217" marB="53217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MIPS</a:t>
                      </a:r>
                      <a:endParaRPr lang="zh-CN" altLang="en-US" sz="1800" dirty="0"/>
                    </a:p>
                  </a:txBody>
                  <a:tcPr marL="106435" marR="106435" marT="53217" marB="53217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变长（</a:t>
                      </a:r>
                      <a:r>
                        <a:rPr lang="en-US" altLang="zh-CN" sz="1800" dirty="0"/>
                        <a:t>1-15bytes</a:t>
                      </a:r>
                      <a:r>
                        <a:rPr lang="zh-CN" altLang="en-US" sz="1800" dirty="0"/>
                        <a:t>）</a:t>
                      </a:r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定长指令</a:t>
                      </a:r>
                    </a:p>
                  </a:txBody>
                  <a:tcPr marL="106435" marR="106435" marT="53217" marB="5321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指令数多  </a:t>
                      </a:r>
                      <a:r>
                        <a:rPr lang="en-US" altLang="zh-CN" sz="1800" dirty="0"/>
                        <a:t>CISC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指令数少 </a:t>
                      </a:r>
                      <a:r>
                        <a:rPr lang="en-US" altLang="zh-CN" sz="1800" dirty="0"/>
                        <a:t>RISC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extLst>
                  <a:ext uri="{0D108BD9-81ED-4DB2-BD59-A6C34878D82A}">
                    <a16:rowId xmlns:a16="http://schemas.microsoft.com/office/drawing/2014/main" val="371427910"/>
                  </a:ext>
                </a:extLst>
              </a:tr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8</a:t>
                      </a:r>
                      <a:r>
                        <a:rPr lang="zh-CN" altLang="en-US" sz="1800" dirty="0"/>
                        <a:t>个通用寄存器</a:t>
                      </a:r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32</a:t>
                      </a:r>
                      <a:r>
                        <a:rPr lang="zh-CN" altLang="en-US" sz="1800" dirty="0"/>
                        <a:t>个通用寄存器</a:t>
                      </a:r>
                    </a:p>
                  </a:txBody>
                  <a:tcPr marL="106435" marR="106435" marT="53217" marB="5321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4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寻址方式复杂</a:t>
                      </a:r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寻址方式简单</a:t>
                      </a:r>
                    </a:p>
                  </a:txBody>
                  <a:tcPr marL="106435" marR="106435" marT="53217" marB="5321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5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有标志寄存器</a:t>
                      </a:r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无标志寄存器</a:t>
                      </a:r>
                    </a:p>
                  </a:txBody>
                  <a:tcPr marL="106435" marR="106435" marT="53217" marB="53217" anchor="ctr"/>
                </a:tc>
                <a:extLst>
                  <a:ext uri="{0D108BD9-81ED-4DB2-BD59-A6C34878D82A}">
                    <a16:rowId xmlns:a16="http://schemas.microsoft.com/office/drawing/2014/main" val="1280782983"/>
                  </a:ext>
                </a:extLst>
              </a:tr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6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最多两地址指令</a:t>
                      </a:r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三地址指令</a:t>
                      </a:r>
                    </a:p>
                  </a:txBody>
                  <a:tcPr marL="106435" marR="106435" marT="53217" marB="53217" anchor="ctr"/>
                </a:tc>
                <a:extLst>
                  <a:ext uri="{0D108BD9-81ED-4DB2-BD59-A6C34878D82A}">
                    <a16:rowId xmlns:a16="http://schemas.microsoft.com/office/drawing/2014/main" val="3677719820"/>
                  </a:ext>
                </a:extLst>
              </a:tr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7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无限制</a:t>
                      </a:r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只有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Load/store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能访问存储器</a:t>
                      </a:r>
                    </a:p>
                  </a:txBody>
                  <a:tcPr marL="106435" marR="106435" marT="53217" marB="5321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8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有堆栈指令 </a:t>
                      </a:r>
                      <a:r>
                        <a:rPr lang="en-US" altLang="zh-CN" sz="1800" dirty="0"/>
                        <a:t>push</a:t>
                      </a:r>
                      <a:r>
                        <a:rPr lang="zh-CN" altLang="en-US" sz="1800" dirty="0"/>
                        <a:t>，</a:t>
                      </a:r>
                      <a:r>
                        <a:rPr lang="en-US" altLang="zh-CN" sz="1800" dirty="0"/>
                        <a:t>pop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无堆栈指令（访存指令代替）</a:t>
                      </a:r>
                    </a:p>
                  </a:txBody>
                  <a:tcPr marL="106435" marR="106435" marT="53217" marB="5321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有</a:t>
                      </a:r>
                      <a:r>
                        <a:rPr lang="en-US" altLang="zh-CN" sz="1800" dirty="0"/>
                        <a:t>I/O</a:t>
                      </a:r>
                      <a:r>
                        <a:rPr lang="zh-CN" altLang="en-US" sz="1800" dirty="0"/>
                        <a:t>指令</a:t>
                      </a:r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无</a:t>
                      </a:r>
                      <a:r>
                        <a:rPr lang="en-US" altLang="zh-CN" sz="1800" dirty="0"/>
                        <a:t>I/O</a:t>
                      </a:r>
                      <a:r>
                        <a:rPr lang="zh-CN" altLang="en-US" sz="1800" dirty="0"/>
                        <a:t>指令</a:t>
                      </a:r>
                      <a:r>
                        <a:rPr lang="en-US" altLang="zh-CN" sz="1800" dirty="0"/>
                        <a:t>(</a:t>
                      </a:r>
                      <a:r>
                        <a:rPr lang="zh-CN" altLang="en-US" sz="1800" dirty="0"/>
                        <a:t>设备统一编址</a:t>
                      </a:r>
                      <a:r>
                        <a:rPr lang="en-US" altLang="zh-CN" sz="1800" dirty="0"/>
                        <a:t>)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4104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参数传递：栈帧</a:t>
                      </a:r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参数传递（</a:t>
                      </a:r>
                      <a:r>
                        <a:rPr lang="en-US" altLang="zh-CN" sz="1800" dirty="0"/>
                        <a:t>4</a:t>
                      </a:r>
                      <a:r>
                        <a:rPr lang="zh-CN" altLang="en-US" sz="1800" dirty="0"/>
                        <a:t>寄存器</a:t>
                      </a:r>
                      <a:r>
                        <a:rPr lang="en-US" altLang="zh-CN" sz="1800" dirty="0"/>
                        <a:t>+</a:t>
                      </a:r>
                      <a:r>
                        <a:rPr lang="zh-CN" altLang="en-US" sz="1800" dirty="0"/>
                        <a:t>栈帧）</a:t>
                      </a:r>
                    </a:p>
                  </a:txBody>
                  <a:tcPr marL="106435" marR="106435" marT="53217" marB="5321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81770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 32 &amp; ARMv8-32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相同之处</a:t>
            </a:r>
            <a:endParaRPr lang="en-US" altLang="zh-CN" dirty="0"/>
          </a:p>
          <a:p>
            <a:pPr lvl="1"/>
            <a:r>
              <a:rPr lang="en-US" altLang="zh-CN" dirty="0"/>
              <a:t>32</a:t>
            </a:r>
            <a:r>
              <a:rPr lang="zh-CN" altLang="en-US" dirty="0"/>
              <a:t>位定长指令</a:t>
            </a:r>
            <a:endParaRPr lang="en-US" altLang="zh-CN" dirty="0"/>
          </a:p>
          <a:p>
            <a:pPr lvl="1"/>
            <a:r>
              <a:rPr lang="en-US" altLang="zh-CN" dirty="0"/>
              <a:t>32</a:t>
            </a:r>
            <a:r>
              <a:rPr lang="zh-CN" altLang="en-US" dirty="0"/>
              <a:t>个通用寄存器，一个恒零寄存器</a:t>
            </a:r>
            <a:endParaRPr lang="en-US" altLang="zh-CN" dirty="0"/>
          </a:p>
          <a:p>
            <a:pPr lvl="1"/>
            <a:r>
              <a:rPr lang="en-US" altLang="zh-CN" dirty="0"/>
              <a:t>load/store</a:t>
            </a:r>
            <a:r>
              <a:rPr lang="zh-CN" altLang="en-US" dirty="0"/>
              <a:t>架构</a:t>
            </a:r>
            <a:endParaRPr lang="en-US" altLang="zh-CN" dirty="0"/>
          </a:p>
          <a:p>
            <a:pPr lvl="1"/>
            <a:r>
              <a:rPr lang="zh-CN" altLang="en-US" dirty="0"/>
              <a:t>都不能并行存取多个寄存器（方便批量保存寄存器，恢复寄存器，硬件实现更复杂）</a:t>
            </a:r>
            <a:endParaRPr lang="en-US" altLang="zh-CN" dirty="0"/>
          </a:p>
          <a:p>
            <a:pPr lvl="1"/>
            <a:r>
              <a:rPr lang="zh-CN" altLang="en-US" dirty="0"/>
              <a:t>都有分支指令，能根据寄存器的值为</a:t>
            </a:r>
            <a:r>
              <a:rPr lang="en-US" altLang="zh-CN" dirty="0"/>
              <a:t>0</a:t>
            </a:r>
            <a:r>
              <a:rPr lang="zh-CN" altLang="en-US" dirty="0"/>
              <a:t>转移或不为零转移</a:t>
            </a:r>
            <a:endParaRPr lang="en-US" altLang="zh-CN" dirty="0"/>
          </a:p>
          <a:p>
            <a:r>
              <a:rPr lang="zh-CN" altLang="en-US" dirty="0"/>
              <a:t>区别</a:t>
            </a:r>
            <a:r>
              <a:rPr lang="en-US" altLang="zh-CN" dirty="0"/>
              <a:t>	</a:t>
            </a:r>
          </a:p>
          <a:p>
            <a:pPr lvl="1"/>
            <a:r>
              <a:rPr lang="zh-CN" altLang="en-US" dirty="0"/>
              <a:t>条件分支指令，</a:t>
            </a:r>
            <a:r>
              <a:rPr lang="en-US" altLang="zh-CN" dirty="0"/>
              <a:t>arm</a:t>
            </a:r>
            <a:r>
              <a:rPr lang="zh-CN" altLang="en-US" dirty="0"/>
              <a:t>依赖于条件码，</a:t>
            </a:r>
            <a:r>
              <a:rPr lang="en-US" altLang="zh-CN" dirty="0" err="1"/>
              <a:t>mips</a:t>
            </a:r>
            <a:r>
              <a:rPr lang="zh-CN" altLang="en-US" dirty="0"/>
              <a:t>无状态标志寄存器</a:t>
            </a:r>
            <a:endParaRPr lang="en-US" altLang="zh-CN" dirty="0"/>
          </a:p>
          <a:p>
            <a:pPr lvl="1"/>
            <a:r>
              <a:rPr lang="en-US" altLang="zh-CN" dirty="0"/>
              <a:t>ARMv7</a:t>
            </a:r>
            <a:r>
              <a:rPr lang="zh-CN" altLang="en-US" dirty="0"/>
              <a:t>指令还有</a:t>
            </a:r>
            <a:r>
              <a:rPr lang="zh-CN" altLang="en-US" b="1" dirty="0"/>
              <a:t>条件执行指令，</a:t>
            </a:r>
            <a:r>
              <a:rPr lang="zh-CN" altLang="en-US" dirty="0"/>
              <a:t>不满足条件不执行</a:t>
            </a:r>
            <a:endParaRPr lang="en-US" altLang="zh-CN" dirty="0"/>
          </a:p>
          <a:p>
            <a:pPr lvl="1"/>
            <a:r>
              <a:rPr lang="en-US" altLang="zh-CN" dirty="0"/>
              <a:t>ARMv8</a:t>
            </a:r>
            <a:r>
              <a:rPr lang="zh-CN" altLang="en-US" dirty="0"/>
              <a:t>指令集规模更大，寻址方式更多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010" y="1362271"/>
            <a:ext cx="2380009" cy="110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33023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RISC-V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b="1" dirty="0"/>
              <a:t>完全开放</a:t>
            </a:r>
            <a:r>
              <a:rPr lang="zh-CN" altLang="en-US" dirty="0"/>
              <a:t>的 </a:t>
            </a:r>
            <a:r>
              <a:rPr lang="en-US" altLang="zh-CN" dirty="0"/>
              <a:t>ISA</a:t>
            </a:r>
            <a:endParaRPr lang="zh-CN" altLang="en-US" dirty="0"/>
          </a:p>
          <a:p>
            <a:r>
              <a:rPr lang="zh-CN" altLang="en-US" b="1" dirty="0"/>
              <a:t>大道至简，简单就是美</a:t>
            </a:r>
            <a:endParaRPr lang="en-US" altLang="zh-CN" b="1" dirty="0"/>
          </a:p>
          <a:p>
            <a:pPr lvl="1"/>
            <a:r>
              <a:rPr lang="zh-CN" altLang="en-US" dirty="0"/>
              <a:t>包含一个最小的</a:t>
            </a:r>
            <a:r>
              <a:rPr lang="zh-CN" altLang="en-US" b="1" dirty="0"/>
              <a:t>核心冻结的</a:t>
            </a:r>
            <a:r>
              <a:rPr lang="en-US" altLang="zh-CN" b="1" dirty="0"/>
              <a:t>ISA </a:t>
            </a:r>
            <a:r>
              <a:rPr lang="zh-CN" altLang="en-US" dirty="0"/>
              <a:t>（可支撑</a:t>
            </a:r>
            <a:r>
              <a:rPr lang="en-US" altLang="zh-CN" dirty="0"/>
              <a:t>OS</a:t>
            </a:r>
            <a:r>
              <a:rPr lang="zh-CN" altLang="en-US" dirty="0"/>
              <a:t>，方便教学）</a:t>
            </a:r>
            <a:endParaRPr lang="en-US" altLang="zh-CN" dirty="0"/>
          </a:p>
          <a:p>
            <a:pPr lvl="1"/>
            <a:r>
              <a:rPr lang="zh-CN" altLang="en-US" dirty="0"/>
              <a:t>适合硬件实现，而不仅仅是适用于模拟或者二进制翻译</a:t>
            </a:r>
            <a:endParaRPr lang="en-US" altLang="zh-CN" dirty="0"/>
          </a:p>
          <a:p>
            <a:r>
              <a:rPr lang="zh-CN" altLang="en-US" b="1" dirty="0"/>
              <a:t>无病一生轻的后发优势</a:t>
            </a:r>
            <a:endParaRPr lang="en-US" altLang="zh-CN" b="1" dirty="0"/>
          </a:p>
          <a:p>
            <a:pPr lvl="1"/>
            <a:r>
              <a:rPr lang="zh-CN" altLang="en-US" sz="2100" dirty="0"/>
              <a:t>模块化的可扩展指令集</a:t>
            </a:r>
            <a:endParaRPr lang="en-US" altLang="zh-CN" sz="2100" dirty="0"/>
          </a:p>
          <a:p>
            <a:pPr lvl="1"/>
            <a:r>
              <a:rPr lang="zh-CN" altLang="en-US" sz="2100" dirty="0"/>
              <a:t>方便简化硬件实现，提升性能</a:t>
            </a:r>
            <a:endParaRPr lang="en-US" altLang="zh-CN" sz="2100" dirty="0"/>
          </a:p>
          <a:p>
            <a:pPr lvl="2"/>
            <a:r>
              <a:rPr lang="zh-CN" altLang="en-US" sz="2100" dirty="0"/>
              <a:t>更规整的指令编码、更简洁的运算指令、更简洁的访存模式：</a:t>
            </a:r>
            <a:r>
              <a:rPr lang="en-US" altLang="zh-CN" sz="2100" dirty="0"/>
              <a:t>Load/Store</a:t>
            </a:r>
            <a:r>
              <a:rPr lang="zh-CN" altLang="en-US" sz="2100" dirty="0"/>
              <a:t>架构</a:t>
            </a:r>
            <a:endParaRPr lang="en-US" altLang="zh-CN" sz="2100" dirty="0"/>
          </a:p>
          <a:p>
            <a:pPr lvl="2"/>
            <a:r>
              <a:rPr lang="zh-CN" altLang="en-US" sz="2100" dirty="0"/>
              <a:t>高效分支跳转指令（减少指令数目）、简洁的子程序调用</a:t>
            </a:r>
            <a:endParaRPr lang="en-US" altLang="zh-CN" sz="2100" dirty="0"/>
          </a:p>
          <a:p>
            <a:pPr lvl="2"/>
            <a:r>
              <a:rPr lang="zh-CN" altLang="en-US" sz="2100" dirty="0"/>
              <a:t>无条件码执行、无分支</a:t>
            </a:r>
            <a:r>
              <a:rPr lang="zh-CN" altLang="en-US" sz="2100"/>
              <a:t>延迟槽</a:t>
            </a:r>
            <a:endParaRPr lang="en-US" altLang="zh-CN" sz="2100" dirty="0"/>
          </a:p>
          <a:p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411" y="1380930"/>
            <a:ext cx="2360646" cy="236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575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 32 &amp; RISC-V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3" y="864102"/>
            <a:ext cx="10515599" cy="5637024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指令助记符及语法格式大同小异</a:t>
            </a:r>
            <a:endParaRPr lang="en-US" altLang="zh-CN" sz="2000" dirty="0"/>
          </a:p>
          <a:p>
            <a:r>
              <a:rPr lang="en-US" altLang="zh-CN" sz="2000" dirty="0"/>
              <a:t>RISC-V </a:t>
            </a:r>
            <a:r>
              <a:rPr lang="zh-CN" altLang="en-US" sz="2000" dirty="0"/>
              <a:t>分支预测，</a:t>
            </a:r>
            <a:r>
              <a:rPr lang="en-US" altLang="zh-CN" sz="2000" dirty="0"/>
              <a:t>MIPS</a:t>
            </a:r>
            <a:r>
              <a:rPr lang="zh-CN" altLang="en-US" sz="2000" dirty="0"/>
              <a:t>延迟槽</a:t>
            </a:r>
            <a:endParaRPr lang="en-US" altLang="zh-CN" sz="2000" dirty="0"/>
          </a:p>
          <a:p>
            <a:r>
              <a:rPr lang="en-US" altLang="zh-CN" sz="2000" dirty="0"/>
              <a:t>RISC-V</a:t>
            </a:r>
            <a:r>
              <a:rPr lang="zh-CN" altLang="en-US" sz="2000" dirty="0"/>
              <a:t>支持变长指令扩展</a:t>
            </a:r>
            <a:endParaRPr lang="en-US" altLang="zh-CN" sz="2000" dirty="0"/>
          </a:p>
          <a:p>
            <a:r>
              <a:rPr lang="en-US" altLang="zh-CN" sz="2000" dirty="0"/>
              <a:t>RISC-V </a:t>
            </a:r>
            <a:r>
              <a:rPr lang="zh-CN" altLang="en-US" sz="2000" dirty="0"/>
              <a:t>将源寄存器</a:t>
            </a:r>
            <a:r>
              <a:rPr lang="en-US" altLang="zh-CN" sz="2000" dirty="0"/>
              <a:t>rs1</a:t>
            </a:r>
            <a:r>
              <a:rPr lang="zh-CN" altLang="en-US" sz="2000" dirty="0"/>
              <a:t>，</a:t>
            </a:r>
            <a:r>
              <a:rPr lang="en-US" altLang="zh-CN" sz="2000" dirty="0"/>
              <a:t>rs2</a:t>
            </a:r>
            <a:r>
              <a:rPr lang="zh-CN" altLang="en-US" sz="2000" dirty="0"/>
              <a:t>和目标寄存器（</a:t>
            </a:r>
            <a:r>
              <a:rPr lang="en-US" altLang="zh-CN" sz="2000" dirty="0" err="1"/>
              <a:t>rd</a:t>
            </a:r>
            <a:r>
              <a:rPr lang="zh-CN" altLang="en-US" sz="2000" dirty="0"/>
              <a:t>）固定在同样位置，以简化指令译码</a:t>
            </a:r>
            <a:endParaRPr lang="en-US" altLang="zh-CN" sz="2000" dirty="0"/>
          </a:p>
          <a:p>
            <a:r>
              <a:rPr lang="zh-CN" altLang="en-US" sz="2000" dirty="0"/>
              <a:t>立即数分散在不同位置，但符号位固定在第</a:t>
            </a:r>
            <a:r>
              <a:rPr lang="en-US" altLang="zh-CN" sz="2000" dirty="0"/>
              <a:t>31</a:t>
            </a:r>
            <a:r>
              <a:rPr lang="zh-CN" altLang="en-US" sz="2000" dirty="0"/>
              <a:t>位，可加速符号扩展电路，与译码并行</a:t>
            </a:r>
            <a:endParaRPr lang="en-US" altLang="zh-CN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99379" y="3809413"/>
            <a:ext cx="8310947" cy="283788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801" y="1386909"/>
            <a:ext cx="3522788" cy="58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271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8EB216-D8A2-4390-9C82-24262EA75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课后习题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B5F5B9-73AD-49C6-9577-CE9D3990E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5.2</a:t>
            </a:r>
          </a:p>
          <a:p>
            <a:r>
              <a:rPr lang="en-US" altLang="zh-CN" dirty="0"/>
              <a:t>5.6  </a:t>
            </a:r>
          </a:p>
          <a:p>
            <a:r>
              <a:rPr lang="en-US" altLang="zh-CN" dirty="0"/>
              <a:t>5.7</a:t>
            </a:r>
          </a:p>
          <a:p>
            <a:r>
              <a:rPr lang="en-US" altLang="zh-CN" dirty="0"/>
              <a:t>5.8</a:t>
            </a:r>
          </a:p>
          <a:p>
            <a:r>
              <a:rPr lang="en-US" altLang="zh-CN" dirty="0"/>
              <a:t>5.9</a:t>
            </a:r>
          </a:p>
          <a:p>
            <a:r>
              <a:rPr lang="en-US" altLang="zh-CN" dirty="0"/>
              <a:t>5.12 </a:t>
            </a:r>
          </a:p>
          <a:p>
            <a:r>
              <a:rPr lang="en-US" altLang="zh-CN" dirty="0"/>
              <a:t>5.13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335922-D642-478D-957A-1E98C5999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5468" y="3686862"/>
            <a:ext cx="3286316" cy="233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5121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AC0AA7F-AEB9-40C7-8756-798F5732E964}"/>
              </a:ext>
            </a:extLst>
          </p:cNvPr>
          <p:cNvSpPr/>
          <p:nvPr/>
        </p:nvSpPr>
        <p:spPr>
          <a:xfrm>
            <a:off x="-7857" y="0"/>
            <a:ext cx="12207714" cy="6868925"/>
          </a:xfrm>
          <a:prstGeom prst="rect">
            <a:avLst/>
          </a:prstGeom>
          <a:solidFill>
            <a:srgbClr val="18978B">
              <a:alpha val="52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6594FE8-11C3-4097-9D5D-A4998C5E369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30" y="690584"/>
            <a:ext cx="2842655" cy="64712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5382E74-124E-4322-B29B-8C99CBB53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915" y="4805783"/>
            <a:ext cx="7139015" cy="1516250"/>
          </a:xfrm>
          <a:prstGeom prst="rect">
            <a:avLst/>
          </a:prstGeom>
        </p:spPr>
      </p:pic>
      <p:sp>
        <p:nvSpPr>
          <p:cNvPr id="6" name="标题 6">
            <a:extLst>
              <a:ext uri="{FF2B5EF4-FFF2-40B4-BE49-F238E27FC236}">
                <a16:creationId xmlns:a16="http://schemas.microsoft.com/office/drawing/2014/main" id="{269AF215-A59A-4827-B7FC-9D43AD1439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2627" y="2693379"/>
            <a:ext cx="4082539" cy="767764"/>
          </a:xfrm>
        </p:spPr>
        <p:txBody>
          <a:bodyPr>
            <a:noAutofit/>
          </a:bodyPr>
          <a:lstStyle/>
          <a:p>
            <a:r>
              <a:rPr lang="en-US" altLang="zh-CN" sz="5400" dirty="0">
                <a:solidFill>
                  <a:srgbClr val="6EFDF6"/>
                </a:solidFill>
                <a:latin typeface="Algerian" panose="04020705040A02060702" pitchFamily="82" charset="0"/>
              </a:rPr>
              <a:t>Thanks</a:t>
            </a:r>
            <a:endParaRPr lang="zh-CN" altLang="en-US" sz="5400" dirty="0">
              <a:solidFill>
                <a:srgbClr val="6EFDF6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4061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无&quot;,&quot;HeaderHeight&quot;:0.0,&quot;FooterHeight&quot;:0.0,&quot;SideMargin&quot;:0.0,&quot;TopMargin&quot;:0.0,&quot;BottomMargin&quot;:0.0,&quot;IntervalMargin&quot;:0.0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7_nordridesign">
  <a:themeElements>
    <a:clrScheme name="2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2_nordridesign">
      <a:majorFont>
        <a:latin typeface="黑体"/>
        <a:ea typeface="宋体"/>
        <a:cs typeface=""/>
      </a:majorFont>
      <a:minorFont>
        <a:latin typeface="黑体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8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9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自定义 1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6BE"/>
      </a:accent1>
      <a:accent2>
        <a:srgbClr val="ABA7A7"/>
      </a:accent2>
      <a:accent3>
        <a:srgbClr val="0066BE"/>
      </a:accent3>
      <a:accent4>
        <a:srgbClr val="ABA7A7"/>
      </a:accent4>
      <a:accent5>
        <a:srgbClr val="0237D8"/>
      </a:accent5>
      <a:accent6>
        <a:srgbClr val="ABA7A7"/>
      </a:accent6>
      <a:hlink>
        <a:srgbClr val="0066BE"/>
      </a:hlink>
      <a:folHlink>
        <a:srgbClr val="ABA7A7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57150">
          <a:solidFill>
            <a:srgbClr val="FF6600"/>
          </a:solidFill>
          <a:round/>
          <a:tailEnd type="triangle" w="med" len="med"/>
        </a:ln>
      </a:spPr>
      <a:bodyPr vert="horz" wrap="square" lIns="91440" tIns="45720" rIns="91440" bIns="45720" numCol="1" anchor="t" anchorCtr="0" compatLnSpc="1"/>
      <a:lstStyle>
        <a:defPPr>
          <a:defRPr sz="4000">
            <a:solidFill>
              <a:schemeClr val="bg2">
                <a:lumMod val="75000"/>
              </a:schemeClr>
            </a:solidFill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4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5_nordridesign">
  <a:themeElements>
    <a:clrScheme name="2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2_nordridesign">
      <a:majorFont>
        <a:latin typeface="黑体"/>
        <a:ea typeface="宋体"/>
        <a:cs typeface=""/>
      </a:majorFont>
      <a:minorFont>
        <a:latin typeface="黑体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6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11528</TotalTime>
  <Words>6929</Words>
  <Application>Microsoft Office PowerPoint</Application>
  <PresentationFormat>宽屏</PresentationFormat>
  <Paragraphs>1776</Paragraphs>
  <Slides>95</Slides>
  <Notes>8</Notes>
  <HiddenSlides>8</HiddenSlides>
  <MMClips>0</MMClips>
  <ScaleCrop>false</ScaleCrop>
  <HeadingPairs>
    <vt:vector size="8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12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95</vt:i4>
      </vt:variant>
    </vt:vector>
  </HeadingPairs>
  <TitlesOfParts>
    <vt:vector size="135" baseType="lpstr">
      <vt:lpstr>Wingdings 2</vt:lpstr>
      <vt:lpstr>Consolas</vt:lpstr>
      <vt:lpstr>微软雅黑</vt:lpstr>
      <vt:lpstr>MS PGothic</vt:lpstr>
      <vt:lpstr>方正舒体</vt:lpstr>
      <vt:lpstr>华文新魏</vt:lpstr>
      <vt:lpstr>Wingdings</vt:lpstr>
      <vt:lpstr>义启小楷书</vt:lpstr>
      <vt:lpstr>Courier New Bold</vt:lpstr>
      <vt:lpstr>Algerian</vt:lpstr>
      <vt:lpstr>黑体</vt:lpstr>
      <vt:lpstr>Symbol</vt:lpstr>
      <vt:lpstr>Courier New</vt:lpstr>
      <vt:lpstr>MS UI Gothic</vt:lpstr>
      <vt:lpstr>等线</vt:lpstr>
      <vt:lpstr>华文仿宋</vt:lpstr>
      <vt:lpstr>Segoe UI</vt:lpstr>
      <vt:lpstr>华文细黑</vt:lpstr>
      <vt:lpstr>Times New Roman</vt:lpstr>
      <vt:lpstr>华文楷体</vt:lpstr>
      <vt:lpstr>Calibri</vt:lpstr>
      <vt:lpstr>Garamond</vt:lpstr>
      <vt:lpstr>MS PGothic</vt:lpstr>
      <vt:lpstr>Segoe UI Black</vt:lpstr>
      <vt:lpstr>Arial</vt:lpstr>
      <vt:lpstr>Arial Narrow</vt:lpstr>
      <vt:lpstr>宋体</vt:lpstr>
      <vt:lpstr>Times</vt:lpstr>
      <vt:lpstr>Office 主题​​</vt:lpstr>
      <vt:lpstr>1_nordridesign</vt:lpstr>
      <vt:lpstr>2_nordridesign</vt:lpstr>
      <vt:lpstr>自定义设计方案</vt:lpstr>
      <vt:lpstr>Office 主题</vt:lpstr>
      <vt:lpstr>3_nordridesign</vt:lpstr>
      <vt:lpstr>4_nordridesign</vt:lpstr>
      <vt:lpstr>5_nordridesign</vt:lpstr>
      <vt:lpstr>6_nordridesign</vt:lpstr>
      <vt:lpstr>7_nordridesign</vt:lpstr>
      <vt:lpstr>8_nordridesign</vt:lpstr>
      <vt:lpstr>9_nordridesign</vt:lpstr>
      <vt:lpstr>PowerPoint 演示文稿</vt:lpstr>
      <vt:lpstr>PowerPoint 演示文稿</vt:lpstr>
      <vt:lpstr>指令集体系结构 Instruction Set Architecture (ISA)</vt:lpstr>
      <vt:lpstr>硬件设计四原则</vt:lpstr>
      <vt:lpstr>MIPS指令概述</vt:lpstr>
      <vt:lpstr>汇编语言的变量---寄存器</vt:lpstr>
      <vt:lpstr>32个MIPS寄存器  (5位地址)</vt:lpstr>
      <vt:lpstr>IA-32的寄存器组织</vt:lpstr>
      <vt:lpstr>x86-64 Integer Registers</vt:lpstr>
      <vt:lpstr>历史机型中的寄存器数目</vt:lpstr>
      <vt:lpstr>MIPS加减指令</vt:lpstr>
      <vt:lpstr>MIPS加减指令</vt:lpstr>
      <vt:lpstr>MIPS访存指令 lw sw lb sb lh sh</vt:lpstr>
      <vt:lpstr>加立即数</vt:lpstr>
      <vt:lpstr>条件判断指令   beq reg1,reg2,label</vt:lpstr>
      <vt:lpstr>MIPS 条件判断指令</vt:lpstr>
      <vt:lpstr>If-else语句举例  X86机器级表示</vt:lpstr>
      <vt:lpstr>逻辑运算</vt:lpstr>
      <vt:lpstr>循环结构</vt:lpstr>
      <vt:lpstr>循环结构</vt:lpstr>
      <vt:lpstr>do-while语句举例</vt:lpstr>
      <vt:lpstr>比较指令 slt  slti</vt:lpstr>
      <vt:lpstr>MIPS过程调用</vt:lpstr>
      <vt:lpstr>过程调用实现机制</vt:lpstr>
      <vt:lpstr>过程调用机制</vt:lpstr>
      <vt:lpstr>多级过程调用</vt:lpstr>
      <vt:lpstr>堆栈操作</vt:lpstr>
      <vt:lpstr>函数调用的机器级表示</vt:lpstr>
      <vt:lpstr>函数调用的机器级表示</vt:lpstr>
      <vt:lpstr>ISA寄存器使用约定 </vt:lpstr>
      <vt:lpstr>Intel 函数参数传递</vt:lpstr>
      <vt:lpstr>ABI（application binary interface）</vt:lpstr>
      <vt:lpstr>PowerPoint 演示文稿</vt:lpstr>
      <vt:lpstr>本章主要内容</vt:lpstr>
      <vt:lpstr>指令系统基本概念</vt:lpstr>
      <vt:lpstr>计算机指令系统层次</vt:lpstr>
      <vt:lpstr>指令系统基本概念</vt:lpstr>
      <vt:lpstr>本章主要内容</vt:lpstr>
      <vt:lpstr> 指令格式</vt:lpstr>
      <vt:lpstr>操作码(OP)与地址码(AC)</vt:lpstr>
      <vt:lpstr>指令字长度</vt:lpstr>
      <vt:lpstr>指令地址码</vt:lpstr>
      <vt:lpstr>扩展操作码</vt:lpstr>
      <vt:lpstr>扩展指令举例</vt:lpstr>
      <vt:lpstr>本章主要内容</vt:lpstr>
      <vt:lpstr>寻址方式</vt:lpstr>
      <vt:lpstr>顺序寻址</vt:lpstr>
      <vt:lpstr>跳跃寻址</vt:lpstr>
      <vt:lpstr>操作数的寻址方式</vt:lpstr>
      <vt:lpstr>立即寻址</vt:lpstr>
      <vt:lpstr>寄存器寻址(Register Addressing)</vt:lpstr>
      <vt:lpstr>直接寻址(Direct Addressing)</vt:lpstr>
      <vt:lpstr>间接寻址(Indirect Addressing)</vt:lpstr>
      <vt:lpstr>寄存器间接寻址 (Register Indirect Addressing)</vt:lpstr>
      <vt:lpstr>相对寻址 (Relative Addressing)</vt:lpstr>
      <vt:lpstr>基址/变址寻址</vt:lpstr>
      <vt:lpstr>堆栈寻址方式</vt:lpstr>
      <vt:lpstr>硬件堆栈</vt:lpstr>
      <vt:lpstr>内存堆栈</vt:lpstr>
      <vt:lpstr>不同寻址方式对比</vt:lpstr>
      <vt:lpstr>寻址方式举例</vt:lpstr>
      <vt:lpstr>本章主要内容</vt:lpstr>
      <vt:lpstr>指令分类方法</vt:lpstr>
      <vt:lpstr>x86指令分类</vt:lpstr>
      <vt:lpstr>MIPS指令分类</vt:lpstr>
      <vt:lpstr>本章主要内容</vt:lpstr>
      <vt:lpstr>指令格式设计</vt:lpstr>
      <vt:lpstr>指令格式设计举例</vt:lpstr>
      <vt:lpstr>指令格式设计举例</vt:lpstr>
      <vt:lpstr>指令格式设计举例</vt:lpstr>
      <vt:lpstr>2010研究生统考例题</vt:lpstr>
      <vt:lpstr>2010研究生统考例题</vt:lpstr>
      <vt:lpstr>2010研究生统考例题</vt:lpstr>
      <vt:lpstr>本章主要内容</vt:lpstr>
      <vt:lpstr>指令系统发展方向</vt:lpstr>
      <vt:lpstr>精减指令系统(RISC)</vt:lpstr>
      <vt:lpstr>本章主要内容</vt:lpstr>
      <vt:lpstr>PDP-11指令格式</vt:lpstr>
      <vt:lpstr>PDP-11指令集特点</vt:lpstr>
      <vt:lpstr>PDP-11寻址方式</vt:lpstr>
      <vt:lpstr>程序寄存器PC寻址</vt:lpstr>
      <vt:lpstr>MIPS 32指令格式（R型指令）</vt:lpstr>
      <vt:lpstr>MIPS指令格式</vt:lpstr>
      <vt:lpstr>MIPS指令格式 (R型指令)</vt:lpstr>
      <vt:lpstr>MIPS指令格式 (I、J型指令)</vt:lpstr>
      <vt:lpstr>MIPS寻址方式总结</vt:lpstr>
      <vt:lpstr>MARS</vt:lpstr>
      <vt:lpstr>X86指令格式</vt:lpstr>
      <vt:lpstr>X86指令格式   （最长15bytes）</vt:lpstr>
      <vt:lpstr>MIPS  X86  差异</vt:lpstr>
      <vt:lpstr>MIPS 32 &amp; ARMv8-32</vt:lpstr>
      <vt:lpstr>RISC-V</vt:lpstr>
      <vt:lpstr>MIPS 32 &amp; RISC-V</vt:lpstr>
      <vt:lpstr>课后习题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tanzhihu</dc:creator>
  <cp:lastModifiedBy>HustCS</cp:lastModifiedBy>
  <cp:revision>1901</cp:revision>
  <cp:lastPrinted>2019-09-24T12:30:12Z</cp:lastPrinted>
  <dcterms:created xsi:type="dcterms:W3CDTF">2018-05-09T10:41:00Z</dcterms:created>
  <dcterms:modified xsi:type="dcterms:W3CDTF">2023-04-19T09:59:13Z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